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image" Target="../media/image-1-3.jpeg"/><Relationship Id="rId4" Type="http://schemas.openxmlformats.org/officeDocument/2006/relationships/image" Target="../media/image-1-4.png"/><Relationship Id="rId5" Type="http://schemas.openxmlformats.org/officeDocument/2006/relationships/slideLayout" Target="../slideLayouts/slideLayout1.xml"/><Relationship Id="rId6"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image" Target="../media/image-2-5.png"/><Relationship Id="rId6" Type="http://schemas.openxmlformats.org/officeDocument/2006/relationships/slideLayout" Target="../slideLayouts/slideLayout1.xml"/><Relationship Id="rId7"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jpe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jpeg"/><Relationship Id="rId4" Type="http://schemas.openxmlformats.org/officeDocument/2006/relationships/image" Target="../media/image-11-4.png"/><Relationship Id="rId5" Type="http://schemas.openxmlformats.org/officeDocument/2006/relationships/image" Target="../media/image-11-5.jpe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jpe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slideLayout" Target="../slideLayouts/slideLayout1.xml"/><Relationship Id="rId11"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image" Target="../media/image-20-3.jpeg"/><Relationship Id="rId4" Type="http://schemas.openxmlformats.org/officeDocument/2006/relationships/image" Target="../media/image-20-4.png"/><Relationship Id="rId5" Type="http://schemas.openxmlformats.org/officeDocument/2006/relationships/slideLayout" Target="../slideLayouts/slideLayout1.xml"/><Relationship Id="rId6"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4450" y="276225"/>
            <a:ext cx="2534109" cy="4633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207774" y="929640"/>
            <a:ext cx="5549400" cy="2941200"/>
          </a:xfrm>
          <a:prstGeom prst="rect">
            <a:avLst/>
          </a:prstGeom>
          <a:noFill/>
          <a:ln/>
        </p:spPr>
        <p:txBody>
          <a:bodyPr wrap="square" lIns="0" tIns="0" rIns="0" bIns="0" rtlCol="0" anchor="ctr"/>
          <a:lstStyle/>
          <a:p>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Умножение на 1 и на 0: два особых случая
</a:t>
            </a:r>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5C47"/>
                </a:solidFill>
                <a:latin typeface="Arial" pitchFamily="34" charset="0"/>
                <a:ea typeface="Arial" pitchFamily="34" charset="-122"/>
                <a:cs typeface="Arial" pitchFamily="34" charset="-120"/>
              </a:rPr>
              <a:t>Умножение на 1 и на 0: два простых правила
</a:t>
            </a:r>
            <a:endParaRPr lang="en-US" sz="3600" dirty="0"/>
          </a:p>
        </p:txBody>
      </p:sp>
      <p:sp>
        <p:nvSpPr>
          <p:cNvPr id="7" name="Text 1"/>
          <p:cNvSpPr txBox="1"/>
          <p:nvPr/>
        </p:nvSpPr>
        <p:spPr>
          <a:xfrm>
            <a:off x="3457795" y="4535013"/>
            <a:ext cx="2899500" cy="199200"/>
          </a:xfrm>
          <a:prstGeom prst="rect">
            <a:avLst/>
          </a:prstGeom>
          <a:noFill/>
          <a:ln/>
        </p:spPr>
        <p:txBody>
          <a:bodyPr wrap="square" lIns="0" tIns="0" rIns="0" bIns="0" rtlCol="0" anchor="ctr"/>
          <a:lstStyle/>
          <a:p>
            <a:pPr algn="l" indent="0" marL="0">
              <a:lnSpc>
                <a:spcPct val="100000"/>
              </a:lnSpc>
              <a:buNone/>
            </a:pPr>
            <a:r>
              <a:rPr lang="en-US" sz="1000" dirty="0">
                <a:solidFill>
                  <a:srgbClr val="005C47"/>
                </a:solidFill>
                <a:latin typeface="Arial" pitchFamily="34" charset="0"/>
                <a:ea typeface="Arial" pitchFamily="34" charset="-122"/>
                <a:cs typeface="Arial" pitchFamily="34" charset="-120"/>
              </a:rPr>
              <a:t>
</a:t>
            </a:r>
            <a:endParaRPr lang="en-US" sz="1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224945" y="1437866"/>
            <a:ext cx="4518900" cy="302289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053387"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2</a:t>
            </a:r>
            <a:endParaRPr lang="en-US" sz="800" dirty="0"/>
          </a:p>
        </p:txBody>
      </p:sp>
      <p:sp>
        <p:nvSpPr>
          <p:cNvPr id="8" name="Text 1"/>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Зачем нужны эти правила
</a:t>
            </a:r>
            <a:endParaRPr lang="en-US" sz="3000" dirty="0"/>
          </a:p>
        </p:txBody>
      </p:sp>
      <p:sp>
        <p:nvSpPr>
          <p:cNvPr id="9" name="Text 2"/>
          <p:cNvSpPr txBox="1"/>
          <p:nvPr/>
        </p:nvSpPr>
        <p:spPr>
          <a:xfrm>
            <a:off x="714683" y="1895475"/>
            <a:ext cx="3067200" cy="2774400"/>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Эти два правила помогают быстро считать, не путаться в примерах и сразу замечать верный ответ. Встречаются они часто — в учебнике, в устном счёте и в коротких задачах.
</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680729" y="1709491"/>
            <a:ext cx="525788" cy="6009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430622" y="1742977"/>
            <a:ext cx="601500" cy="5346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315272" y="1709467"/>
            <a:ext cx="450450" cy="600600"/>
          </a:xfrm>
          <a:prstGeom prst="rect">
            <a:avLst/>
          </a:prstGeom>
        </p:spPr>
      </p:pic>
      <p:sp>
        <p:nvSpPr>
          <p:cNvPr id="9"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Что значит умножение
</a:t>
            </a:r>
            <a:endParaRPr lang="en-US" sz="3000" dirty="0"/>
          </a:p>
        </p:txBody>
      </p:sp>
      <p:sp>
        <p:nvSpPr>
          <p:cNvPr id="10"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3</a:t>
            </a:r>
            <a:endParaRPr lang="en-US" sz="800" dirty="0"/>
          </a:p>
        </p:txBody>
      </p:sp>
      <p:sp>
        <p:nvSpPr>
          <p:cNvPr id="11" name="Text 2"/>
          <p:cNvSpPr txBox="1"/>
          <p:nvPr/>
        </p:nvSpPr>
        <p:spPr>
          <a:xfrm>
            <a:off x="643175" y="2492050"/>
            <a:ext cx="2147400" cy="1667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Сложение одинаковых чисел
</a:t>
            </a:r>
            <a:pPr algn="l" indent="0" marL="0">
              <a:lnSpc>
                <a:spcPct val="100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Умножение — это короткая запись сложения одинаковых слагаемых. Если записано 3×4, это значит три раза взять по четыре, то есть 4+4+4.
</a:t>
            </a:r>
            <a:endParaRPr lang="en-US" sz="1400" dirty="0"/>
          </a:p>
        </p:txBody>
      </p:sp>
      <p:sp>
        <p:nvSpPr>
          <p:cNvPr id="12" name="Text 3"/>
          <p:cNvSpPr txBox="1"/>
          <p:nvPr/>
        </p:nvSpPr>
        <p:spPr>
          <a:xfrm>
            <a:off x="3430625" y="2492103"/>
            <a:ext cx="2147400" cy="1667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Одинаковые группы
</a:t>
            </a:r>
            <a:pPr algn="l" indent="0" marL="0">
              <a:lnSpc>
                <a:spcPct val="100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В умножении удобно считать предметы, разложенные по одинаковым группам. Когда групп и предметов в них поровну устроено, ответ находится быстрее и понятнее.
</a:t>
            </a:r>
            <a:endParaRPr lang="en-US" sz="1400" dirty="0"/>
          </a:p>
        </p:txBody>
      </p:sp>
      <p:sp>
        <p:nvSpPr>
          <p:cNvPr id="13" name="Text 4"/>
          <p:cNvSpPr txBox="1"/>
          <p:nvPr/>
        </p:nvSpPr>
        <p:spPr>
          <a:xfrm>
            <a:off x="6240200" y="2492103"/>
            <a:ext cx="2147400" cy="1667100"/>
          </a:xfrm>
          <a:prstGeom prst="rect">
            <a:avLst/>
          </a:prstGeom>
          <a:noFill/>
          <a:ln/>
        </p:spPr>
        <p:txBody>
          <a:bodyPr wrap="square" lIns="0" tIns="0" rIns="0" bIns="0" rtlCol="0" anchor="ctr"/>
          <a:lstStyle/>
          <a:p>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Понимание правила
</a:t>
            </a:r>
            <a:pPr algn="l" indent="0" marL="0">
              <a:lnSpc>
                <a:spcPct val="100000"/>
              </a:lnSpc>
              <a:buNone/>
            </a:pPr>
            <a:r>
              <a:rPr lang="en-US" sz="7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Если знать смысл умножения, легче понять, почему числа 1 и 0 ведут себя по-особому. Правило тогда не нужно заучивать вслепую — оно становится понятным.
</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09832" y="1609130"/>
            <a:ext cx="2542964" cy="3238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Умножение на 1 — это один такой же набор
</a:t>
            </a:r>
            <a:endParaRPr lang="en-US" sz="3000" dirty="0"/>
          </a:p>
        </p:txBody>
      </p:sp>
      <p:sp>
        <p:nvSpPr>
          <p:cNvPr id="8" name="Text 1"/>
          <p:cNvSpPr txBox="1"/>
          <p:nvPr/>
        </p:nvSpPr>
        <p:spPr>
          <a:xfrm>
            <a:off x="648704" y="1862071"/>
            <a:ext cx="2253600" cy="2263800"/>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Что происходит с числом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Если число умножают на 1, оно остаётся тем же самым. Примеры 9×1=9 и 15×1=15 показывают, что единица не меняет количество. Это удобно запомнить сразу.
</a:t>
            </a:r>
            <a:endParaRPr lang="en-US" sz="1200" dirty="0"/>
          </a:p>
        </p:txBody>
      </p:sp>
      <p:sp>
        <p:nvSpPr>
          <p:cNvPr id="9" name="Text 2"/>
          <p:cNvSpPr txBox="1"/>
          <p:nvPr/>
        </p:nvSpPr>
        <p:spPr>
          <a:xfrm>
            <a:off x="8053387"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4</a:t>
            </a:r>
            <a:endParaRPr lang="en-US" sz="800" dirty="0"/>
          </a:p>
        </p:txBody>
      </p:sp>
      <p:sp>
        <p:nvSpPr>
          <p:cNvPr id="10" name="Text 3"/>
          <p:cNvSpPr txBox="1"/>
          <p:nvPr/>
        </p:nvSpPr>
        <p:spPr>
          <a:xfrm>
            <a:off x="6264081" y="1862071"/>
            <a:ext cx="2253600" cy="2263800"/>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Как это выглядит на картинке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Слово «один» означает одну группу предметов, а не добавление нового. На рисунке это может быть одна корзина с яблоками: яблоки в ней остаются на месте.
</a:t>
            </a:r>
            <a:endParaRPr lang="en-US" sz="12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37730" y="2001823"/>
            <a:ext cx="3067051" cy="2657899"/>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Единица не прибавляет и не убирает предметы. Она только показывает, что число берут один раз — вот почему ответ совпадает с исходным числом.
</a:t>
            </a:r>
            <a:endParaRPr lang="en-US" sz="1200" dirty="0"/>
          </a:p>
        </p:txBody>
      </p:sp>
      <p:sp>
        <p:nvSpPr>
          <p:cNvPr id="6"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5</a:t>
            </a:r>
            <a:endParaRPr lang="en-US" sz="800" dirty="0"/>
          </a:p>
        </p:txBody>
      </p:sp>
      <p:sp>
        <p:nvSpPr>
          <p:cNvPr id="7" name="Text 2"/>
          <p:cNvSpPr txBox="1"/>
          <p:nvPr/>
        </p:nvSpPr>
        <p:spPr>
          <a:xfrm>
            <a:off x="386953" y="1518047"/>
            <a:ext cx="3926100" cy="3316500"/>
          </a:xfrm>
          <a:prstGeom prst="rect">
            <a:avLst/>
          </a:prstGeom>
          <a:noFill/>
          <a:ln/>
        </p:spPr>
        <p:txBody>
          <a:bodyPr wrap="square" lIns="0" tIns="0" rIns="0" bIns="0" rtlCol="0" anchor="ctr"/>
          <a:lstStyle/>
          <a:p>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1
</a:t>
            </a:r>
            <a:pPr algn="l" indent="0" marL="0">
              <a:lnSpc>
                <a:spcPct val="100000"/>
              </a:lnSpc>
              <a:buNone/>
            </a:pPr>
            <a:r>
              <a:rPr lang="en-US" sz="1400" dirty="0">
                <a:solidFill>
                  <a:srgbClr val="005C47"/>
                </a:solidFill>
                <a:latin typeface="Arial" pitchFamily="34" charset="0"/>
                <a:ea typeface="Arial" pitchFamily="34" charset="-122"/>
                <a:cs typeface="Arial" pitchFamily="34" charset="-120"/>
              </a:rPr>
              <a:t>означает один раз, поэтому количество остаётся прежним.
</a:t>
            </a:r>
            <a:pPr algn="l" indent="0" marL="0">
              <a:lnSpc>
                <a:spcPct val="100000"/>
              </a:lnSpc>
              <a:buNone/>
            </a:pPr>
            <a:r>
              <a:rPr lang="en-US" sz="1400" dirty="0">
                <a:solidFill>
                  <a:srgbClr val="005C47"/>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Правило умножения на 1
</a:t>
            </a:r>
            <a:endParaRPr lang="en-US" sz="3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Примеры умножения на 1
</a:t>
            </a:r>
            <a:endParaRPr lang="en-US" sz="3000" dirty="0"/>
          </a:p>
        </p:txBody>
      </p:sp>
      <p:sp>
        <p:nvSpPr>
          <p:cNvPr id="5"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6</a:t>
            </a:r>
            <a:endParaRPr lang="en-US" sz="800" dirty="0"/>
          </a:p>
        </p:txBody>
      </p:sp>
      <p:sp>
        <p:nvSpPr>
          <p:cNvPr id="6" name="Text 2"/>
          <p:cNvSpPr txBox="1"/>
          <p:nvPr/>
        </p:nvSpPr>
        <p:spPr>
          <a:xfrm>
            <a:off x="592932" y="2724004"/>
            <a:ext cx="2286000" cy="1733695"/>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4×1=4, потому что число берут один раз и оно остаётся тем же. Это самый короткий способ проверить себя без лишних вычислений.
</a:t>
            </a:r>
            <a:endParaRPr lang="en-US" sz="1200" dirty="0"/>
          </a:p>
        </p:txBody>
      </p:sp>
      <p:sp>
        <p:nvSpPr>
          <p:cNvPr id="7" name="Text 3"/>
          <p:cNvSpPr txBox="1"/>
          <p:nvPr/>
        </p:nvSpPr>
        <p:spPr>
          <a:xfrm>
            <a:off x="3436145" y="2724004"/>
            <a:ext cx="2286000" cy="1733695"/>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10×1=10 и 23×1=23 показывают то же самое правило: ответ совпадает с первым множителем. Значит, единица ничего не меняет в количестве.
</a:t>
            </a:r>
            <a:endParaRPr lang="en-US" sz="1200" dirty="0"/>
          </a:p>
        </p:txBody>
      </p:sp>
      <p:sp>
        <p:nvSpPr>
          <p:cNvPr id="8" name="Text 4"/>
          <p:cNvSpPr txBox="1"/>
          <p:nvPr/>
        </p:nvSpPr>
        <p:spPr>
          <a:xfrm>
            <a:off x="6307932" y="2724004"/>
            <a:ext cx="2286000" cy="1733695"/>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Если ответ не похож на первое число, стоит остановиться и ещё раз посмотреть на пример. Так легко заметить ошибку и не перепутать умножение с другим действием.
</a:t>
            </a:r>
            <a:endParaRPr lang="en-US"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6900" y="1351967"/>
            <a:ext cx="8340000" cy="153931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Умножение на 0 — это пусто
</a:t>
            </a:r>
            <a:endParaRPr lang="en-US" sz="3000" dirty="0"/>
          </a:p>
        </p:txBody>
      </p:sp>
      <p:sp>
        <p:nvSpPr>
          <p:cNvPr id="8"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7</a:t>
            </a:r>
            <a:endParaRPr lang="en-US" sz="800" dirty="0"/>
          </a:p>
        </p:txBody>
      </p:sp>
      <p:sp>
        <p:nvSpPr>
          <p:cNvPr id="9" name="Text 2"/>
          <p:cNvSpPr txBox="1"/>
          <p:nvPr/>
        </p:nvSpPr>
        <p:spPr>
          <a:xfrm>
            <a:off x="976028" y="3178277"/>
            <a:ext cx="3038759" cy="1215322"/>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Когда число умножают на 0, получается 0. Это значит, что предметы не берут ни одного раза, поэтому в ответе ничего не остаётся.
</a:t>
            </a:r>
            <a:endParaRPr lang="en-US" sz="1200" dirty="0"/>
          </a:p>
        </p:txBody>
      </p:sp>
      <p:sp>
        <p:nvSpPr>
          <p:cNvPr id="10" name="Text 3"/>
          <p:cNvSpPr txBox="1"/>
          <p:nvPr/>
        </p:nvSpPr>
        <p:spPr>
          <a:xfrm>
            <a:off x="5872488" y="3112486"/>
            <a:ext cx="2446548" cy="1281113"/>
          </a:xfrm>
          <a:prstGeom prst="rect">
            <a:avLst/>
          </a:prstGeom>
          <a:noFill/>
          <a:ln/>
        </p:spPr>
        <p:txBody>
          <a:bodyPr wrap="square" lIns="0" tIns="0" rIns="0" bIns="0" rtlCol="0" anchor="ctr"/>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Пустая тарелка, коробка без игрушек или полка без книг хорошо показывают это правило. Ноль в умножении словно говорит: предметов нет совсем.
</a:t>
            </a:r>
            <a:endParaRPr lang="en-US" sz="1200" dirty="0"/>
          </a:p>
        </p:txBody>
      </p:sp>
      <p:sp>
        <p:nvSpPr>
          <p:cNvPr id="11" name="Text 4"/>
          <p:cNvSpPr txBox="1"/>
          <p:nvPr/>
        </p:nvSpPr>
        <p:spPr>
          <a:xfrm>
            <a:off x="5217136" y="3178277"/>
            <a:ext cx="3038759" cy="1215322"/>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Пустая тарелка, коробка без игрушек или полка без книг хорошо показывают это правило. Ноль в умножении словно говорит: предметов нет совсем.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837730" y="2001823"/>
            <a:ext cx="3067051" cy="2657899"/>
          </a:xfrm>
          <a:prstGeom prst="rect">
            <a:avLst/>
          </a:prstGeom>
          <a:noFill/>
          <a:ln/>
        </p:spPr>
        <p:txBody>
          <a:bodyPr wrap="square" lIns="0" tIns="0" rIns="0" bIns="0" rtlCol="0" anchor="ctr"/>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Если взять число ноль раз, не появится ни одного предмета. Поэтому при умножении на 0 любой результат превращается в 0.
</a:t>
            </a:r>
            <a:endParaRPr lang="en-US" sz="1200" dirty="0"/>
          </a:p>
        </p:txBody>
      </p:sp>
      <p:sp>
        <p:nvSpPr>
          <p:cNvPr id="6"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8</a:t>
            </a:r>
            <a:endParaRPr lang="en-US" sz="800" dirty="0"/>
          </a:p>
        </p:txBody>
      </p:sp>
      <p:sp>
        <p:nvSpPr>
          <p:cNvPr id="7" name="Text 2"/>
          <p:cNvSpPr txBox="1"/>
          <p:nvPr/>
        </p:nvSpPr>
        <p:spPr>
          <a:xfrm>
            <a:off x="386953" y="1518047"/>
            <a:ext cx="3926100" cy="3316500"/>
          </a:xfrm>
          <a:prstGeom prst="rect">
            <a:avLst/>
          </a:prstGeom>
          <a:noFill/>
          <a:ln/>
        </p:spPr>
        <p:txBody>
          <a:bodyPr wrap="square" lIns="0" tIns="0" rIns="0" bIns="0" rtlCol="0" anchor="ctr"/>
          <a:lstStyle/>
          <a:p>
            <a:pPr algn="l" indent="0" marL="0">
              <a:lnSpc>
                <a:spcPct val="100000"/>
              </a:lnSpc>
              <a:buNone/>
            </a:pPr>
            <a:r>
              <a:rPr lang="en-US" sz="3600" b="1" dirty="0">
                <a:solidFill>
                  <a:srgbClr val="005C47"/>
                </a:solidFill>
                <a:latin typeface="Arial" pitchFamily="34" charset="0"/>
                <a:ea typeface="Arial" pitchFamily="34" charset="-122"/>
                <a:cs typeface="Arial" pitchFamily="34" charset="-120"/>
              </a:rPr>
              <a:t>0
</a:t>
            </a:r>
            <a:pPr algn="l" indent="0" marL="0">
              <a:lnSpc>
                <a:spcPct val="100000"/>
              </a:lnSpc>
              <a:buNone/>
            </a:pPr>
            <a:r>
              <a:rPr lang="en-US" sz="1400" dirty="0">
                <a:solidFill>
                  <a:srgbClr val="005C47"/>
                </a:solidFill>
                <a:latin typeface="Arial" pitchFamily="34" charset="0"/>
                <a:ea typeface="Arial" pitchFamily="34" charset="-122"/>
                <a:cs typeface="Arial" pitchFamily="34" charset="-120"/>
              </a:rPr>
              <a:t>означает, что число берут ни одного раза, и ответ становится пустым.
</a:t>
            </a:r>
            <a:pPr algn="l" indent="0" marL="0">
              <a:lnSpc>
                <a:spcPct val="100000"/>
              </a:lnSpc>
              <a:buNone/>
            </a:pPr>
            <a:r>
              <a:rPr lang="en-US" sz="1400" dirty="0">
                <a:solidFill>
                  <a:srgbClr val="005C47"/>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000000"/>
                </a:solidFill>
                <a:latin typeface="Arial" pitchFamily="34" charset="0"/>
                <a:ea typeface="Arial" pitchFamily="34" charset="-122"/>
                <a:cs typeface="Arial" pitchFamily="34" charset="-120"/>
              </a:rPr>
              <a:t>Правило умножения на 0
</a:t>
            </a:r>
            <a:endParaRPr lang="en-US" sz="3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8625" y="1536435"/>
            <a:ext cx="8331111" cy="298967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9</a:t>
            </a:r>
            <a:endParaRPr lang="en-US" sz="800" dirty="0"/>
          </a:p>
        </p:txBody>
      </p:sp>
      <p:sp>
        <p:nvSpPr>
          <p:cNvPr id="7" name="Text 1"/>
          <p:cNvSpPr txBox="1"/>
          <p:nvPr/>
        </p:nvSpPr>
        <p:spPr>
          <a:xfrm>
            <a:off x="428625" y="368710"/>
            <a:ext cx="7867342" cy="845344"/>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Как проверить ответ в примере
</a:t>
            </a:r>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
</a:t>
            </a:r>
            <a:pPr algn="l" indent="0" marL="0">
              <a:lnSpc>
                <a:spcPct val="80000"/>
              </a:lnSpc>
              <a:buNone/>
            </a:pPr>
            <a:r>
              <a:rPr lang="en-US" sz="1200" dirty="0">
                <a:solidFill>
                  <a:srgbClr val="FFFFFF"/>
                </a:solidFill>
                <a:latin typeface="Arial" pitchFamily="34" charset="0"/>
                <a:ea typeface="Arial" pitchFamily="34" charset="-122"/>
                <a:cs typeface="Arial" pitchFamily="34" charset="-120"/>
              </a:rPr>
              <a:t>Пошаговая проверка помогает быстро понять, верно ли решён пример.
</a:t>
            </a:r>
            <a:endParaRPr lang="en-US" sz="3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Частые ошибки
</a:t>
            </a:r>
            <a:endParaRPr lang="en-US" sz="3000" dirty="0"/>
          </a:p>
        </p:txBody>
      </p:sp>
      <p:sp>
        <p:nvSpPr>
          <p:cNvPr id="9" name="Text 1"/>
          <p:cNvSpPr txBox="1"/>
          <p:nvPr/>
        </p:nvSpPr>
        <p:spPr>
          <a:xfrm>
            <a:off x="6299883" y="2571751"/>
            <a:ext cx="2253665" cy="190719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Лучше каждый раз задавать себе короткий вопрос: что делает второй множитель — сохраняет число или обнуляет его? Такая проверка быстро ловит ошибку.
</a:t>
            </a:r>
            <a:endParaRPr lang="en-US" sz="1200" dirty="0"/>
          </a:p>
        </p:txBody>
      </p:sp>
      <p:sp>
        <p:nvSpPr>
          <p:cNvPr id="10" name="Text 2"/>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10</a:t>
            </a:r>
            <a:endParaRPr lang="en-US" sz="800" dirty="0"/>
          </a:p>
        </p:txBody>
      </p:sp>
      <p:sp>
        <p:nvSpPr>
          <p:cNvPr id="11" name="Text 3"/>
          <p:cNvSpPr txBox="1"/>
          <p:nvPr/>
        </p:nvSpPr>
        <p:spPr>
          <a:xfrm>
            <a:off x="634889" y="2571751"/>
            <a:ext cx="2253665" cy="190719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Иногда умножение на 1 путают с прибавлением 1. Тогда получается лишний результат, хотя число должно остаться таким же, как было.
</a:t>
            </a:r>
            <a:endParaRPr lang="en-US" sz="1200" dirty="0"/>
          </a:p>
        </p:txBody>
      </p:sp>
      <p:sp>
        <p:nvSpPr>
          <p:cNvPr id="12" name="Text 4"/>
          <p:cNvSpPr txBox="1"/>
          <p:nvPr/>
        </p:nvSpPr>
        <p:spPr>
          <a:xfrm>
            <a:off x="3478102" y="2571751"/>
            <a:ext cx="2253665" cy="190719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При умножении на 0 можно по ошибке оставить прежнее число. Но ноль не сохраняет количество — он полностью убирает предметы из ответа.
</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14436" y="1376975"/>
            <a:ext cx="2300479" cy="30396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474336" y="1376975"/>
            <a:ext cx="2300479" cy="30396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200" cy="737400"/>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Как рисунки помогают понять правило
</a:t>
            </a:r>
            <a:endParaRPr lang="en-US" sz="3000" dirty="0"/>
          </a:p>
        </p:txBody>
      </p:sp>
      <p:sp>
        <p:nvSpPr>
          <p:cNvPr id="9" name="Text 1"/>
          <p:cNvSpPr txBox="1"/>
          <p:nvPr/>
        </p:nvSpPr>
        <p:spPr>
          <a:xfrm>
            <a:off x="8053387" y="4669824"/>
            <a:ext cx="703800" cy="197100"/>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11</a:t>
            </a:r>
            <a:endParaRPr lang="en-US" sz="800" dirty="0"/>
          </a:p>
        </p:txBody>
      </p:sp>
      <p:sp>
        <p:nvSpPr>
          <p:cNvPr id="10" name="Text 2"/>
          <p:cNvSpPr txBox="1"/>
          <p:nvPr/>
        </p:nvSpPr>
        <p:spPr>
          <a:xfrm>
            <a:off x="2830275" y="1501575"/>
            <a:ext cx="1521600" cy="2848200"/>
          </a:xfrm>
          <a:prstGeom prst="rect">
            <a:avLst/>
          </a:prstGeom>
          <a:noFill/>
          <a:ln/>
        </p:spPr>
        <p:txBody>
          <a:bodyPr wrap="square" lIns="0" tIns="0" rIns="0" bIns="0" rtlCol="0" anchor="ctr"/>
          <a:lstStyle/>
          <a:p>
            <a:pPr algn="l" indent="0" marL="0">
              <a:lnSpc>
                <a:spcPct val="100000"/>
              </a:lnSpc>
              <a:buNone/>
            </a:pPr>
            <a:r>
              <a:rPr lang="en-US" sz="1200" b="1" dirty="0">
                <a:solidFill>
                  <a:srgbClr val="005C47"/>
                </a:solidFill>
                <a:latin typeface="Arial" pitchFamily="34" charset="0"/>
                <a:ea typeface="Arial" pitchFamily="34" charset="-122"/>
                <a:cs typeface="Arial" pitchFamily="34" charset="-120"/>
              </a:rPr>
              <a:t>Одна коробка — одно и то же количество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Если на картинке показана одна коробка с четырьмя карандашами, то при умножении на 1 ничего не меняется. Коробка остаётся той же, а карандаши в ней не прибавляются и не исчезают. Так правило видно сразу.
</a:t>
            </a:r>
            <a:endParaRPr lang="en-US" sz="1200" dirty="0"/>
          </a:p>
        </p:txBody>
      </p:sp>
      <p:sp>
        <p:nvSpPr>
          <p:cNvPr id="11" name="Text 3"/>
          <p:cNvSpPr txBox="1"/>
          <p:nvPr/>
        </p:nvSpPr>
        <p:spPr>
          <a:xfrm>
            <a:off x="6990175" y="1501575"/>
            <a:ext cx="1521600" cy="2848200"/>
          </a:xfrm>
          <a:prstGeom prst="rect">
            <a:avLst/>
          </a:prstGeom>
          <a:noFill/>
          <a:ln/>
        </p:spPr>
        <p:txBody>
          <a:bodyPr wrap="square" lIns="0" tIns="0" rIns="0" bIns="0" rtlCol="0" anchor="ctr"/>
          <a:lstStyle/>
          <a:p>
            <a:pPr algn="l" indent="0" marL="0">
              <a:lnSpc>
                <a:spcPct val="100000"/>
              </a:lnSpc>
              <a:buNone/>
            </a:pPr>
            <a:r>
              <a:rPr lang="en-US" sz="1200" b="1" dirty="0">
                <a:solidFill>
                  <a:srgbClr val="005C47"/>
                </a:solidFill>
                <a:latin typeface="Arial" pitchFamily="34" charset="0"/>
                <a:ea typeface="Arial" pitchFamily="34" charset="-122"/>
                <a:cs typeface="Arial" pitchFamily="34" charset="-120"/>
              </a:rPr>
              <a:t>Пустое место вместо предметов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Когда на рисунке нет ни одной группы, это похоже на умножение на 0. Ни коробок, ни карандашей не остаётся, потому что предметы не появляются. Пустая картинка помогает легко запомнить ответ 0.
</a:t>
            </a:r>
            <a:endParaRPr lang="en-US"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Математические записи, которые важно запомнить
</a:t>
            </a:r>
            <a:endParaRPr lang="en-US" sz="3000" dirty="0"/>
          </a:p>
        </p:txBody>
      </p:sp>
      <p:sp>
        <p:nvSpPr>
          <p:cNvPr id="5"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12</a:t>
            </a:r>
            <a:endParaRPr lang="en-US" sz="800" dirty="0"/>
          </a:p>
        </p:txBody>
      </p:sp>
      <p:sp>
        <p:nvSpPr>
          <p:cNvPr id="6" name="Text 2"/>
          <p:cNvSpPr txBox="1"/>
          <p:nvPr/>
        </p:nvSpPr>
        <p:spPr>
          <a:xfrm>
            <a:off x="1568239" y="1504950"/>
            <a:ext cx="2446548" cy="1281113"/>
          </a:xfrm>
          <a:prstGeom prst="rect">
            <a:avLst/>
          </a:prstGeom>
          <a:noFill/>
          <a:ln/>
        </p:spPr>
        <p:txBody>
          <a:bodyPr wrap="square" lIns="0" tIns="0" rIns="0" bIns="0" rtlCol="0" anchor="ctr"/>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Запись a×1=a означает, что любое число при умножении на 1 остаётся прежним. Буква a заменяет разные числа: маленькие, большие и совсем знакомые.
</a:t>
            </a:r>
            <a:endParaRPr lang="en-US" sz="1200" dirty="0"/>
          </a:p>
        </p:txBody>
      </p:sp>
      <p:sp>
        <p:nvSpPr>
          <p:cNvPr id="7" name="Text 3"/>
          <p:cNvSpPr txBox="1"/>
          <p:nvPr/>
        </p:nvSpPr>
        <p:spPr>
          <a:xfrm>
            <a:off x="5783052" y="1504950"/>
            <a:ext cx="2446548" cy="1281113"/>
          </a:xfrm>
          <a:prstGeom prst="rect">
            <a:avLst/>
          </a:prstGeom>
          <a:noFill/>
          <a:ln/>
        </p:spPr>
        <p:txBody>
          <a:bodyPr wrap="square" lIns="0" tIns="0" rIns="0" bIns="0" rtlCol="0" anchor="ctr"/>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Запись a×0=0 показывает другое важное правило. Если число умножают на 0, в ответе всегда получается 0, сколько бы предметов ни было сначала.
</a:t>
            </a:r>
            <a:endParaRPr lang="en-US" sz="1200" dirty="0"/>
          </a:p>
        </p:txBody>
      </p:sp>
      <p:sp>
        <p:nvSpPr>
          <p:cNvPr id="8" name="Text 4"/>
          <p:cNvSpPr txBox="1"/>
          <p:nvPr/>
        </p:nvSpPr>
        <p:spPr>
          <a:xfrm>
            <a:off x="618121" y="3262313"/>
            <a:ext cx="2446548" cy="1281113"/>
          </a:xfrm>
          <a:prstGeom prst="rect">
            <a:avLst/>
          </a:prstGeom>
          <a:noFill/>
          <a:ln/>
        </p:spPr>
        <p:txBody>
          <a:bodyPr wrap="square" lIns="0" tIns="0" rIns="0" bIns="0" rtlCol="0" anchor="ctr"/>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Эти равенства удобны тем, что подходят для любого числа. Не нужно запоминать каждый пример отдельно: достаточно понять два общих правила и использовать их.
</a:t>
            </a:r>
            <a:endParaRPr lang="en-US" sz="1200" dirty="0"/>
          </a:p>
        </p:txBody>
      </p:sp>
      <p:sp>
        <p:nvSpPr>
          <p:cNvPr id="9" name="Text 5"/>
          <p:cNvSpPr txBox="1"/>
          <p:nvPr/>
        </p:nvSpPr>
        <p:spPr>
          <a:xfrm>
            <a:off x="4832933" y="3262313"/>
            <a:ext cx="2446548" cy="1281113"/>
          </a:xfrm>
          <a:prstGeom prst="rect">
            <a:avLst/>
          </a:prstGeom>
          <a:noFill/>
          <a:ln/>
        </p:spPr>
        <p:txBody>
          <a:bodyPr wrap="square" lIns="0" tIns="0" rIns="0" bIns="0" rtlCol="0" anchor="ctr"/>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Такие записи помогают быстро проверять ответы в тетради. Если в примере стоит 1, число должно сохраниться, а если 0 — ответ должен стать нулём.
</a:t>
            </a:r>
            <a:endParaRPr lang="en-US" sz="12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Как правило работает на больших числах
</a:t>
            </a:r>
            <a:endParaRPr lang="en-US" sz="3000" dirty="0"/>
          </a:p>
        </p:txBody>
      </p:sp>
      <p:sp>
        <p:nvSpPr>
          <p:cNvPr id="8"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13</a:t>
            </a:r>
            <a:endParaRPr lang="en-US" sz="800" dirty="0"/>
          </a:p>
        </p:txBody>
      </p:sp>
      <p:sp>
        <p:nvSpPr>
          <p:cNvPr id="9" name="Text 2"/>
          <p:cNvSpPr txBox="1"/>
          <p:nvPr/>
        </p:nvSpPr>
        <p:spPr>
          <a:xfrm>
            <a:off x="582935" y="2222080"/>
            <a:ext cx="1285240" cy="1224854"/>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48×1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Число 48 при умножении на 1 остаётся тем же. Ответ 48 показывает, что единица не меняет количество.
</a:t>
            </a:r>
            <a:endParaRPr lang="en-US" sz="1200" dirty="0"/>
          </a:p>
        </p:txBody>
      </p:sp>
      <p:sp>
        <p:nvSpPr>
          <p:cNvPr id="10" name="Text 3"/>
          <p:cNvSpPr txBox="1"/>
          <p:nvPr/>
        </p:nvSpPr>
        <p:spPr>
          <a:xfrm>
            <a:off x="2593844" y="2326650"/>
            <a:ext cx="1285241" cy="1224854"/>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100×1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Даже очень круглое число 100 не становится другим. При умножении на 1 оно сохраняется без изменений.
</a:t>
            </a:r>
            <a:endParaRPr lang="en-US" sz="1200" dirty="0"/>
          </a:p>
        </p:txBody>
      </p:sp>
      <p:sp>
        <p:nvSpPr>
          <p:cNvPr id="11" name="Text 4"/>
          <p:cNvSpPr txBox="1"/>
          <p:nvPr/>
        </p:nvSpPr>
        <p:spPr>
          <a:xfrm>
            <a:off x="4622859" y="2729986"/>
            <a:ext cx="1285240" cy="1224854"/>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48×0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Если 48 взять 0 раз, предметов не будет вовсе. Поэтому ответом становится 0, а не 48.
</a:t>
            </a:r>
            <a:endParaRPr lang="en-US" sz="1200" dirty="0"/>
          </a:p>
        </p:txBody>
      </p:sp>
      <p:sp>
        <p:nvSpPr>
          <p:cNvPr id="12" name="Text 5"/>
          <p:cNvSpPr txBox="1"/>
          <p:nvPr/>
        </p:nvSpPr>
        <p:spPr>
          <a:xfrm>
            <a:off x="6652979" y="3135308"/>
            <a:ext cx="1285240" cy="1224854"/>
          </a:xfrm>
          <a:prstGeom prst="rect">
            <a:avLst/>
          </a:prstGeom>
          <a:noFill/>
          <a:ln/>
        </p:spPr>
        <p:txBody>
          <a:bodyPr wrap="square" lIns="0" tIns="0" rIns="0" bIns="0" rtlCol="0" anchor="ctr"/>
          <a:lstStyle/>
          <a:p>
            <a:pPr algn="l" indent="0" marL="0">
              <a:lnSpc>
                <a:spcPct val="100000"/>
              </a:lnSpc>
              <a:buNone/>
            </a:pPr>
            <a:r>
              <a:rPr lang="en-US" sz="1200" b="1" dirty="0">
                <a:solidFill>
                  <a:srgbClr val="E3E8D1"/>
                </a:solidFill>
                <a:latin typeface="Arial" pitchFamily="34" charset="0"/>
                <a:ea typeface="Arial" pitchFamily="34" charset="-122"/>
                <a:cs typeface="Arial" pitchFamily="34" charset="-120"/>
              </a:rPr>
              <a:t>100×0
</a:t>
            </a:r>
            <a:pPr algn="l" indent="0" marL="0">
              <a:lnSpc>
                <a:spcPct val="100000"/>
              </a:lnSpc>
              <a:buNone/>
            </a:pPr>
            <a:r>
              <a:rPr lang="en-US" sz="500" b="1" dirty="0">
                <a:solidFill>
                  <a:srgbClr val="E3E8D1"/>
                </a:solidFill>
                <a:latin typeface="Arial" pitchFamily="34" charset="0"/>
                <a:ea typeface="Arial" pitchFamily="34" charset="-122"/>
                <a:cs typeface="Arial" pitchFamily="34" charset="-120"/>
              </a:rPr>
              <a:t>
</a:t>
            </a:r>
            <a:pPr algn="l" indent="0" marL="0">
              <a:lnSpc>
                <a:spcPct val="100000"/>
              </a:lnSpc>
              <a:buNone/>
            </a:pPr>
            <a:r>
              <a:rPr lang="en-US" sz="900" dirty="0">
                <a:solidFill>
                  <a:srgbClr val="E3E8D1"/>
                </a:solidFill>
                <a:latin typeface="Arial" pitchFamily="34" charset="0"/>
                <a:ea typeface="Arial" pitchFamily="34" charset="-122"/>
                <a:cs typeface="Arial" pitchFamily="34" charset="-120"/>
              </a:rPr>
              <a:t>Большое число тоже исчезает в ответе, когда его умножают на 0. Размер числа здесь ничего не решает.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218815" y="1466400"/>
            <a:ext cx="2570520" cy="3036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Игровые ситуации из жизни
</a:t>
            </a:r>
            <a:endParaRPr lang="en-US" sz="3000" dirty="0"/>
          </a:p>
        </p:txBody>
      </p:sp>
      <p:sp>
        <p:nvSpPr>
          <p:cNvPr id="9"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14</a:t>
            </a:r>
            <a:endParaRPr lang="en-US" sz="800" dirty="0"/>
          </a:p>
        </p:txBody>
      </p:sp>
      <p:sp>
        <p:nvSpPr>
          <p:cNvPr id="10" name="Text 2"/>
          <p:cNvSpPr txBox="1"/>
          <p:nvPr/>
        </p:nvSpPr>
        <p:spPr>
          <a:xfrm>
            <a:off x="634889" y="1869410"/>
            <a:ext cx="2253665" cy="2633097"/>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Одна пачка конфет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Если есть одна пачка с пятью конфетами, то количество конфет не меняется. Одна пачка — это всё ещё пять конфет, а не шесть и не три. Здесь 1 бережно сохраняет число.
</a:t>
            </a:r>
            <a:endParaRPr lang="en-US" sz="1200" dirty="0"/>
          </a:p>
        </p:txBody>
      </p:sp>
      <p:sp>
        <p:nvSpPr>
          <p:cNvPr id="11" name="Text 3"/>
          <p:cNvSpPr txBox="1"/>
          <p:nvPr/>
        </p:nvSpPr>
        <p:spPr>
          <a:xfrm>
            <a:off x="3546155" y="1869410"/>
            <a:ext cx="2253600" cy="2633100"/>
          </a:xfrm>
          <a:prstGeom prst="rect">
            <a:avLst/>
          </a:prstGeom>
          <a:noFill/>
          <a:ln/>
        </p:spPr>
        <p:txBody>
          <a:bodyPr wrap="square" lIns="0" tIns="0" rIns="0" bIns="0" rtlCol="0" anchor="ctr"/>
          <a:lstStyle/>
          <a:p>
            <a:pPr algn="l" indent="0" marL="0">
              <a:lnSpc>
                <a:spcPct val="100000"/>
              </a:lnSpc>
              <a:buNone/>
            </a:pPr>
            <a:r>
              <a:rPr lang="en-US" sz="1200" b="1" dirty="0">
                <a:solidFill>
                  <a:srgbClr val="000000"/>
                </a:solidFill>
                <a:latin typeface="Arial" pitchFamily="34" charset="0"/>
                <a:ea typeface="Arial" pitchFamily="34" charset="-122"/>
                <a:cs typeface="Arial" pitchFamily="34" charset="-120"/>
              </a:rPr>
              <a:t>Пустая пачка
</a:t>
            </a:r>
            <a:pPr algn="l" indent="0" marL="0">
              <a:lnSpc>
                <a:spcPct val="100000"/>
              </a:lnSpc>
              <a:buNone/>
            </a:pPr>
            <a:r>
              <a:rPr lang="en-US" sz="5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900" dirty="0">
                <a:solidFill>
                  <a:srgbClr val="000000"/>
                </a:solidFill>
                <a:latin typeface="Arial" pitchFamily="34" charset="0"/>
                <a:ea typeface="Arial" pitchFamily="34" charset="-122"/>
                <a:cs typeface="Arial" pitchFamily="34" charset="-120"/>
              </a:rPr>
              <a:t>Если пачек нет совсем, то и конфет не остаётся. Пустая пачка помогает представить умножение на 0: предметов нет, поэтому ответ получается нулевой. Это легко увидеть даже без сложных слов.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Как читать выражения вслух
</a:t>
            </a:r>
            <a:endParaRPr lang="en-US" sz="3000" dirty="0"/>
          </a:p>
        </p:txBody>
      </p:sp>
      <p:sp>
        <p:nvSpPr>
          <p:cNvPr id="9"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15</a:t>
            </a:r>
            <a:endParaRPr lang="en-US" sz="800" dirty="0"/>
          </a:p>
        </p:txBody>
      </p:sp>
      <p:sp>
        <p:nvSpPr>
          <p:cNvPr id="10" name="Text 2"/>
          <p:cNvSpPr txBox="1"/>
          <p:nvPr/>
        </p:nvSpPr>
        <p:spPr>
          <a:xfrm>
            <a:off x="577985" y="2571751"/>
            <a:ext cx="1772559" cy="190719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Запись 7×1 можно прочитать как «семь умножить на один». Ещё можно сказать «семь раз по одному», и оба варианта будут правильными и понятными.
</a:t>
            </a:r>
            <a:endParaRPr lang="en-US" sz="1200" dirty="0"/>
          </a:p>
        </p:txBody>
      </p:sp>
      <p:sp>
        <p:nvSpPr>
          <p:cNvPr id="11" name="Text 3"/>
          <p:cNvSpPr txBox="1"/>
          <p:nvPr/>
        </p:nvSpPr>
        <p:spPr>
          <a:xfrm>
            <a:off x="2814236" y="2571751"/>
            <a:ext cx="1772559" cy="1907190"/>
          </a:xfrm>
          <a:prstGeom prst="rect">
            <a:avLst/>
          </a:prstGeom>
          <a:noFill/>
          <a:ln/>
        </p:spPr>
        <p:txBody>
          <a:bodyPr wrap="square" lIns="0" tIns="0" rIns="0" bIns="0" rtlCol="0" anchor="t"/>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Запись 7×0 читается как «семь умножить на ноль». Можно также сказать «семь раз по нулю», но ответ всё равно будет очень коротким: 0.
</a:t>
            </a:r>
            <a:endParaRPr lang="en-US" sz="1200" dirty="0"/>
          </a:p>
        </p:txBody>
      </p:sp>
      <p:sp>
        <p:nvSpPr>
          <p:cNvPr id="12" name="Text 4"/>
          <p:cNvSpPr txBox="1"/>
          <p:nvPr/>
        </p:nvSpPr>
        <p:spPr>
          <a:xfrm>
            <a:off x="5623990" y="1685875"/>
            <a:ext cx="2942026" cy="1281346"/>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Когда читаешь выражение вслух, важно назвать оба числа. Тогда сразу ясно, какое правило нужно применить и какой ответ должен получиться.
</a:t>
            </a:r>
            <a:endParaRPr lang="en-US" sz="1200" dirty="0"/>
          </a:p>
        </p:txBody>
      </p:sp>
      <p:sp>
        <p:nvSpPr>
          <p:cNvPr id="13" name="Text 5"/>
          <p:cNvSpPr txBox="1"/>
          <p:nvPr/>
        </p:nvSpPr>
        <p:spPr>
          <a:xfrm>
            <a:off x="5623990" y="3410084"/>
            <a:ext cx="2038270" cy="1281346"/>
          </a:xfrm>
          <a:prstGeom prst="rect">
            <a:avLst/>
          </a:prstGeom>
          <a:noFill/>
          <a:ln/>
        </p:spPr>
        <p:txBody>
          <a:bodyPr wrap="square" lIns="0" tIns="0" rIns="0" bIns="0" rtlCol="0" anchor="ctr"/>
          <a:lstStyle/>
          <a:p>
            <a:pPr algn="l" indent="0" marL="0">
              <a:lnSpc>
                <a:spcPct val="100000"/>
              </a:lnSpc>
              <a:buNone/>
            </a:pPr>
            <a:r>
              <a:rPr lang="en-US" sz="1200" dirty="0">
                <a:solidFill>
                  <a:srgbClr val="000000"/>
                </a:solidFill>
                <a:latin typeface="Arial" pitchFamily="34" charset="0"/>
                <a:ea typeface="Arial" pitchFamily="34" charset="-122"/>
                <a:cs typeface="Arial" pitchFamily="34" charset="-120"/>
              </a:rPr>
              <a:t>Такая привычка помогает не теряться в примерах. Умножение на 1 и на 0 легко узнаётся по записи, а значит, и ответ находится быстрее.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28625" y="1536435"/>
            <a:ext cx="8331111" cy="2989679"/>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16</a:t>
            </a:r>
            <a:endParaRPr lang="en-US" sz="800" dirty="0"/>
          </a:p>
        </p:txBody>
      </p:sp>
      <p:sp>
        <p:nvSpPr>
          <p:cNvPr id="7" name="Text 1"/>
          <p:cNvSpPr txBox="1"/>
          <p:nvPr/>
        </p:nvSpPr>
        <p:spPr>
          <a:xfrm>
            <a:off x="428625" y="368710"/>
            <a:ext cx="7867342" cy="845344"/>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Как быстро проверить пример
</a:t>
            </a:r>
            <a:pPr algn="l" indent="0" marL="0">
              <a:lnSpc>
                <a:spcPct val="80000"/>
              </a:lnSpc>
              <a:buNone/>
            </a:pPr>
            <a:r>
              <a:rPr lang="en-US" sz="800" b="1" dirty="0">
                <a:solidFill>
                  <a:srgbClr val="FFFFFF"/>
                </a:solidFill>
                <a:latin typeface="Arial" pitchFamily="34" charset="0"/>
                <a:ea typeface="Arial" pitchFamily="34" charset="-122"/>
                <a:cs typeface="Arial" pitchFamily="34" charset="-120"/>
              </a:rPr>
              <a:t>
</a:t>
            </a:r>
            <a:pPr algn="l" indent="0" marL="0">
              <a:lnSpc>
                <a:spcPct val="80000"/>
              </a:lnSpc>
              <a:buNone/>
            </a:pPr>
            <a:r>
              <a:rPr lang="en-US" sz="1200" dirty="0">
                <a:solidFill>
                  <a:srgbClr val="FFFFFF"/>
                </a:solidFill>
                <a:latin typeface="Arial" pitchFamily="34" charset="0"/>
                <a:ea typeface="Arial" pitchFamily="34" charset="-122"/>
                <a:cs typeface="Arial" pitchFamily="34" charset="-120"/>
              </a:rPr>
              <a:t>Схема помогает ребёнку заметить особые случаи умножения и выбрать правильный ответ без лишних шагов.
</a:t>
            </a:r>
            <a:endParaRPr lang="en-US" sz="3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Почему эти правила полезны
</a:t>
            </a:r>
            <a:endParaRPr lang="en-US" sz="3000" dirty="0"/>
          </a:p>
        </p:txBody>
      </p:sp>
      <p:sp>
        <p:nvSpPr>
          <p:cNvPr id="8"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17</a:t>
            </a:r>
            <a:endParaRPr lang="en-US" sz="800" dirty="0"/>
          </a:p>
        </p:txBody>
      </p:sp>
      <p:sp>
        <p:nvSpPr>
          <p:cNvPr id="9" name="Text 2"/>
          <p:cNvSpPr txBox="1"/>
          <p:nvPr/>
        </p:nvSpPr>
        <p:spPr>
          <a:xfrm>
            <a:off x="976028" y="1678784"/>
            <a:ext cx="1931478" cy="2507454"/>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Они помогают считать быстрее, потому что не нужно каждый раз долго складывать или пересчитывать предметы. Для коротких примеров ответ находится почти сразу, как по волшебству, только без фокусов.
</a:t>
            </a:r>
            <a:endParaRPr lang="en-US" sz="1200" dirty="0"/>
          </a:p>
        </p:txBody>
      </p:sp>
      <p:sp>
        <p:nvSpPr>
          <p:cNvPr id="10" name="Text 3"/>
          <p:cNvSpPr txBox="1"/>
          <p:nvPr/>
        </p:nvSpPr>
        <p:spPr>
          <a:xfrm>
            <a:off x="3779355" y="1678784"/>
            <a:ext cx="1931478" cy="2507454"/>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Эти правила снижают количество ошибок. Ребёнок лучше замечает, что 1 сохраняет число, а 0 полностью меняет результат, и поэтому меньше путается в тетради.
</a:t>
            </a:r>
            <a:endParaRPr lang="en-US" sz="1200" dirty="0"/>
          </a:p>
        </p:txBody>
      </p:sp>
      <p:sp>
        <p:nvSpPr>
          <p:cNvPr id="11" name="Text 4"/>
          <p:cNvSpPr txBox="1"/>
          <p:nvPr/>
        </p:nvSpPr>
        <p:spPr>
          <a:xfrm>
            <a:off x="6582682" y="1678784"/>
            <a:ext cx="1931478" cy="2507454"/>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Когда правило понятно, появляется уверенность. Ученик видит знакомый случай, спокойно отвечает и чувствует, что математика умеет быть дружелюбной, а не только серьёзной.
</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6900" y="1351967"/>
            <a:ext cx="8340000" cy="153931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Мини-памятка для запоминания
</a:t>
            </a:r>
            <a:endParaRPr lang="en-US" sz="3000" dirty="0"/>
          </a:p>
        </p:txBody>
      </p:sp>
      <p:sp>
        <p:nvSpPr>
          <p:cNvPr id="8"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18</a:t>
            </a:r>
            <a:endParaRPr lang="en-US" sz="800" dirty="0"/>
          </a:p>
        </p:txBody>
      </p:sp>
      <p:sp>
        <p:nvSpPr>
          <p:cNvPr id="9" name="Text 2"/>
          <p:cNvSpPr txBox="1"/>
          <p:nvPr/>
        </p:nvSpPr>
        <p:spPr>
          <a:xfrm>
            <a:off x="976028" y="3178277"/>
            <a:ext cx="3038759" cy="1215322"/>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Запомнить правило легко: при умножении на 1 число остаётся тем же, будто его аккуратно бережёт маленький страж. Примеры с одним предметом и одной группой помогают увидеть это глазами.
</a:t>
            </a:r>
            <a:endParaRPr lang="en-US" sz="1200" dirty="0"/>
          </a:p>
        </p:txBody>
      </p:sp>
      <p:sp>
        <p:nvSpPr>
          <p:cNvPr id="10" name="Text 3"/>
          <p:cNvSpPr txBox="1"/>
          <p:nvPr/>
        </p:nvSpPr>
        <p:spPr>
          <a:xfrm>
            <a:off x="5872488" y="3112486"/>
            <a:ext cx="2446548" cy="1281113"/>
          </a:xfrm>
          <a:prstGeom prst="rect">
            <a:avLst/>
          </a:prstGeom>
          <a:noFill/>
          <a:ln/>
        </p:spPr>
        <p:txBody>
          <a:bodyPr wrap="square" lIns="0" tIns="0" rIns="0" bIns="0" rtlCol="0" anchor="ctr"/>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При умножении на 0 получается пусто, словно кто-то всё убрал со стола. Фраза «1 бережёт, 0 убирает» звучит просто и очень хорошо подходит для быстрого повторения.
</a:t>
            </a:r>
            <a:endParaRPr lang="en-US" sz="1200" dirty="0"/>
          </a:p>
        </p:txBody>
      </p:sp>
      <p:sp>
        <p:nvSpPr>
          <p:cNvPr id="11" name="Text 4"/>
          <p:cNvSpPr txBox="1"/>
          <p:nvPr/>
        </p:nvSpPr>
        <p:spPr>
          <a:xfrm>
            <a:off x="5217136" y="3178277"/>
            <a:ext cx="3038759" cy="1215322"/>
          </a:xfrm>
          <a:prstGeom prst="rect">
            <a:avLst/>
          </a:prstGeom>
          <a:noFill/>
          <a:ln/>
        </p:spPr>
        <p:txBody>
          <a:bodyPr wrap="square" lIns="0" tIns="0" rIns="0" bIns="0" rtlCol="0" anchor="t"/>
          <a:lstStyle/>
          <a:p>
            <a:pPr algn="l" indent="0" marL="0">
              <a:lnSpc>
                <a:spcPct val="100000"/>
              </a:lnSpc>
              <a:buNone/>
            </a:pPr>
            <a:r>
              <a:rPr lang="en-US" sz="1200" dirty="0">
                <a:solidFill>
                  <a:srgbClr val="E3E8D1"/>
                </a:solidFill>
                <a:latin typeface="Arial" pitchFamily="34" charset="0"/>
                <a:ea typeface="Arial" pitchFamily="34" charset="-122"/>
                <a:cs typeface="Arial" pitchFamily="34" charset="-120"/>
              </a:rPr>
              <a:t>При умножении на 0 получается пусто, словно кто-то всё убрал со стола. Фраза «1 бережёт, 0 убирает» звучит просто и очень хорошо подходит для быстрого повторения.
</a:t>
            </a:r>
            <a:endParaRPr lang="en-US" sz="1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308548" y="1651874"/>
            <a:ext cx="234900" cy="469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380969" y="1651915"/>
            <a:ext cx="293625" cy="4698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5482678" y="1651915"/>
            <a:ext cx="293625" cy="4698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7555069" y="1651815"/>
            <a:ext cx="352350" cy="469800"/>
          </a:xfrm>
          <a:prstGeom prst="rect">
            <a:avLst/>
          </a:prstGeom>
        </p:spPr>
      </p:pic>
      <p:sp>
        <p:nvSpPr>
          <p:cNvPr id="11" name="Text 0"/>
          <p:cNvSpPr txBox="1"/>
          <p:nvPr/>
        </p:nvSpPr>
        <p:spPr>
          <a:xfrm>
            <a:off x="428625" y="368710"/>
            <a:ext cx="7867342" cy="737419"/>
          </a:xfrm>
          <a:prstGeom prst="rect">
            <a:avLst/>
          </a:prstGeom>
          <a:noFill/>
          <a:ln/>
        </p:spPr>
        <p:txBody>
          <a:bodyPr wrap="square" lIns="0" tIns="0" rIns="0" bIns="0" rtlCol="0" anchor="ctr"/>
          <a:lstStyle/>
          <a:p>
            <a:pPr algn="l" indent="0" marL="0">
              <a:lnSpc>
                <a:spcPct val="80000"/>
              </a:lnSpc>
              <a:buNone/>
            </a:pPr>
            <a:r>
              <a:rPr lang="en-US" sz="3000" b="1" dirty="0">
                <a:solidFill>
                  <a:srgbClr val="FFFFFF"/>
                </a:solidFill>
                <a:latin typeface="Arial" pitchFamily="34" charset="0"/>
                <a:ea typeface="Arial" pitchFamily="34" charset="-122"/>
                <a:cs typeface="Arial" pitchFamily="34" charset="-120"/>
              </a:rPr>
              <a:t>Проверь себя по примерам
</a:t>
            </a:r>
            <a:endParaRPr lang="en-US" sz="3000" dirty="0"/>
          </a:p>
        </p:txBody>
      </p:sp>
      <p:sp>
        <p:nvSpPr>
          <p:cNvPr id="12" name="Text 1"/>
          <p:cNvSpPr txBox="1"/>
          <p:nvPr/>
        </p:nvSpPr>
        <p:spPr>
          <a:xfrm>
            <a:off x="8053387" y="4669824"/>
            <a:ext cx="703660" cy="197143"/>
          </a:xfrm>
          <a:prstGeom prst="rect">
            <a:avLst/>
          </a:prstGeom>
          <a:noFill/>
          <a:ln/>
        </p:spPr>
        <p:txBody>
          <a:bodyPr wrap="square" lIns="0" tIns="0" rIns="0" bIns="0" rtlCol="0" anchor="ctr"/>
          <a:lstStyle/>
          <a:p>
            <a:pPr algn="r" indent="0" marL="0">
              <a:lnSpc>
                <a:spcPct val="100000"/>
              </a:lnSpc>
              <a:buNone/>
            </a:pPr>
            <a:r>
              <a:rPr lang="en-US" sz="800" dirty="0">
                <a:solidFill>
                  <a:srgbClr val="E3E8D1"/>
                </a:solidFill>
                <a:latin typeface="Arial" pitchFamily="34" charset="0"/>
                <a:ea typeface="Arial" pitchFamily="34" charset="-122"/>
                <a:cs typeface="Arial" pitchFamily="34" charset="-120"/>
              </a:rPr>
              <a:t>19</a:t>
            </a:r>
            <a:endParaRPr lang="en-US" sz="800" dirty="0"/>
          </a:p>
        </p:txBody>
      </p:sp>
      <p:sp>
        <p:nvSpPr>
          <p:cNvPr id="13" name="Text 2"/>
          <p:cNvSpPr txBox="1"/>
          <p:nvPr/>
        </p:nvSpPr>
        <p:spPr>
          <a:xfrm>
            <a:off x="632125" y="2385326"/>
            <a:ext cx="1587900" cy="1860600"/>
          </a:xfrm>
          <a:prstGeom prst="rect">
            <a:avLst/>
          </a:prstGeom>
          <a:noFill/>
          <a:ln/>
        </p:spPr>
        <p:txBody>
          <a:bodyPr wrap="square" lIns="0" tIns="0" rIns="0" bIns="0" rtlCol="0" anchor="t"/>
          <a:lstStyle/>
          <a:p>
            <a:pPr algn="ctr" indent="0" marL="0">
              <a:lnSpc>
                <a:spcPct val="100000"/>
              </a:lnSpc>
              <a:buNone/>
            </a:pPr>
            <a:r>
              <a:rPr lang="en-US" sz="1300" b="1" dirty="0">
                <a:solidFill>
                  <a:srgbClr val="E3E8D1"/>
                </a:solidFill>
                <a:latin typeface="Arial" pitchFamily="34" charset="0"/>
                <a:ea typeface="Arial" pitchFamily="34" charset="-122"/>
                <a:cs typeface="Arial" pitchFamily="34" charset="-120"/>
              </a:rPr>
              <a:t>3×1
</a:t>
            </a:r>
            <a:pPr algn="ctr" indent="0" marL="0">
              <a:lnSpc>
                <a:spcPct val="100000"/>
              </a:lnSpc>
              <a:buNone/>
            </a:pPr>
            <a:r>
              <a:rPr lang="en-US" sz="6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1000" dirty="0">
                <a:solidFill>
                  <a:srgbClr val="E3E8D1"/>
                </a:solidFill>
                <a:latin typeface="Arial" pitchFamily="34" charset="0"/>
                <a:ea typeface="Arial" pitchFamily="34" charset="-122"/>
                <a:cs typeface="Arial" pitchFamily="34" charset="-120"/>
              </a:rPr>
              <a:t>Сначала вспомни правило про 1, а потом назови ответ. Число 3 должно сохраниться, потому что единица ничего не прибавляет и не убирает.
</a:t>
            </a:r>
            <a:endParaRPr lang="en-US" sz="1300" dirty="0"/>
          </a:p>
        </p:txBody>
      </p:sp>
      <p:sp>
        <p:nvSpPr>
          <p:cNvPr id="14" name="Text 3"/>
          <p:cNvSpPr txBox="1"/>
          <p:nvPr/>
        </p:nvSpPr>
        <p:spPr>
          <a:xfrm>
            <a:off x="2733858" y="2385326"/>
            <a:ext cx="1587900" cy="1860600"/>
          </a:xfrm>
          <a:prstGeom prst="rect">
            <a:avLst/>
          </a:prstGeom>
          <a:noFill/>
          <a:ln/>
        </p:spPr>
        <p:txBody>
          <a:bodyPr wrap="square" lIns="0" tIns="0" rIns="0" bIns="0" rtlCol="0" anchor="t"/>
          <a:lstStyle/>
          <a:p>
            <a:pPr algn="ctr" indent="0" marL="0">
              <a:lnSpc>
                <a:spcPct val="100000"/>
              </a:lnSpc>
              <a:buNone/>
            </a:pPr>
            <a:r>
              <a:rPr lang="en-US" sz="1300" b="1" dirty="0">
                <a:solidFill>
                  <a:srgbClr val="E3E8D1"/>
                </a:solidFill>
                <a:latin typeface="Arial" pitchFamily="34" charset="0"/>
                <a:ea typeface="Arial" pitchFamily="34" charset="-122"/>
                <a:cs typeface="Arial" pitchFamily="34" charset="-120"/>
              </a:rPr>
              <a:t>8×1
</a:t>
            </a:r>
            <a:pPr algn="ctr" indent="0" marL="0">
              <a:lnSpc>
                <a:spcPct val="100000"/>
              </a:lnSpc>
              <a:buNone/>
            </a:pPr>
            <a:r>
              <a:rPr lang="en-US" sz="6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1000" dirty="0">
                <a:solidFill>
                  <a:srgbClr val="E3E8D1"/>
                </a:solidFill>
                <a:latin typeface="Arial" pitchFamily="34" charset="0"/>
                <a:ea typeface="Arial" pitchFamily="34" charset="-122"/>
                <a:cs typeface="Arial" pitchFamily="34" charset="-120"/>
              </a:rPr>
              <a:t>В этом примере снова работает сохранение числа. Если умножаем на 1, ответ совпадает с первым множителем, так что 8 остаётся 8.
</a:t>
            </a:r>
            <a:endParaRPr lang="en-US" sz="1300" dirty="0"/>
          </a:p>
        </p:txBody>
      </p:sp>
      <p:sp>
        <p:nvSpPr>
          <p:cNvPr id="15" name="Text 4"/>
          <p:cNvSpPr txBox="1"/>
          <p:nvPr/>
        </p:nvSpPr>
        <p:spPr>
          <a:xfrm>
            <a:off x="4835594" y="2385326"/>
            <a:ext cx="1587900" cy="1860600"/>
          </a:xfrm>
          <a:prstGeom prst="rect">
            <a:avLst/>
          </a:prstGeom>
          <a:noFill/>
          <a:ln/>
        </p:spPr>
        <p:txBody>
          <a:bodyPr wrap="square" lIns="0" tIns="0" rIns="0" bIns="0" rtlCol="0" anchor="t"/>
          <a:lstStyle/>
          <a:p>
            <a:pPr algn="ctr" indent="0" marL="0">
              <a:lnSpc>
                <a:spcPct val="100000"/>
              </a:lnSpc>
              <a:buNone/>
            </a:pPr>
            <a:r>
              <a:rPr lang="en-US" sz="1300" b="1" dirty="0">
                <a:solidFill>
                  <a:srgbClr val="E3E8D1"/>
                </a:solidFill>
                <a:latin typeface="Arial" pitchFamily="34" charset="0"/>
                <a:ea typeface="Arial" pitchFamily="34" charset="-122"/>
                <a:cs typeface="Arial" pitchFamily="34" charset="-120"/>
              </a:rPr>
              <a:t>4×0
</a:t>
            </a:r>
            <a:pPr algn="ctr" indent="0" marL="0">
              <a:lnSpc>
                <a:spcPct val="100000"/>
              </a:lnSpc>
              <a:buNone/>
            </a:pPr>
            <a:r>
              <a:rPr lang="en-US" sz="6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1000" dirty="0">
                <a:solidFill>
                  <a:srgbClr val="E3E8D1"/>
                </a:solidFill>
                <a:latin typeface="Arial" pitchFamily="34" charset="0"/>
                <a:ea typeface="Arial" pitchFamily="34" charset="-122"/>
                <a:cs typeface="Arial" pitchFamily="34" charset="-120"/>
              </a:rPr>
              <a:t>Здесь нужно вспомнить правило про ноль. Если число берут 0 раз, предметов не остаётся, поэтому ответом будет 0, даже если число было маленьким.
</a:t>
            </a:r>
            <a:endParaRPr lang="en-US" sz="1300" dirty="0"/>
          </a:p>
        </p:txBody>
      </p:sp>
      <p:sp>
        <p:nvSpPr>
          <p:cNvPr id="16" name="Text 5"/>
          <p:cNvSpPr txBox="1"/>
          <p:nvPr/>
        </p:nvSpPr>
        <p:spPr>
          <a:xfrm>
            <a:off x="6937304" y="2385326"/>
            <a:ext cx="1587900" cy="1860600"/>
          </a:xfrm>
          <a:prstGeom prst="rect">
            <a:avLst/>
          </a:prstGeom>
          <a:noFill/>
          <a:ln/>
        </p:spPr>
        <p:txBody>
          <a:bodyPr wrap="square" lIns="0" tIns="0" rIns="0" bIns="0" rtlCol="0" anchor="t"/>
          <a:lstStyle/>
          <a:p>
            <a:pPr algn="ctr" indent="0" marL="0">
              <a:lnSpc>
                <a:spcPct val="100000"/>
              </a:lnSpc>
              <a:buNone/>
            </a:pPr>
            <a:r>
              <a:rPr lang="en-US" sz="1300" b="1" dirty="0">
                <a:solidFill>
                  <a:srgbClr val="E3E8D1"/>
                </a:solidFill>
                <a:latin typeface="Arial" pitchFamily="34" charset="0"/>
                <a:ea typeface="Arial" pitchFamily="34" charset="-122"/>
                <a:cs typeface="Arial" pitchFamily="34" charset="-120"/>
              </a:rPr>
              <a:t>10×0
</a:t>
            </a:r>
            <a:pPr algn="ctr" indent="0" marL="0">
              <a:lnSpc>
                <a:spcPct val="100000"/>
              </a:lnSpc>
              <a:buNone/>
            </a:pPr>
            <a:r>
              <a:rPr lang="en-US" sz="600" b="1" dirty="0">
                <a:solidFill>
                  <a:srgbClr val="E3E8D1"/>
                </a:solidFill>
                <a:latin typeface="Arial" pitchFamily="34" charset="0"/>
                <a:ea typeface="Arial" pitchFamily="34" charset="-122"/>
                <a:cs typeface="Arial" pitchFamily="34" charset="-120"/>
              </a:rPr>
              <a:t>
</a:t>
            </a:r>
            <a:pPr algn="ctr" indent="0" marL="0">
              <a:lnSpc>
                <a:spcPct val="100000"/>
              </a:lnSpc>
              <a:buNone/>
            </a:pPr>
            <a:r>
              <a:rPr lang="en-US" sz="1000" dirty="0">
                <a:solidFill>
                  <a:srgbClr val="E3E8D1"/>
                </a:solidFill>
                <a:latin typeface="Arial" pitchFamily="34" charset="0"/>
                <a:ea typeface="Arial" pitchFamily="34" charset="-122"/>
                <a:cs typeface="Arial" pitchFamily="34" charset="-120"/>
              </a:rPr>
              <a:t>Проверка на десятке показывает то же самое. Ноль не делает исключений, поэтому при умножении на 0 любое число исчезает в ответе.
</a:t>
            </a:r>
            <a:endParaRPr lang="en-US" sz="13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10361" y="276225"/>
            <a:ext cx="2534109" cy="46338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187875" y="1051425"/>
            <a:ext cx="5549400" cy="3040500"/>
          </a:xfrm>
          <a:prstGeom prst="rect">
            <a:avLst/>
          </a:prstGeom>
          <a:noFill/>
          <a:ln/>
        </p:spPr>
        <p:txBody>
          <a:bodyPr wrap="square" lIns="0" tIns="0" rIns="0" bIns="0" rtlCol="0" anchor="ctr"/>
          <a:lstStyle/>
          <a:p>
            <a:pPr algn="l" indent="0" marL="0">
              <a:lnSpc>
                <a:spcPct val="100000"/>
              </a:lnSpc>
              <a:buNone/>
            </a:pPr>
            <a:r>
              <a:rPr lang="en-US" sz="3600" b="1" dirty="0">
                <a:solidFill>
                  <a:srgbClr val="FFFFFF"/>
                </a:solidFill>
                <a:latin typeface="Arial" pitchFamily="34" charset="0"/>
                <a:ea typeface="Arial" pitchFamily="34" charset="-122"/>
                <a:cs typeface="Arial" pitchFamily="34" charset="-120"/>
              </a:rPr>
              <a:t>Запомни главное
</a:t>
            </a:r>
            <a:pPr algn="l" indent="0" marL="0">
              <a:lnSpc>
                <a:spcPct val="100000"/>
              </a:lnSpc>
              <a:buNone/>
            </a:pPr>
            <a:r>
              <a:rPr lang="en-US" sz="36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Умножение на 1 оставляет число таким, каким оно было, а умножение на 0 превращает ответ в ноль. Если помнить эти два правила, считать становится легче и намного спокойнее.
</a:t>
            </a:r>
            <a:endParaRPr lang="en-US" sz="3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2026-05-20T16:14:59Z</dcterms:created>
  <dcterms:modified xsi:type="dcterms:W3CDTF">2026-05-20T16:14:59Z</dcterms:modified>
</cp:coreProperties>
</file>