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31458" y="262328"/>
            <a:ext cx="4077910" cy="47668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4434" y="809469"/>
            <a:ext cx="3580307" cy="371786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Демилитаризация и сохранение мира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удерживают не лозунги, а проверяемые шаги и гарантии.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2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0599" y="1312606"/>
            <a:ext cx="3889948" cy="350627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24541" y="1371600"/>
            <a:ext cx="3884426" cy="33877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войн и в периоды напряжения государства ищут не только мир, но и правила, которые уменьшают риск ошибки, паники и неверного расчёта.
</a:t>
            </a:r>
            <a:endParaRPr lang="en-US" sz="105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607382"/>
            <a:ext cx="8398271" cy="5614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тема снова и снова становится актуальной
</a:t>
            </a:r>
            <a:endParaRPr lang="en-US" sz="2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7380" y="1607763"/>
            <a:ext cx="306494" cy="30649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72196" y="1602393"/>
            <a:ext cx="317233" cy="31723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99483" y="3304813"/>
            <a:ext cx="242287" cy="32305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989478" y="3304813"/>
            <a:ext cx="282669" cy="32305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именно сравнивают
</a:t>
            </a:r>
            <a:endParaRPr lang="en-US" sz="2000" dirty="0"/>
          </a:p>
        </p:txBody>
      </p:sp>
      <p:sp>
        <p:nvSpPr>
          <p:cNvPr id="13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4" name="Text 2"/>
          <p:cNvSpPr txBox="1"/>
          <p:nvPr/>
        </p:nvSpPr>
        <p:spPr>
          <a:xfrm>
            <a:off x="672781" y="2005017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Демилитаризация
</a:t>
            </a:r>
            <a:pPr algn="l" indent="0" marL="0">
              <a:lnSpc>
                <a:spcPct val="100000"/>
              </a:lnSpc>
              <a:buNone/>
            </a:pPr>
            <a:r>
              <a:rPr lang="en-US" sz="9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сокращение военного присутствия, демонстрации силы и постоянной готовности к применению вооружённого давления. Речь идёт не об исчезновении армии, а о снижении угрозы как политического инструмента.
</a:t>
            </a:r>
            <a:endParaRPr lang="en-US" sz="1261" dirty="0"/>
          </a:p>
        </p:txBody>
      </p:sp>
      <p:sp>
        <p:nvSpPr>
          <p:cNvPr id="15" name="Text 3"/>
          <p:cNvSpPr txBox="1"/>
          <p:nvPr/>
        </p:nvSpPr>
        <p:spPr>
          <a:xfrm>
            <a:off x="4973912" y="2005017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Разоружение
</a:t>
            </a:r>
            <a:pPr algn="l" indent="0" marL="0">
              <a:lnSpc>
                <a:spcPct val="100000"/>
              </a:lnSpc>
              <a:buNone/>
            </a:pPr>
            <a:r>
              <a:rPr lang="en-US" sz="10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 разоружением понимают уменьшение количества вооружений, систем доставки и запасов, которые могут быть использованы в конфликте. Это более узкое понятие, чем демилитаризация.
</a:t>
            </a:r>
            <a:endParaRPr lang="en-US" sz="1382" dirty="0"/>
          </a:p>
        </p:txBody>
      </p:sp>
      <p:sp>
        <p:nvSpPr>
          <p:cNvPr id="16" name="Text 4"/>
          <p:cNvSpPr txBox="1"/>
          <p:nvPr/>
        </p:nvSpPr>
        <p:spPr>
          <a:xfrm>
            <a:off x="672781" y="3707436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вооружений
</a:t>
            </a:r>
            <a:pPr algn="l" indent="0" marL="0">
              <a:lnSpc>
                <a:spcPct val="100000"/>
              </a:lnSpc>
              <a:buNone/>
            </a:pPr>
            <a:r>
              <a:rPr lang="en-US" sz="10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вооружений строится на согласованных ограничениях: договорах, инспекциях, обмене уведомлениями и отчётности. Его задача — сделать поведение сторон предсказуемым и проверяемым.
</a:t>
            </a:r>
            <a:endParaRPr lang="en-US" sz="1382" dirty="0"/>
          </a:p>
        </p:txBody>
      </p:sp>
      <p:sp>
        <p:nvSpPr>
          <p:cNvPr id="17" name="Text 5"/>
          <p:cNvSpPr txBox="1"/>
          <p:nvPr/>
        </p:nvSpPr>
        <p:spPr>
          <a:xfrm>
            <a:off x="4973912" y="3707436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0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означает защищённость государств и людей от войны, принуждения и внезапной эскалации. Она включает не только силу, но и устойчивые правила взаимодействия.
</a:t>
            </a:r>
            <a:endParaRPr lang="en-US" sz="138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54119" y="1647489"/>
            <a:ext cx="3848986" cy="292008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толкает стороны к эскалации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сильнее страх внезапного удара, тем выше готовность отвечать заранее и наращивать силы.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опасны взаимный страх и недоверие: они подпитывают упреждающие решения и ускоряют эскалацию даже без прямого нападения.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оценка факторов по материалам презентации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демилитаризация важна для мира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358774" y="1919627"/>
            <a:ext cx="1801433" cy="20026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случайностей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вооружённое столкновение становится менее вероятным, снижается и риск случайной войны. Это особенно важно в кризисах, где одна ошибка может запустить цепочку ответных действий.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2562503" y="1919627"/>
            <a:ext cx="1801433" cy="20026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разрушений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военной напряжённости уменьшает разрушение дорог, электросетей, школ и больниц. Восстановление потом требует меньше времени, денег и человеческих усилий.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4766232" y="1919627"/>
            <a:ext cx="1801433" cy="20026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пространства для диалога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у сторон меньше стимулов отвечать силой, споры чаще переходят в переговоры. Это делает мир не декларацией, а устойчивой практикой.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6969963" y="1919627"/>
            <a:ext cx="1801433" cy="20026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страданий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ниже уровень угрозы, тем меньше вынужденных переселений и гуманитарных потерь. Для общества это означает сохранённые семьи, рабочие места и нормальную повседневную жизнь.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04543" y="1494008"/>
            <a:ext cx="4349897" cy="327941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сделать договорённости проверяемыми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671575" y="1575852"/>
            <a:ext cx="3734739" cy="9404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важнее слов
</a:t>
            </a:r>
            <a:pPr algn="l" indent="0" marL="0">
              <a:lnSpc>
                <a:spcPct val="100000"/>
              </a:lnSpc>
              <a:buNone/>
            </a:pPr>
            <a:r>
              <a:rPr lang="en-US" sz="6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Стороны редко доверяют друг другу на словах. Поэтому решающим становится не обещание, а возможность проверить, что договорённости действительно выполняются и не обходятся скрытно.
</a:t>
            </a:r>
            <a:endParaRPr lang="en-US" sz="1150" dirty="0"/>
          </a:p>
        </p:txBody>
      </p:sp>
      <p:sp>
        <p:nvSpPr>
          <p:cNvPr id="10" name="Text 3"/>
          <p:cNvSpPr txBox="1"/>
          <p:nvPr/>
        </p:nvSpPr>
        <p:spPr>
          <a:xfrm>
            <a:off x="671575" y="2702431"/>
            <a:ext cx="3734739" cy="9404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Прозрачность снижает тревогу
</a:t>
            </a:r>
            <a:pPr algn="l" indent="0" marL="0">
              <a:lnSpc>
                <a:spcPct val="100000"/>
              </a:lnSpc>
              <a:buNone/>
            </a:pPr>
            <a:r>
              <a:rPr lang="en-US" sz="6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Инспекции, обмен данными и открытая отчётность уменьшают пространство для подозрений. Когда информация доступна, страх скрытого перевооружения ослабевает и переговоры становятся предметнее.
</a:t>
            </a:r>
            <a:endParaRPr lang="en-US" sz="1150" dirty="0"/>
          </a:p>
        </p:txBody>
      </p:sp>
      <p:sp>
        <p:nvSpPr>
          <p:cNvPr id="11" name="Text 4"/>
          <p:cNvSpPr txBox="1"/>
          <p:nvPr/>
        </p:nvSpPr>
        <p:spPr>
          <a:xfrm>
            <a:off x="671575" y="3829009"/>
            <a:ext cx="3734739" cy="9404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Доверие строится постепенно
</a:t>
            </a:r>
            <a:pPr algn="l" indent="0" marL="0">
              <a:lnSpc>
                <a:spcPct val="100000"/>
              </a:lnSpc>
              <a:buNone/>
            </a:pPr>
            <a:r>
              <a:rPr lang="en-US" sz="6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Доверие обычно возникает не до контроля, а после первых подтверждённых шагов. Небольшие, но проверяемые меры создают основу для более глубоких соглашений.
</a:t>
            </a:r>
            <a:endParaRPr lang="en-US" sz="115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страх превращает оборону в эскалацию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672781" y="2005017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Защитные меры выглядят опасно
</a:t>
            </a:r>
            <a:pPr algn="l" indent="0" marL="0">
              <a:lnSpc>
                <a:spcPct val="100000"/>
              </a:lnSpc>
              <a:buNone/>
            </a:pPr>
            <a:r>
              <a:rPr lang="en-US" sz="4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одна сторона усиливает оборону, другая может увидеть в этом подготовку к нападению. Так запускается безопасностная дилемма, где оборонительные меры взаимно истолковываются как угроза.
</a:t>
            </a:r>
            <a:endParaRPr lang="en-US" sz="1262" dirty="0"/>
          </a:p>
        </p:txBody>
      </p:sp>
      <p:sp>
        <p:nvSpPr>
          <p:cNvPr id="12" name="Text 3"/>
          <p:cNvSpPr txBox="1"/>
          <p:nvPr/>
        </p:nvSpPr>
        <p:spPr>
          <a:xfrm>
            <a:off x="4973912" y="2005017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Сильный и слабый видят риск по-разному
</a:t>
            </a:r>
            <a:pPr algn="l" indent="0" marL="0">
              <a:lnSpc>
                <a:spcPct val="100000"/>
              </a:lnSpc>
              <a:buNone/>
            </a:pPr>
            <a:r>
              <a:rPr lang="en-US" sz="4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Неравенство сил делает уступки психологически и политически трудными. Более слабая сторона боится давления, а более сильная — потери преимущества и контроля над ситуацией.
</a:t>
            </a:r>
            <a:endParaRPr lang="en-US" sz="1232" dirty="0"/>
          </a:p>
        </p:txBody>
      </p:sp>
      <p:sp>
        <p:nvSpPr>
          <p:cNvPr id="13" name="Text 4"/>
          <p:cNvSpPr txBox="1"/>
          <p:nvPr/>
        </p:nvSpPr>
        <p:spPr>
          <a:xfrm>
            <a:off x="672781" y="3707436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Память о прошлом мешает доверию
</a:t>
            </a:r>
            <a:pPr algn="l" indent="0" marL="0">
              <a:lnSpc>
                <a:spcPct val="100000"/>
              </a:lnSpc>
              <a:buNone/>
            </a:pPr>
            <a:r>
              <a:rPr lang="en-US" sz="4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конфликты и взаимные обиды усиливают подозрительность. Даже ограниченные шаги воспринимаются через призму прошлого, поэтому любое сокращение вооружений кажется недостаточным.
</a:t>
            </a:r>
            <a:endParaRPr lang="en-US" sz="1262" dirty="0"/>
          </a:p>
        </p:txBody>
      </p:sp>
      <p:sp>
        <p:nvSpPr>
          <p:cNvPr id="14" name="Text 5"/>
          <p:cNvSpPr txBox="1"/>
          <p:nvPr/>
        </p:nvSpPr>
        <p:spPr>
          <a:xfrm>
            <a:off x="4973912" y="3707436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Сила связывается с престижем
</a:t>
            </a:r>
            <a:pPr algn="l" indent="0" marL="0">
              <a:lnSpc>
                <a:spcPct val="100000"/>
              </a:lnSpc>
              <a:buNone/>
            </a:pPr>
            <a:r>
              <a:rPr lang="en-US" sz="4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Страх потерять статус или влияние подталкивает к сохранению вооружений. В такой логике уступка выглядит не как мирный жест, а как политическое поражение.
</a:t>
            </a:r>
            <a:endParaRPr lang="en-US" sz="126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внутри страны трудно поддержать уступки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358774" y="1919627"/>
            <a:ext cx="1801433" cy="20026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Выборный расчёт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выборами власти особенно чувствительны к обвинениям в слабости. Любая уступка может быть представлена как риск для национальной безопасности, даже если она снижает вероятность конфликта.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2562503" y="1919627"/>
            <a:ext cx="1801433" cy="20026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Ожидания общества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Общество часто ожидает от руководства твёрдости и ясной позиции. В условиях тревоги призывы к компромиссу могут восприниматься как неопределённость или уступчивость.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4766232" y="1919627"/>
            <a:ext cx="1801433" cy="20026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Интересы элит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политической элиты демонстрация контроля над силовыми ресурсами укрепляет статус. Поэтому сокращение вооружений может встречать сопротивление не только у военных, но и у влиятельных групп.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6969963" y="1919627"/>
            <a:ext cx="1801433" cy="20026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государства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Национальная идентичность нередко связывается с образом силы и самостоятельности. Тогда демилитаризация ошибочно кажется отказом от достоинства, а не способом предотвратить войну.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7380" y="1624790"/>
            <a:ext cx="306494" cy="2724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72196" y="1602393"/>
            <a:ext cx="317233" cy="3172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7380" y="3313091"/>
            <a:ext cx="306494" cy="30649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69287" y="3304813"/>
            <a:ext cx="323050" cy="32305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Экономические причины сопротивления сокращению вооружений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672781" y="2005017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Рабочие места
</a:t>
            </a:r>
            <a:pPr algn="l" indent="0" marL="0">
              <a:lnSpc>
                <a:spcPct val="100000"/>
              </a:lnSpc>
              <a:buNone/>
            </a:pPr>
            <a:r>
              <a:rPr lang="en-US" sz="10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Оборонные заказы поддерживают заводы, подрядчиков и целые регионы. Поэтому резкое сокращение расходов может вызвать опасения за занятость, особенно там, где отрасль является крупным работодателем.
</a:t>
            </a:r>
            <a:endParaRPr lang="en-US" sz="1328" dirty="0"/>
          </a:p>
        </p:txBody>
      </p:sp>
      <p:sp>
        <p:nvSpPr>
          <p:cNvPr id="12" name="Text 3"/>
          <p:cNvSpPr txBox="1"/>
          <p:nvPr/>
        </p:nvSpPr>
        <p:spPr>
          <a:xfrm>
            <a:off x="4973912" y="2005017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Бюджетная инерция
</a:t>
            </a:r>
            <a:pPr algn="l" indent="0" marL="0">
              <a:lnSpc>
                <a:spcPct val="100000"/>
              </a:lnSpc>
              <a:buNone/>
            </a:pPr>
            <a:r>
              <a:rPr lang="en-US" sz="9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Военная промышленность связана с бюджетами, налогами и долгосрочными контрактами. Когда сокращение вооружений затрагивает эти потоки, политикам приходится искать компенсации и новые направления развития.
</a:t>
            </a:r>
            <a:endParaRPr lang="en-US" sz="1263" dirty="0"/>
          </a:p>
        </p:txBody>
      </p:sp>
      <p:sp>
        <p:nvSpPr>
          <p:cNvPr id="13" name="Text 4"/>
          <p:cNvSpPr txBox="1"/>
          <p:nvPr/>
        </p:nvSpPr>
        <p:spPr>
          <a:xfrm>
            <a:off x="672781" y="3707436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Технологический эффект
</a:t>
            </a:r>
            <a:pPr algn="l" indent="0" marL="0">
              <a:lnSpc>
                <a:spcPct val="100000"/>
              </a:lnSpc>
              <a:buNone/>
            </a:pPr>
            <a:r>
              <a:rPr lang="en-US" sz="10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Оборонные технологии часто дают гражданские эффекты: материалы, электроника, связь. Поэтому разоружение вызывает вопрос не только о безопасности, но и о сохранении научного потенциала.
</a:t>
            </a:r>
            <a:endParaRPr lang="en-US" sz="1328" dirty="0"/>
          </a:p>
        </p:txBody>
      </p:sp>
      <p:sp>
        <p:nvSpPr>
          <p:cNvPr id="14" name="Text 5"/>
          <p:cNvSpPr txBox="1"/>
          <p:nvPr/>
        </p:nvSpPr>
        <p:spPr>
          <a:xfrm>
            <a:off x="4973912" y="3707436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Нужны меры перехода
</a:t>
            </a:r>
            <a:pPr algn="l" indent="0" marL="0">
              <a:lnSpc>
                <a:spcPct val="100000"/>
              </a:lnSpc>
              <a:buNone/>
            </a:pPr>
            <a:r>
              <a:rPr lang="en-US" sz="10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сокращение не сопровождается переподготовкой и инвестициями, общественная поддержка быстро падает. Экономический переход требует плана, а не только объявления о мирных намерениях.
</a:t>
            </a:r>
            <a:endParaRPr lang="en-US" sz="1364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027" y="1903232"/>
            <a:ext cx="8402297" cy="304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365192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мер снижает риски быстрее, чем символический отказ от силы.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Постепенный путь к снижению угроз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148600"/>
            <a:ext cx="5422625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1968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 принятия ДНЯО, закрепивший идею проверки и предсказуемости в глобальной безопасности.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4572000" y="3064591"/>
            <a:ext cx="3842615" cy="11735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Договор о нераспространении ядерного оружия, ООН (1968)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73124" y="3064592"/>
            <a:ext cx="3842615" cy="117350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такие механизмы делают договоры проверяемыми и снижают риск скрытого наращивания сил.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0069" y="3207624"/>
            <a:ext cx="3637670" cy="132505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Предотвращение инцидентов и ошибок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672781" y="2005017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Прямая связь
</a:t>
            </a:r>
            <a:pPr algn="l" indent="0" marL="0">
              <a:lnSpc>
                <a:spcPct val="100000"/>
              </a:lnSpc>
              <a:buNone/>
            </a:pPr>
            <a:r>
              <a:rPr lang="en-US" sz="3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Горячие линии позволяют быстро уточнять намерения и предотвращать неверную интерпретацию движения войск или учений. В кризисе минуты часто важнее официальных заявлений, поэтому прямой контакт снижает риск случайной эскалации.
</a:t>
            </a:r>
            <a:endParaRPr lang="en-US" sz="1117" dirty="0"/>
          </a:p>
        </p:txBody>
      </p:sp>
      <p:sp>
        <p:nvSpPr>
          <p:cNvPr id="12" name="Text 3"/>
          <p:cNvSpPr txBox="1"/>
          <p:nvPr/>
        </p:nvSpPr>
        <p:spPr>
          <a:xfrm>
            <a:off x="4973912" y="2005017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риска инцидентов
</a:t>
            </a:r>
            <a:pPr algn="l" indent="0" marL="0">
              <a:lnSpc>
                <a:spcPct val="100000"/>
              </a:lnSpc>
              <a:buNone/>
            </a:pPr>
            <a:r>
              <a:rPr lang="en-US" sz="3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поведения у границ и на море ограничивают опасные манёвры, сближение самолётов и кораблей, а также провокационные действия. Чем понятнее эти нормы, тем меньше поводов для паники и ответных действий.
</a:t>
            </a:r>
            <a:endParaRPr lang="en-US" sz="1249" dirty="0"/>
          </a:p>
        </p:txBody>
      </p:sp>
      <p:sp>
        <p:nvSpPr>
          <p:cNvPr id="13" name="Text 4"/>
          <p:cNvSpPr txBox="1"/>
          <p:nvPr/>
        </p:nvSpPr>
        <p:spPr>
          <a:xfrm>
            <a:off x="672781" y="3707436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Предсказуемость шагов
</a:t>
            </a:r>
            <a:pPr algn="l" indent="0" marL="0">
              <a:lnSpc>
                <a:spcPct val="100000"/>
              </a:lnSpc>
              <a:buNone/>
            </a:pPr>
            <a:r>
              <a:rPr lang="en-US" sz="3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Протоколы уведомления и проверки дают сторонам возможность заранее знать о крупных учениях, переброске сил и изменении режима действий. Это уменьшает пространство для слухов, подозрений и ошибочных выводов.
</a:t>
            </a:r>
            <a:endParaRPr lang="en-US" sz="1258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2001" y="3122027"/>
            <a:ext cx="4282440" cy="160173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международных организаций и режимов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672781" y="2005017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нормы
</a:t>
            </a:r>
            <a:pPr algn="l" indent="0" marL="0">
              <a:lnSpc>
                <a:spcPct val="100000"/>
              </a:lnSpc>
              <a:buNone/>
            </a:pPr>
            <a:r>
              <a:rPr lang="en-US" sz="3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организации формулируют общие нормы, которые задают рамки допустимого поведения. Благодаря этому государствам проще понимать ожидания друг друга и обсуждать ограничения без постоянного спора о базовых правилах.
</a:t>
            </a:r>
            <a:endParaRPr lang="en-US" sz="1182" dirty="0"/>
          </a:p>
        </p:txBody>
      </p:sp>
      <p:sp>
        <p:nvSpPr>
          <p:cNvPr id="12" name="Text 3"/>
          <p:cNvSpPr txBox="1"/>
          <p:nvPr/>
        </p:nvSpPr>
        <p:spPr>
          <a:xfrm>
            <a:off x="4973912" y="2005017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Площадка для диалога
</a:t>
            </a:r>
            <a:pPr algn="l" indent="0" marL="0">
              <a:lnSpc>
                <a:spcPct val="100000"/>
              </a:lnSpc>
              <a:buNone/>
            </a:pPr>
            <a:r>
              <a:rPr lang="en-US" sz="3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Переговорные площадки позволяют вести диалог даже между недружественными сторонами. Когда прямой контакт затруднён, именно международный формат помогает сохранить каналы связи и не дать кризису перейти в изоляцию.
</a:t>
            </a:r>
            <a:endParaRPr lang="en-US" sz="1214" dirty="0"/>
          </a:p>
        </p:txBody>
      </p:sp>
      <p:sp>
        <p:nvSpPr>
          <p:cNvPr id="13" name="Text 4"/>
          <p:cNvSpPr txBox="1"/>
          <p:nvPr/>
        </p:nvSpPr>
        <p:spPr>
          <a:xfrm>
            <a:off x="672781" y="3707436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Проверяемые обязательства
</a:t>
            </a:r>
            <a:pPr algn="l" indent="0" marL="0">
              <a:lnSpc>
                <a:spcPct val="100000"/>
              </a:lnSpc>
              <a:buNone/>
            </a:pPr>
            <a:r>
              <a:rPr lang="en-US" sz="3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Процедуры проверки и отчётности делают договорённости менее зависимыми от доверия на словах. Стороны соглашаются на них, потому что предсказуемость повышает безопасность и снижает цену неожиданного нарушения.
</a:t>
            </a:r>
            <a:endParaRPr lang="en-US" sz="1267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148600"/>
            <a:ext cx="5422625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согласованный пакет уступок способен запустить процесс деэскалации, когда стороны готовы к проверке и компромиссу.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4572000" y="3064591"/>
            <a:ext cx="3842615" cy="11735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Дипломатическая практика урегулирования конфликтов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73124" y="3064592"/>
            <a:ext cx="3842615" cy="117350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переговорный пакет может уменьшить угрозу быстрее, чем годы взаимных обвинений и демонстрации силы.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Гарантии безопасности: возможности и пределы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650724" y="1575852"/>
            <a:ext cx="3391789" cy="12253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обещания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Союзнические гарантии работают лучше всего, когда за политическим обещанием стоит понятный план действий. Без него защита может восприниматься как символическая, особенно если противник сомневается в готовности вмешательства.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2967405" y="2936937"/>
            <a:ext cx="3391789" cy="12253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без силы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договоры создают правовые обязательства и повышают цену нарушения. Но сами по себе они не заменяют реальной обороноспособности, если отсутствуют механизмы быстрого реагирования и контроля исполнения.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5355337" y="1575852"/>
            <a:ext cx="3391789" cy="12253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Коллективный формат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Многосторонние механизмы полезны тем, что распределяют ответственность между несколькими участниками. Однако согласовать их сложнее, а эффективность падает, если стороны по-разному понимают объём помощи и условия её предоставления.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76064" y="1693891"/>
            <a:ext cx="2413187" cy="288680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даже хорошие договоры иногда дают сбой
</a:t>
            </a:r>
            <a:endParaRPr lang="en-US" sz="2000" dirty="0"/>
          </a:p>
        </p:txBody>
      </p:sp>
      <p:sp>
        <p:nvSpPr>
          <p:cNvPr id="12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628740" y="2097849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Скрытый обход
</a:t>
            </a:r>
            <a:pPr algn="l" indent="0" marL="0">
              <a:lnSpc>
                <a:spcPct val="100000"/>
              </a:lnSpc>
              <a:buNone/>
            </a:pPr>
            <a:r>
              <a:rPr lang="en-US" sz="3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подписанный документ не работает, если одна из сторон считает ограничение временным или формальным. В таком случае возникает соблазн сохранить скрытый потенциал и ждать удобного момента для его использования.
</a:t>
            </a:r>
            <a:endParaRPr lang="en-US" sz="981" dirty="0"/>
          </a:p>
        </p:txBody>
      </p:sp>
      <p:sp>
        <p:nvSpPr>
          <p:cNvPr id="14" name="Text 3"/>
          <p:cNvSpPr txBox="1"/>
          <p:nvPr/>
        </p:nvSpPr>
        <p:spPr>
          <a:xfrm>
            <a:off x="3472756" y="2097849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Эскалация мелочей
</a:t>
            </a:r>
            <a:pPr algn="l" indent="0" marL="0">
              <a:lnSpc>
                <a:spcPct val="100000"/>
              </a:lnSpc>
              <a:buNone/>
            </a:pPr>
            <a:r>
              <a:rPr lang="en-US" sz="3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Нарушение может начаться с малого: перемещения техники, неточного отчёта или спорной интерпретации пункта. Если связь между сторонами слабая, такая деталь быстро превращается в взаимные обвинения и подозрения.
</a:t>
            </a:r>
            <a:endParaRPr lang="en-US" sz="981" dirty="0"/>
          </a:p>
        </p:txBody>
      </p:sp>
      <p:sp>
        <p:nvSpPr>
          <p:cNvPr id="15" name="Text 4"/>
          <p:cNvSpPr txBox="1"/>
          <p:nvPr/>
        </p:nvSpPr>
        <p:spPr>
          <a:xfrm>
            <a:off x="628740" y="3709292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 толкования
</a:t>
            </a:r>
            <a:pPr algn="l" indent="0" marL="0">
              <a:lnSpc>
                <a:spcPct val="100000"/>
              </a:lnSpc>
              <a:buNone/>
            </a:pPr>
            <a:r>
              <a:rPr lang="en-US" sz="31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Ложные сигналы особенно опасны в напряжённой обстановке, когда любая демонстрация силы трактуется как подготовка к атаке. Тогда даже оборонительный шаг способен вызвать упреждающий ответ.
</a:t>
            </a:r>
            <a:endParaRPr lang="en-US" sz="1022" dirty="0"/>
          </a:p>
        </p:txBody>
      </p:sp>
      <p:sp>
        <p:nvSpPr>
          <p:cNvPr id="16" name="Text 5"/>
          <p:cNvSpPr txBox="1"/>
          <p:nvPr/>
        </p:nvSpPr>
        <p:spPr>
          <a:xfrm>
            <a:off x="3472756" y="3709292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Недостаток связи
</a:t>
            </a:r>
            <a:pPr algn="l" indent="0" marL="0">
              <a:lnSpc>
                <a:spcPct val="100000"/>
              </a:lnSpc>
              <a:buNone/>
            </a:pPr>
            <a:r>
              <a:rPr lang="en-US" sz="3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быстрых каналов проверки стороны действуют вслепую и опираются на худшие предположения. Поэтому стабильность договора зависит не только от текста, но и от процедур реагирования на спорные ситуации.
</a:t>
            </a:r>
            <a:endParaRPr lang="en-US" sz="981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74342" y="1605615"/>
            <a:ext cx="2507456" cy="13411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1987: Договор РСМД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Договор РСМД показал, что уничтожение целого класса ракет и взаимные инспекции могут реально снизить напряжённость, если правила проверки ясны и одинаково обязательны для обеих сторон.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1763124" y="2789278"/>
            <a:ext cx="2507456" cy="13411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44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2019: разрыв режима доверия
</a:t>
            </a:r>
            <a:pPr algn="r" indent="0" marL="0">
              <a:lnSpc>
                <a:spcPct val="100000"/>
              </a:lnSpc>
              <a:buNone/>
            </a:pPr>
            <a:r>
              <a:rPr lang="en-US" sz="10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Позднее спор о трактовке обязательств и претензии к выполнению соглашения ослабили режим контроля. Когда доверие падает, даже ранее работающие меры перестают восприниматься как достаточная гарантия.
</a:t>
            </a:r>
            <a:endParaRPr lang="en-US" sz="1344" dirty="0"/>
          </a:p>
        </p:txBody>
      </p:sp>
      <p:sp>
        <p:nvSpPr>
          <p:cNvPr id="9" name="Text 2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примеры: успехи и проблемы
</a:t>
            </a:r>
            <a:endParaRPr lang="en-US" sz="2000" dirty="0"/>
          </a:p>
        </p:txBody>
      </p:sp>
      <p:sp>
        <p:nvSpPr>
          <p:cNvPr id="10" name="Text 3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54119" y="1647489"/>
            <a:ext cx="3848986" cy="292008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понять, что ситуация улучшается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Показатели на графике удобны только как ориентир: в реальной политике важна не одна цифра, а сочетание прозрачности, контактов и выполненных обязательств.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ниже риск инцидентов и жёсткая риторика, а чем выше прозрачность и регулярность контактов, тем устойчивее процесс деэскалации.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шкала по критериям слайда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0894" y="2646219"/>
            <a:ext cx="3848986" cy="92262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Мягкие меры и жёсткое разоружение: сравнение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717561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двух подходов показывает различие между быстрым снижением напряжённости и глубоким изменением баланса сил.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Мягкие меры легче начать и легче проверить, а жёсткое разоружение приносит больший стратегический эффект, но требует доверия, времени и почти безупречных гарантий.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717561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 логике слайда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24434" y="1405968"/>
            <a:ext cx="4816995" cy="23315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строится по шагам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удерживается не декларациями, а последовательными действиями: сокращением угроз, прозрачностью, проверкой и переговорами. Там, где есть правила и каналы связи, шанс на устойчивую безопасность заметно выше.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2026-07-27T02:22:22Z</dcterms:created>
  <dcterms:modified xsi:type="dcterms:W3CDTF">2026-07-27T02:22:22Z</dcterms:modified>
</cp:coreProperties>
</file>