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image" Target="../media/image-7-7.png"/><Relationship Id="rId8" Type="http://schemas.openxmlformats.org/officeDocument/2006/relationships/image" Target="../media/image-7-8.png"/><Relationship Id="rId9" Type="http://schemas.openxmlformats.org/officeDocument/2006/relationships/image" Target="../media/image-7-9.png"/><Relationship Id="rId10" Type="http://schemas.openxmlformats.org/officeDocument/2006/relationships/image" Target="../media/image-7-10.png"/><Relationship Id="rId11" Type="http://schemas.openxmlformats.org/officeDocument/2006/relationships/image" Target="../media/image-7-11.png"/><Relationship Id="rId12" Type="http://schemas.openxmlformats.org/officeDocument/2006/relationships/image" Target="../media/image-7-12.png"/><Relationship Id="rId13" Type="http://schemas.openxmlformats.org/officeDocument/2006/relationships/image" Target="../media/image-7-13.png"/><Relationship Id="rId14" Type="http://schemas.openxmlformats.org/officeDocument/2006/relationships/slideLayout" Target="../slideLayouts/slideLayout1.xml"/><Relationship Id="rId15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jpe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jpe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176150" y="1859100"/>
            <a:ext cx="6791700" cy="238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800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 автора в литературе: кто говорит с читателем
</a:t>
            </a:r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в тексте слышен голос писателя и его оценка событий?
</a:t>
            </a:r>
            <a:endParaRPr lang="en-US" sz="4800" dirty="0"/>
          </a:p>
        </p:txBody>
      </p:sp>
      <p:sp>
        <p:nvSpPr>
          <p:cNvPr id="4" name="Text 1"/>
          <p:cNvSpPr txBox="1"/>
          <p:nvPr/>
        </p:nvSpPr>
        <p:spPr>
          <a:xfrm>
            <a:off x="4572000" y="320525"/>
            <a:ext cx="3469800" cy="53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21350" y="740863"/>
            <a:ext cx="4150800" cy="366032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737875" y="739975"/>
            <a:ext cx="4053000" cy="45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72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понимать автора на уроках литературы
</a:t>
            </a:r>
            <a:endParaRPr lang="en-US" sz="1772" dirty="0"/>
          </a:p>
        </p:txBody>
      </p:sp>
      <p:sp>
        <p:nvSpPr>
          <p:cNvPr id="5" name="Text 1"/>
          <p:cNvSpPr txBox="1"/>
          <p:nvPr/>
        </p:nvSpPr>
        <p:spPr>
          <a:xfrm>
            <a:off x="4737875" y="1377275"/>
            <a:ext cx="4053000" cy="302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Читая произведение, важно замечать не только события, но и способ их изображения. Именно через выбор героев, деталей, финала и интонации раскрывается отношение автора к миру и смысл текста.
</a:t>
            </a:r>
            <a:endParaRPr lang="en-US" sz="1600" dirty="0"/>
          </a:p>
        </p:txBody>
      </p:sp>
      <p:sp>
        <p:nvSpPr>
          <p:cNvPr id="6" name="Text 2"/>
          <p:cNvSpPr txBox="1"/>
          <p:nvPr/>
        </p:nvSpPr>
        <p:spPr>
          <a:xfrm>
            <a:off x="8546875" y="47042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400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24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551143" y="1072925"/>
            <a:ext cx="3468900" cy="2689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Автор, рассказчик и герой: разные уровни текста
</a:t>
            </a:r>
            <a:endParaRPr lang="en-US" sz="3000" dirty="0"/>
          </a:p>
        </p:txBody>
      </p:sp>
      <p:sp>
        <p:nvSpPr>
          <p:cNvPr id="4" name="Text 1"/>
          <p:cNvSpPr txBox="1"/>
          <p:nvPr/>
        </p:nvSpPr>
        <p:spPr>
          <a:xfrm>
            <a:off x="4823600" y="584918"/>
            <a:ext cx="3790800" cy="92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39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Автор — это реальный создатель произведения. Он придумывает сюжет, образы и композицию, но не обязан говорить от первого лица в самом тексте.
</a:t>
            </a:r>
            <a:endParaRPr lang="en-US" sz="1539" dirty="0"/>
          </a:p>
        </p:txBody>
      </p:sp>
      <p:sp>
        <p:nvSpPr>
          <p:cNvPr id="5" name="Text 2"/>
          <p:cNvSpPr txBox="1"/>
          <p:nvPr/>
        </p:nvSpPr>
        <p:spPr>
          <a:xfrm>
            <a:off x="4823600" y="1995740"/>
            <a:ext cx="3790800" cy="92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6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Рассказчик — тот, кто ведёт повествование. Его взгляд может быть ограниченным, субъективным или даже ошибочным, поэтому его слова нельзя автоматически считать мнением писателя.
</a:t>
            </a:r>
            <a:endParaRPr lang="en-US" sz="1461" dirty="0"/>
          </a:p>
        </p:txBody>
      </p:sp>
      <p:sp>
        <p:nvSpPr>
          <p:cNvPr id="6" name="Text 3"/>
          <p:cNvSpPr txBox="1"/>
          <p:nvPr/>
        </p:nvSpPr>
        <p:spPr>
          <a:xfrm>
            <a:off x="4823600" y="3406565"/>
            <a:ext cx="3790800" cy="92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6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Герой — персонаж, участвующий в событиях. Его речь и поступки показывают характер, но не равны авторской оценке: писатель может спорить с героем или иронизировать над ним.
</a:t>
            </a:r>
            <a:endParaRPr lang="en-US" sz="1461" dirty="0"/>
          </a:p>
        </p:txBody>
      </p:sp>
      <p:sp>
        <p:nvSpPr>
          <p:cNvPr id="7" name="Text 4"/>
          <p:cNvSpPr txBox="1"/>
          <p:nvPr/>
        </p:nvSpPr>
        <p:spPr>
          <a:xfrm>
            <a:off x="8546875" y="47042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400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24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14725" y="1157849"/>
            <a:ext cx="3345600" cy="325085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37150" y="351841"/>
            <a:ext cx="8069700" cy="45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104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Биография писателя и отражение личности в произведении
</a:t>
            </a:r>
            <a:endParaRPr lang="en-US" sz="2104" dirty="0"/>
          </a:p>
        </p:txBody>
      </p:sp>
      <p:sp>
        <p:nvSpPr>
          <p:cNvPr id="5" name="Text 1"/>
          <p:cNvSpPr txBox="1"/>
          <p:nvPr/>
        </p:nvSpPr>
        <p:spPr>
          <a:xfrm>
            <a:off x="4044925" y="1210961"/>
            <a:ext cx="2033100" cy="42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Жизненный опыт писателя
</a:t>
            </a:r>
            <a:endParaRPr lang="en-US" sz="1600" dirty="0"/>
          </a:p>
        </p:txBody>
      </p:sp>
      <p:sp>
        <p:nvSpPr>
          <p:cNvPr id="6" name="Text 2"/>
          <p:cNvSpPr txBox="1"/>
          <p:nvPr/>
        </p:nvSpPr>
        <p:spPr>
          <a:xfrm>
            <a:off x="4044925" y="1969075"/>
            <a:ext cx="2033100" cy="223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592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Детские впечатления, учёба, путешествия, служба и исторические события нередко оставляют след в книгах. Они помогают понять, почему писатель выбирает именно такие темы и образы.
</a:t>
            </a:r>
            <a:endParaRPr lang="en-US" sz="1592" dirty="0"/>
          </a:p>
        </p:txBody>
      </p:sp>
      <p:sp>
        <p:nvSpPr>
          <p:cNvPr id="7" name="Text 3"/>
          <p:cNvSpPr txBox="1"/>
          <p:nvPr/>
        </p:nvSpPr>
        <p:spPr>
          <a:xfrm>
            <a:off x="6573750" y="1969075"/>
            <a:ext cx="2033100" cy="223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88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Однако произведение не является точной копией жизни автора. Писатель перерабатывает личный опыт, создавая художественный мир. Поэтому важно искать связь с биографией, но не отождествлять текст с фактом жизни.
</a:t>
            </a:r>
            <a:endParaRPr lang="en-US" sz="1488" dirty="0"/>
          </a:p>
        </p:txBody>
      </p:sp>
      <p:sp>
        <p:nvSpPr>
          <p:cNvPr id="8" name="Text 4"/>
          <p:cNvSpPr txBox="1"/>
          <p:nvPr/>
        </p:nvSpPr>
        <p:spPr>
          <a:xfrm>
            <a:off x="6573750" y="1210961"/>
            <a:ext cx="2033100" cy="42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Художественный текст и реальность
</a:t>
            </a:r>
            <a:endParaRPr lang="en-US" sz="1600" dirty="0"/>
          </a:p>
        </p:txBody>
      </p:sp>
      <p:sp>
        <p:nvSpPr>
          <p:cNvPr id="9" name="Text 5"/>
          <p:cNvSpPr txBox="1"/>
          <p:nvPr/>
        </p:nvSpPr>
        <p:spPr>
          <a:xfrm>
            <a:off x="8546875" y="47042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400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24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37150" y="351841"/>
            <a:ext cx="8069700" cy="45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Авторская позиция в произведении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1432500" y="1261923"/>
            <a:ext cx="7174200" cy="71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Авторская позиция показывает, как писатель относится к героям и событиям. Она может проявляться в сочувствии, иронии, восхищении или критике, даже если это не сказано прямо.
</a:t>
            </a:r>
            <a:endParaRPr lang="en-US" sz="1600" dirty="0"/>
          </a:p>
        </p:txBody>
      </p:sp>
      <p:sp>
        <p:nvSpPr>
          <p:cNvPr id="6" name="Text 2"/>
          <p:cNvSpPr txBox="1"/>
          <p:nvPr/>
        </p:nvSpPr>
        <p:spPr>
          <a:xfrm>
            <a:off x="1432500" y="2402771"/>
            <a:ext cx="7174200" cy="71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Её помогают увидеть эпизоды, портретные детали, поступки персонажей, названия глав, эпиграфы и особенно финал. Отдельная фраза ещё не даёт полного ответа.
</a:t>
            </a:r>
            <a:endParaRPr lang="en-US" sz="1600" dirty="0"/>
          </a:p>
        </p:txBody>
      </p:sp>
      <p:sp>
        <p:nvSpPr>
          <p:cNvPr id="7" name="Text 3"/>
          <p:cNvSpPr txBox="1"/>
          <p:nvPr/>
        </p:nvSpPr>
        <p:spPr>
          <a:xfrm>
            <a:off x="1432500" y="3536458"/>
            <a:ext cx="7174200" cy="71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Чтобы понять позицию автора, нужно читать весь текст целиком. Тогда становятся заметны не только события, но и скрытая оценка, которую писатель передаёт читателю.
</a:t>
            </a:r>
            <a:endParaRPr lang="en-US" sz="1600" dirty="0"/>
          </a:p>
        </p:txBody>
      </p:sp>
      <p:sp>
        <p:nvSpPr>
          <p:cNvPr id="8" name="Text 4"/>
          <p:cNvSpPr txBox="1"/>
          <p:nvPr/>
        </p:nvSpPr>
        <p:spPr>
          <a:xfrm>
            <a:off x="8546875" y="47042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400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24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53200" y="1304528"/>
            <a:ext cx="3569400" cy="2292232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37150" y="351841"/>
            <a:ext cx="8069700" cy="45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65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 чего складывается образ автора в тексте
</a:t>
            </a:r>
            <a:endParaRPr lang="en-US" sz="2865" dirty="0"/>
          </a:p>
        </p:txBody>
      </p:sp>
      <p:sp>
        <p:nvSpPr>
          <p:cNvPr id="5" name="Text 1"/>
          <p:cNvSpPr txBox="1"/>
          <p:nvPr/>
        </p:nvSpPr>
        <p:spPr>
          <a:xfrm>
            <a:off x="537150" y="1315950"/>
            <a:ext cx="3780600" cy="158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Особенно важны повторяющиеся элементы: они помогают увидеть устойчивое отношение писателя к теме.
</a:t>
            </a:r>
            <a:endParaRPr lang="en-US" sz="1600" dirty="0"/>
          </a:p>
        </p:txBody>
      </p:sp>
      <p:sp>
        <p:nvSpPr>
          <p:cNvPr id="6" name="Text 2"/>
          <p:cNvSpPr txBox="1"/>
          <p:nvPr/>
        </p:nvSpPr>
        <p:spPr>
          <a:xfrm>
            <a:off x="537150" y="3306200"/>
            <a:ext cx="3780600" cy="973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 автора создаётся не одним приёмом, а всей системой текста: от речи до финала.
</a:t>
            </a:r>
            <a:endParaRPr lang="en-US" sz="1600" dirty="0"/>
          </a:p>
        </p:txBody>
      </p:sp>
      <p:sp>
        <p:nvSpPr>
          <p:cNvPr id="7" name="Text 3"/>
          <p:cNvSpPr txBox="1"/>
          <p:nvPr/>
        </p:nvSpPr>
        <p:spPr>
          <a:xfrm>
            <a:off x="5068950" y="3932454"/>
            <a:ext cx="3537900" cy="39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анализ литературного текста
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8546875" y="47042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400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24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01625" y="1328100"/>
            <a:ext cx="690300" cy="6903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151825" y="1328100"/>
            <a:ext cx="690300" cy="6903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5302063" y="1328100"/>
            <a:ext cx="690300" cy="6903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4" name="Image 12" descr="preencoded.png">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7420013" y="1371330"/>
            <a:ext cx="754800" cy="603840"/>
          </a:xfrm>
          <a:prstGeom prst="rect">
            <a:avLst/>
          </a:prstGeom>
        </p:spPr>
      </p:pic>
      <p:sp>
        <p:nvSpPr>
          <p:cNvPr id="15" name="Text 0"/>
          <p:cNvSpPr txBox="1"/>
          <p:nvPr/>
        </p:nvSpPr>
        <p:spPr>
          <a:xfrm>
            <a:off x="506100" y="363619"/>
            <a:ext cx="8131800" cy="45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947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Лирический герой и автор в стихотворении
</a:t>
            </a:r>
            <a:endParaRPr lang="en-US" sz="2947" dirty="0"/>
          </a:p>
        </p:txBody>
      </p:sp>
      <p:sp>
        <p:nvSpPr>
          <p:cNvPr id="16" name="Text 1"/>
          <p:cNvSpPr txBox="1"/>
          <p:nvPr/>
        </p:nvSpPr>
        <p:spPr>
          <a:xfrm>
            <a:off x="8546875" y="47042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400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2400" dirty="0"/>
          </a:p>
        </p:txBody>
      </p:sp>
      <p:sp>
        <p:nvSpPr>
          <p:cNvPr id="17" name="Text 2"/>
          <p:cNvSpPr txBox="1"/>
          <p:nvPr/>
        </p:nvSpPr>
        <p:spPr>
          <a:xfrm>
            <a:off x="498963" y="2360099"/>
            <a:ext cx="1695600" cy="186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20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Лирический герой
</a:t>
            </a:r>
            <a:pPr algn="ctr" indent="0" marL="0">
              <a:lnSpc>
                <a:spcPct val="100000"/>
              </a:lnSpc>
              <a:buNone/>
            </a:pPr>
            <a:r>
              <a:rPr lang="en-US" sz="1320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320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тот, чьими чувствами и мыслями мы слышим стихотворение. Он может быть близок автору, но остаётся художественным образом, а не самим писателем.
</a:t>
            </a:r>
            <a:endParaRPr lang="en-US" sz="1320" dirty="0"/>
          </a:p>
        </p:txBody>
      </p:sp>
      <p:sp>
        <p:nvSpPr>
          <p:cNvPr id="18" name="Text 3"/>
          <p:cNvSpPr txBox="1"/>
          <p:nvPr/>
        </p:nvSpPr>
        <p:spPr>
          <a:xfrm>
            <a:off x="2649379" y="2360099"/>
            <a:ext cx="1695600" cy="186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38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Интонация
</a:t>
            </a:r>
            <a:pPr algn="ctr" indent="0" marL="0">
              <a:lnSpc>
                <a:spcPct val="100000"/>
              </a:lnSpc>
              <a:buNone/>
            </a:pPr>
            <a:r>
              <a:rPr lang="en-US" sz="1338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338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Тон стихотворения помогает понять настроение автора: спокойствие, тревогу, радость, грусть или раздумье. Интонация часто важнее прямых объяснений.
</a:t>
            </a:r>
            <a:endParaRPr lang="en-US" sz="1338" dirty="0"/>
          </a:p>
        </p:txBody>
      </p:sp>
      <p:sp>
        <p:nvSpPr>
          <p:cNvPr id="19" name="Text 4"/>
          <p:cNvSpPr txBox="1"/>
          <p:nvPr/>
        </p:nvSpPr>
        <p:spPr>
          <a:xfrm>
            <a:off x="4799438" y="2360099"/>
            <a:ext cx="1695600" cy="186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38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Повторы и мотивы
</a:t>
            </a:r>
            <a:pPr algn="ctr" indent="0" marL="0">
              <a:lnSpc>
                <a:spcPct val="100000"/>
              </a:lnSpc>
              <a:buNone/>
            </a:pPr>
            <a:r>
              <a:rPr lang="en-US" sz="1338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338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Повторяющиеся слова, образы и темы подсказывают, что для автора особенно важно: родина, природа, дружба, память, время или внутренний выбор.
</a:t>
            </a:r>
            <a:endParaRPr lang="en-US" sz="1338" dirty="0"/>
          </a:p>
        </p:txBody>
      </p:sp>
      <p:sp>
        <p:nvSpPr>
          <p:cNvPr id="20" name="Text 5"/>
          <p:cNvSpPr txBox="1"/>
          <p:nvPr/>
        </p:nvSpPr>
        <p:spPr>
          <a:xfrm>
            <a:off x="6949490" y="2360099"/>
            <a:ext cx="1695600" cy="186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27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Образы и настроение
</a:t>
            </a:r>
            <a:pPr algn="ctr" indent="0" marL="0">
              <a:lnSpc>
                <a:spcPct val="100000"/>
              </a:lnSpc>
              <a:buNone/>
            </a:pPr>
            <a:r>
              <a:rPr lang="en-US" sz="1227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227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Выбор образов показывает личность автора очень ярко. Через метафоры, сравнения и детали природа, человек и чувство становятся частью единого поэтического мира.
</a:t>
            </a:r>
            <a:endParaRPr lang="en-US" sz="1227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6450" y="1880357"/>
            <a:ext cx="3982500" cy="1270886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37150" y="351841"/>
            <a:ext cx="8069700" cy="45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Способы создания образа автора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4853575" y="1245101"/>
            <a:ext cx="3693300" cy="170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какие художественные приёмы помогают заметить авторское отношение к событиям и героям.
</a:t>
            </a:r>
            <a:endParaRPr lang="en-US" sz="1600" dirty="0"/>
          </a:p>
        </p:txBody>
      </p:sp>
      <p:sp>
        <p:nvSpPr>
          <p:cNvPr id="6" name="Text 2"/>
          <p:cNvSpPr txBox="1"/>
          <p:nvPr/>
        </p:nvSpPr>
        <p:spPr>
          <a:xfrm>
            <a:off x="4853575" y="3326050"/>
            <a:ext cx="3693300" cy="107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 автора узнаётся по сочетанию приёмов: слова, композиция и детали работают вместе.
</a:t>
            </a:r>
            <a:endParaRPr lang="en-US" sz="1600" dirty="0"/>
          </a:p>
        </p:txBody>
      </p:sp>
      <p:sp>
        <p:nvSpPr>
          <p:cNvPr id="7" name="Text 3"/>
          <p:cNvSpPr txBox="1"/>
          <p:nvPr/>
        </p:nvSpPr>
        <p:spPr>
          <a:xfrm>
            <a:off x="528750" y="4079490"/>
            <a:ext cx="3537900" cy="39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анализ литературного текста
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8546875" y="47042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400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24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37150" y="351841"/>
            <a:ext cx="8069700" cy="45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 автора и эпоха
</a:t>
            </a:r>
            <a:endParaRPr lang="en-US" sz="3000" dirty="0"/>
          </a:p>
        </p:txBody>
      </p:sp>
      <p:sp>
        <p:nvSpPr>
          <p:cNvPr id="8" name="Text 1"/>
          <p:cNvSpPr txBox="1"/>
          <p:nvPr/>
        </p:nvSpPr>
        <p:spPr>
          <a:xfrm>
            <a:off x="2239525" y="3170249"/>
            <a:ext cx="1474500" cy="122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31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Литературная традиция
</a:t>
            </a:r>
            <a:pPr algn="ctr" indent="0" marL="0">
              <a:lnSpc>
                <a:spcPct val="100000"/>
              </a:lnSpc>
              <a:buNone/>
            </a:pPr>
            <a:r>
              <a:rPr lang="en-US" sz="931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93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Каждая эпоха наследует прежние жанры, темы и способы выражения мысли. Писатель ориентируется на то, что уже принято в литературе, и одновременно ищет собственный голос.
</a:t>
            </a:r>
            <a:endParaRPr lang="en-US" sz="931" dirty="0"/>
          </a:p>
        </p:txBody>
      </p:sp>
      <p:sp>
        <p:nvSpPr>
          <p:cNvPr id="9" name="Text 2"/>
          <p:cNvSpPr txBox="1"/>
          <p:nvPr/>
        </p:nvSpPr>
        <p:spPr>
          <a:xfrm>
            <a:off x="3800575" y="977249"/>
            <a:ext cx="1474500" cy="1195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19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Цензура, общественные взгляды и важные события времени влияют на то, как автор говорит о человеке, свободе, долге и справедливости.
</a:t>
            </a:r>
            <a:pPr algn="ctr" indent="0" marL="0">
              <a:lnSpc>
                <a:spcPct val="100000"/>
              </a:lnSpc>
              <a:buNone/>
            </a:pPr>
            <a:r>
              <a:rPr lang="en-US" sz="1019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19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Исторические условия
</a:t>
            </a:r>
            <a:endParaRPr lang="en-US" sz="1019" dirty="0"/>
          </a:p>
        </p:txBody>
      </p:sp>
      <p:sp>
        <p:nvSpPr>
          <p:cNvPr id="10" name="Text 3"/>
          <p:cNvSpPr txBox="1"/>
          <p:nvPr/>
        </p:nvSpPr>
        <p:spPr>
          <a:xfrm>
            <a:off x="5410675" y="3170249"/>
            <a:ext cx="1474500" cy="122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42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Темы своего века
</a:t>
            </a:r>
            <a:pPr algn="ctr" indent="0" marL="0">
              <a:lnSpc>
                <a:spcPct val="100000"/>
              </a:lnSpc>
              <a:buNone/>
            </a:pPr>
            <a:r>
              <a:rPr lang="en-US" sz="1042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42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XIX веке часто обсуждаются честь и нравственный выбор, а в XX веке особенно заметны война, память, ответственность и внутренняя свобода.
</a:t>
            </a:r>
            <a:endParaRPr lang="en-US" sz="1042" dirty="0"/>
          </a:p>
        </p:txBody>
      </p:sp>
      <p:sp>
        <p:nvSpPr>
          <p:cNvPr id="11" name="Text 4"/>
          <p:cNvSpPr txBox="1"/>
          <p:nvPr/>
        </p:nvSpPr>
        <p:spPr>
          <a:xfrm>
            <a:off x="8546875" y="47042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400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24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9550" y="1584186"/>
            <a:ext cx="8544900" cy="2876878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37150" y="351850"/>
            <a:ext cx="8069700" cy="47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27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определить авторскую позицию в тексте
</a:t>
            </a:r>
            <a:endParaRPr lang="en-US" sz="2827" dirty="0"/>
          </a:p>
        </p:txBody>
      </p:sp>
      <p:sp>
        <p:nvSpPr>
          <p:cNvPr id="5" name="Text 1"/>
          <p:cNvSpPr txBox="1"/>
          <p:nvPr/>
        </p:nvSpPr>
        <p:spPr>
          <a:xfrm>
            <a:off x="537150" y="1078424"/>
            <a:ext cx="8069700" cy="36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Алгоритм школьного анализа литературного произведения
</a:t>
            </a:r>
            <a:endParaRPr lang="en-US" sz="1800" dirty="0"/>
          </a:p>
        </p:txBody>
      </p:sp>
      <p:sp>
        <p:nvSpPr>
          <p:cNvPr id="6" name="Text 2"/>
          <p:cNvSpPr txBox="1"/>
          <p:nvPr/>
        </p:nvSpPr>
        <p:spPr>
          <a:xfrm>
            <a:off x="8546875" y="47042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138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2138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56899" y="-125"/>
            <a:ext cx="4585953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37150" y="351850"/>
            <a:ext cx="5992500" cy="45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91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Портрет писателя и образ автора в книге
</a:t>
            </a:r>
            <a:endParaRPr lang="en-US" sz="2291" dirty="0"/>
          </a:p>
        </p:txBody>
      </p:sp>
      <p:sp>
        <p:nvSpPr>
          <p:cNvPr id="5" name="Text 1"/>
          <p:cNvSpPr txBox="1"/>
          <p:nvPr/>
        </p:nvSpPr>
        <p:spPr>
          <a:xfrm>
            <a:off x="943550" y="1425375"/>
            <a:ext cx="5330400" cy="125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Фотография писателя показывает реального человека, а образ автора в произведении создаётся заново — через речь, настроение, выбор событий и отношение к героям.
</a:t>
            </a:r>
            <a:endParaRPr lang="en-US" sz="1600" dirty="0"/>
          </a:p>
        </p:txBody>
      </p:sp>
      <p:sp>
        <p:nvSpPr>
          <p:cNvPr id="6" name="Text 2"/>
          <p:cNvSpPr txBox="1"/>
          <p:nvPr/>
        </p:nvSpPr>
        <p:spPr>
          <a:xfrm>
            <a:off x="943550" y="3026375"/>
            <a:ext cx="3450600" cy="167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Поэтому биография может помочь чтению, но не заменяет его: художественный текст всегда больше, чем жизненный факт, и говорит с читателем особым языком.
</a:t>
            </a:r>
            <a:endParaRPr lang="en-US" sz="1600" dirty="0"/>
          </a:p>
        </p:txBody>
      </p:sp>
      <p:sp>
        <p:nvSpPr>
          <p:cNvPr id="7" name="Text 3"/>
          <p:cNvSpPr txBox="1"/>
          <p:nvPr/>
        </p:nvSpPr>
        <p:spPr>
          <a:xfrm>
            <a:off x="8546875" y="47042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248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2248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537150" y="351841"/>
            <a:ext cx="8069700" cy="45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36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Ирония, сочувствие и критика как признаки авторского голоса
</a:t>
            </a:r>
            <a:endParaRPr lang="en-US" sz="2036" dirty="0"/>
          </a:p>
        </p:txBody>
      </p:sp>
      <p:sp>
        <p:nvSpPr>
          <p:cNvPr id="4" name="Text 1"/>
          <p:cNvSpPr txBox="1"/>
          <p:nvPr/>
        </p:nvSpPr>
        <p:spPr>
          <a:xfrm>
            <a:off x="537148" y="1496825"/>
            <a:ext cx="3700800" cy="119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Ирония узнаётся там, где прямой смысл слов расходится с их скрытым значением, а ситуация заставляет читателя увидеть насмешку или лёгкую отстранённость.
</a:t>
            </a:r>
            <a:endParaRPr lang="en-US" sz="1600" dirty="0"/>
          </a:p>
        </p:txBody>
      </p:sp>
      <p:sp>
        <p:nvSpPr>
          <p:cNvPr id="5" name="Text 2"/>
          <p:cNvSpPr txBox="1"/>
          <p:nvPr/>
        </p:nvSpPr>
        <p:spPr>
          <a:xfrm>
            <a:off x="537148" y="3161425"/>
            <a:ext cx="3700800" cy="119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Сочувствие проявляется в тёплых подробностях, мягких сравнениях и внимании к чувствам героя, когда автор явно не остаётся равнодушным к нему.
</a:t>
            </a:r>
            <a:endParaRPr lang="en-US" sz="1600" dirty="0"/>
          </a:p>
        </p:txBody>
      </p:sp>
      <p:sp>
        <p:nvSpPr>
          <p:cNvPr id="6" name="Text 3"/>
          <p:cNvSpPr txBox="1"/>
          <p:nvPr/>
        </p:nvSpPr>
        <p:spPr>
          <a:xfrm>
            <a:off x="4906048" y="1496825"/>
            <a:ext cx="3700800" cy="119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Критика видна через резкие оценки, контрасты, неприятные детали и подчеркнуто отрицательные характеристики, которые направляют читателя к определённому выводу.
</a:t>
            </a:r>
            <a:endParaRPr lang="en-US" sz="1600" dirty="0"/>
          </a:p>
        </p:txBody>
      </p:sp>
      <p:sp>
        <p:nvSpPr>
          <p:cNvPr id="7" name="Text 4"/>
          <p:cNvSpPr txBox="1"/>
          <p:nvPr/>
        </p:nvSpPr>
        <p:spPr>
          <a:xfrm>
            <a:off x="4906048" y="3161425"/>
            <a:ext cx="3700800" cy="119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Все эти признаки работают вместе: по тону текста можно понять, кого автор поддерживает, над кем иронизирует и что считает важным.
</a:t>
            </a:r>
            <a:endParaRPr lang="en-US" sz="1600" dirty="0"/>
          </a:p>
        </p:txBody>
      </p:sp>
      <p:sp>
        <p:nvSpPr>
          <p:cNvPr id="8" name="Text 5"/>
          <p:cNvSpPr txBox="1"/>
          <p:nvPr/>
        </p:nvSpPr>
        <p:spPr>
          <a:xfrm>
            <a:off x="8546875" y="47042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138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2138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53200" y="1304528"/>
            <a:ext cx="3569400" cy="2292232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37150" y="351841"/>
            <a:ext cx="8069700" cy="45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94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авторский голос слышен сильнее в разных жанрах
</a:t>
            </a:r>
            <a:endParaRPr lang="en-US" sz="2294" dirty="0"/>
          </a:p>
        </p:txBody>
      </p:sp>
      <p:sp>
        <p:nvSpPr>
          <p:cNvPr id="5" name="Text 1"/>
          <p:cNvSpPr txBox="1"/>
          <p:nvPr/>
        </p:nvSpPr>
        <p:spPr>
          <a:xfrm>
            <a:off x="537150" y="1315950"/>
            <a:ext cx="3780600" cy="158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прозаических жанрах автор нередко прячется за сюжетом, поэтому его оценка заметна не сразу и требует внимательного чтения.
</a:t>
            </a:r>
            <a:endParaRPr lang="en-US" sz="1600" dirty="0"/>
          </a:p>
        </p:txBody>
      </p:sp>
      <p:sp>
        <p:nvSpPr>
          <p:cNvPr id="6" name="Text 2"/>
          <p:cNvSpPr txBox="1"/>
          <p:nvPr/>
        </p:nvSpPr>
        <p:spPr>
          <a:xfrm>
            <a:off x="537150" y="3306200"/>
            <a:ext cx="3780600" cy="973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Самый прямой авторский голос обычно слышен в басне и лирике, а в рассказе и повести он чаще выражен косвенно.
</a:t>
            </a:r>
            <a:endParaRPr lang="en-US" sz="1600" dirty="0"/>
          </a:p>
        </p:txBody>
      </p:sp>
      <p:sp>
        <p:nvSpPr>
          <p:cNvPr id="7" name="Text 3"/>
          <p:cNvSpPr txBox="1"/>
          <p:nvPr/>
        </p:nvSpPr>
        <p:spPr>
          <a:xfrm>
            <a:off x="5068950" y="3932454"/>
            <a:ext cx="3537900" cy="39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 школьному анализу литературных жанров
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8546875" y="47042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138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2138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646300" y="1199838"/>
            <a:ext cx="3537900" cy="162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000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
</a:t>
            </a:r>
            <a:endParaRPr lang="en-US" sz="7000" dirty="0"/>
          </a:p>
        </p:txBody>
      </p:sp>
      <p:sp>
        <p:nvSpPr>
          <p:cNvPr id="4" name="Text 1"/>
          <p:cNvSpPr txBox="1"/>
          <p:nvPr/>
        </p:nvSpPr>
        <p:spPr>
          <a:xfrm>
            <a:off x="910000" y="3130598"/>
            <a:ext cx="3010500" cy="88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571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жанров особенно часто используют авторскую маску как способ скрыть прямую оценку и говорить свободнее.
</a:t>
            </a:r>
            <a:endParaRPr lang="en-US" sz="1571" dirty="0"/>
          </a:p>
        </p:txBody>
      </p:sp>
      <p:sp>
        <p:nvSpPr>
          <p:cNvPr id="5" name="Text 2"/>
          <p:cNvSpPr txBox="1"/>
          <p:nvPr/>
        </p:nvSpPr>
        <p:spPr>
          <a:xfrm>
            <a:off x="4822075" y="1195650"/>
            <a:ext cx="4029300" cy="281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Авторская маска помогает писателю менять тон и дистанцию: особенно заметно это в сатире, фантастике, сказке, дневниковой форме и произведениях с псевдонимом.
</a:t>
            </a:r>
            <a:endParaRPr lang="en-US" sz="1600" dirty="0"/>
          </a:p>
        </p:txBody>
      </p:sp>
      <p:sp>
        <p:nvSpPr>
          <p:cNvPr id="6" name="Text 3"/>
          <p:cNvSpPr txBox="1"/>
          <p:nvPr/>
        </p:nvSpPr>
        <p:spPr>
          <a:xfrm>
            <a:off x="646300" y="4666575"/>
            <a:ext cx="5715000" cy="39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 школьному анализу литературных жанров
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8546875" y="47042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138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2138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37150" y="351850"/>
            <a:ext cx="7251900" cy="45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66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читателя в понимании образа автора
</a:t>
            </a:r>
            <a:endParaRPr lang="en-US" sz="2666" dirty="0"/>
          </a:p>
        </p:txBody>
      </p:sp>
      <p:sp>
        <p:nvSpPr>
          <p:cNvPr id="5" name="Text 1"/>
          <p:cNvSpPr txBox="1"/>
          <p:nvPr/>
        </p:nvSpPr>
        <p:spPr>
          <a:xfrm>
            <a:off x="1432500" y="1252003"/>
            <a:ext cx="5303100" cy="83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Читатель не просто узнаёт сюжет, а замечает интонацию, повторяющиеся слова и детали, которые подсказывают отношение автора к героям и событиям.
</a:t>
            </a:r>
            <a:endParaRPr lang="en-US" sz="1600" dirty="0"/>
          </a:p>
        </p:txBody>
      </p:sp>
      <p:sp>
        <p:nvSpPr>
          <p:cNvPr id="6" name="Text 2"/>
          <p:cNvSpPr txBox="1"/>
          <p:nvPr/>
        </p:nvSpPr>
        <p:spPr>
          <a:xfrm>
            <a:off x="1432500" y="2509688"/>
            <a:ext cx="5303100" cy="83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читатели могут по-разному почувствовать иронию, сочувствие или критику, потому что смысл текста раскрывается постепенно и требует внимательного чтения.
</a:t>
            </a:r>
            <a:endParaRPr lang="en-US" sz="1600" dirty="0"/>
          </a:p>
        </p:txBody>
      </p:sp>
      <p:sp>
        <p:nvSpPr>
          <p:cNvPr id="7" name="Text 3"/>
          <p:cNvSpPr txBox="1"/>
          <p:nvPr/>
        </p:nvSpPr>
        <p:spPr>
          <a:xfrm>
            <a:off x="1432500" y="3767388"/>
            <a:ext cx="5303100" cy="83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точнее замечены заглавие, финал, мотивы и художественные детали, тем полнее становится образ автора и яснее авторская мысль.
</a:t>
            </a:r>
            <a:endParaRPr lang="en-US" sz="1600" dirty="0"/>
          </a:p>
        </p:txBody>
      </p:sp>
      <p:sp>
        <p:nvSpPr>
          <p:cNvPr id="8" name="Text 4"/>
          <p:cNvSpPr txBox="1"/>
          <p:nvPr/>
        </p:nvSpPr>
        <p:spPr>
          <a:xfrm>
            <a:off x="8546875" y="47042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138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2138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109809" y="181000"/>
            <a:ext cx="4033682" cy="47862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37150" y="351850"/>
            <a:ext cx="5943000" cy="45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54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Шаг 1. Найти ключевые эпизоды
</a:t>
            </a:r>
            <a:endParaRPr lang="en-US" sz="2854" dirty="0"/>
          </a:p>
        </p:txBody>
      </p:sp>
      <p:sp>
        <p:nvSpPr>
          <p:cNvPr id="5" name="Text 1"/>
          <p:cNvSpPr txBox="1"/>
          <p:nvPr/>
        </p:nvSpPr>
        <p:spPr>
          <a:xfrm>
            <a:off x="537150" y="1194250"/>
            <a:ext cx="4034700" cy="42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Смотрим на важные места текста
</a:t>
            </a:r>
            <a:endParaRPr lang="en-US" sz="1600" dirty="0"/>
          </a:p>
        </p:txBody>
      </p:sp>
      <p:sp>
        <p:nvSpPr>
          <p:cNvPr id="6" name="Text 2"/>
          <p:cNvSpPr txBox="1"/>
          <p:nvPr/>
        </p:nvSpPr>
        <p:spPr>
          <a:xfrm>
            <a:off x="537150" y="1721375"/>
            <a:ext cx="4034700" cy="109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выделяют эпизоды, где особенно ясно показаны герои, конфликт и настроение. Именно там чаще всего заметно отношение автора к происходящему.
</a:t>
            </a:r>
            <a:endParaRPr lang="en-US" sz="1600" dirty="0"/>
          </a:p>
        </p:txBody>
      </p:sp>
      <p:sp>
        <p:nvSpPr>
          <p:cNvPr id="7" name="Text 3"/>
          <p:cNvSpPr txBox="1"/>
          <p:nvPr/>
        </p:nvSpPr>
        <p:spPr>
          <a:xfrm>
            <a:off x="537150" y="2967231"/>
            <a:ext cx="4034700" cy="42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Сравниваем начало и конец
</a:t>
            </a:r>
            <a:endParaRPr lang="en-US" sz="1600" dirty="0"/>
          </a:p>
        </p:txBody>
      </p:sp>
      <p:sp>
        <p:nvSpPr>
          <p:cNvPr id="8" name="Text 4"/>
          <p:cNvSpPr txBox="1"/>
          <p:nvPr/>
        </p:nvSpPr>
        <p:spPr>
          <a:xfrm>
            <a:off x="537150" y="3489574"/>
            <a:ext cx="4034700" cy="109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Затем сравнивают начало и финал, повторяющиеся слова и изменения в героях. Так можно увидеть, как автор подводит читателя к выводу.
</a:t>
            </a:r>
            <a:endParaRPr lang="en-US" sz="1600" dirty="0"/>
          </a:p>
        </p:txBody>
      </p:sp>
      <p:sp>
        <p:nvSpPr>
          <p:cNvPr id="9" name="Text 5"/>
          <p:cNvSpPr txBox="1"/>
          <p:nvPr/>
        </p:nvSpPr>
        <p:spPr>
          <a:xfrm>
            <a:off x="8546875" y="47042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138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2138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53200" y="1304528"/>
            <a:ext cx="3569400" cy="2292232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37150" y="351841"/>
            <a:ext cx="8069700" cy="45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51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 автора в знакомых школьных жанрах и произведениях
</a:t>
            </a:r>
            <a:endParaRPr lang="en-US" sz="2051" dirty="0"/>
          </a:p>
        </p:txBody>
      </p:sp>
      <p:sp>
        <p:nvSpPr>
          <p:cNvPr id="5" name="Text 1"/>
          <p:cNvSpPr txBox="1"/>
          <p:nvPr/>
        </p:nvSpPr>
        <p:spPr>
          <a:xfrm>
            <a:off x="537150" y="1315950"/>
            <a:ext cx="3780600" cy="158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разных жанрах один и тот же автор может звучать по-разному: прямо, скрытно или через интонацию и детали.
</a:t>
            </a:r>
            <a:endParaRPr lang="en-US" sz="1600" dirty="0"/>
          </a:p>
        </p:txBody>
      </p:sp>
      <p:sp>
        <p:nvSpPr>
          <p:cNvPr id="6" name="Text 2"/>
          <p:cNvSpPr txBox="1"/>
          <p:nvPr/>
        </p:nvSpPr>
        <p:spPr>
          <a:xfrm>
            <a:off x="537150" y="3306200"/>
            <a:ext cx="3780600" cy="973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Басня и стихотворение чаще показывают авторское отношение открыто, а сказка и рассказ — через сюжет и художественные средства.
</a:t>
            </a:r>
            <a:endParaRPr lang="en-US" sz="1600" dirty="0"/>
          </a:p>
        </p:txBody>
      </p:sp>
      <p:sp>
        <p:nvSpPr>
          <p:cNvPr id="7" name="Text 3"/>
          <p:cNvSpPr txBox="1"/>
          <p:nvPr/>
        </p:nvSpPr>
        <p:spPr>
          <a:xfrm>
            <a:off x="5068950" y="3932454"/>
            <a:ext cx="3537900" cy="39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 школьной программе по литературе
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8546875" y="47042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138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2138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537150" y="351841"/>
            <a:ext cx="8069700" cy="45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93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Типичные ошибки при определении образа автора
</a:t>
            </a:r>
            <a:endParaRPr lang="en-US" sz="2493" dirty="0"/>
          </a:p>
        </p:txBody>
      </p:sp>
      <p:sp>
        <p:nvSpPr>
          <p:cNvPr id="4" name="Text 1"/>
          <p:cNvSpPr txBox="1"/>
          <p:nvPr/>
        </p:nvSpPr>
        <p:spPr>
          <a:xfrm>
            <a:off x="537148" y="1496825"/>
            <a:ext cx="3700800" cy="119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Первая ошибка — путать автора и рассказчика: тот, кто ведёт повествование, не всегда выражает личное мнение писателя.
</a:t>
            </a:r>
            <a:endParaRPr lang="en-US" sz="1600" dirty="0"/>
          </a:p>
        </p:txBody>
      </p:sp>
      <p:sp>
        <p:nvSpPr>
          <p:cNvPr id="5" name="Text 2"/>
          <p:cNvSpPr txBox="1"/>
          <p:nvPr/>
        </p:nvSpPr>
        <p:spPr>
          <a:xfrm>
            <a:off x="537148" y="3161425"/>
            <a:ext cx="3700800" cy="119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Вторая ошибка — считать героя прямым голосом автора, хотя персонаж может говорить и действовать совсем не так, как думает писатель.
</a:t>
            </a:r>
            <a:endParaRPr lang="en-US" sz="1600" dirty="0"/>
          </a:p>
        </p:txBody>
      </p:sp>
      <p:sp>
        <p:nvSpPr>
          <p:cNvPr id="6" name="Text 3"/>
          <p:cNvSpPr txBox="1"/>
          <p:nvPr/>
        </p:nvSpPr>
        <p:spPr>
          <a:xfrm>
            <a:off x="4906048" y="1496825"/>
            <a:ext cx="3700800" cy="119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Третья ошибка — делать вывод без опоры на текст: важно учитывать детали, повторяющиеся слова, заглавие и финал произведения.
</a:t>
            </a:r>
            <a:endParaRPr lang="en-US" sz="1600" dirty="0"/>
          </a:p>
        </p:txBody>
      </p:sp>
      <p:sp>
        <p:nvSpPr>
          <p:cNvPr id="7" name="Text 4"/>
          <p:cNvSpPr txBox="1"/>
          <p:nvPr/>
        </p:nvSpPr>
        <p:spPr>
          <a:xfrm>
            <a:off x="4906048" y="3161425"/>
            <a:ext cx="3700800" cy="119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Четвёртая ошибка — смотреть только на сюжет. Образ автора раскрывается через художественные средства, а не через пересказ событий.
</a:t>
            </a:r>
            <a:endParaRPr lang="en-US" sz="1600" dirty="0"/>
          </a:p>
        </p:txBody>
      </p:sp>
      <p:sp>
        <p:nvSpPr>
          <p:cNvPr id="8" name="Text 5"/>
          <p:cNvSpPr txBox="1"/>
          <p:nvPr/>
        </p:nvSpPr>
        <p:spPr>
          <a:xfrm>
            <a:off x="8546875" y="47042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138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2138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53383" y="1128900"/>
            <a:ext cx="5438433" cy="1735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37150" y="351841"/>
            <a:ext cx="8069700" cy="45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4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Признаки, по которым узнаётся образ автора
</a:t>
            </a:r>
            <a:endParaRPr lang="en-US" sz="2804" dirty="0"/>
          </a:p>
        </p:txBody>
      </p:sp>
      <p:sp>
        <p:nvSpPr>
          <p:cNvPr id="5" name="Text 1"/>
          <p:cNvSpPr txBox="1"/>
          <p:nvPr/>
        </p:nvSpPr>
        <p:spPr>
          <a:xfrm>
            <a:off x="4934075" y="3111900"/>
            <a:ext cx="3583200" cy="102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 автора складывается из нескольких признаков сразу: тон, композиция и повторы работают вместе и направляют читательское понимание.
</a:t>
            </a:r>
            <a:endParaRPr lang="en-US" sz="1600" dirty="0"/>
          </a:p>
        </p:txBody>
      </p:sp>
      <p:sp>
        <p:nvSpPr>
          <p:cNvPr id="6" name="Text 2"/>
          <p:cNvSpPr txBox="1"/>
          <p:nvPr/>
        </p:nvSpPr>
        <p:spPr>
          <a:xfrm>
            <a:off x="1971500" y="4463750"/>
            <a:ext cx="5178600" cy="39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Литературоведческий анализ школьного уровня
</a:t>
            </a:r>
            <a:endParaRPr lang="en-US" sz="1400" dirty="0"/>
          </a:p>
        </p:txBody>
      </p:sp>
      <p:sp>
        <p:nvSpPr>
          <p:cNvPr id="7" name="Text 3"/>
          <p:cNvSpPr txBox="1"/>
          <p:nvPr/>
        </p:nvSpPr>
        <p:spPr>
          <a:xfrm>
            <a:off x="620875" y="3111900"/>
            <a:ext cx="3583200" cy="102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помогает увидеть, какие элементы текста подсказывают отношение автора к героям, событиям и общей идее произведения.
</a:t>
            </a:r>
            <a:endParaRPr lang="en-US" sz="1600" dirty="0"/>
          </a:p>
        </p:txBody>
      </p:sp>
      <p:sp>
        <p:nvSpPr>
          <p:cNvPr id="8" name="Text 4"/>
          <p:cNvSpPr txBox="1"/>
          <p:nvPr/>
        </p:nvSpPr>
        <p:spPr>
          <a:xfrm>
            <a:off x="8546875" y="47042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138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2138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60675" y="2255925"/>
            <a:ext cx="5233800" cy="2633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301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Автор виден во всём произведении
</a:t>
            </a:r>
            <a:pPr algn="l" indent="0" marL="0">
              <a:lnSpc>
                <a:spcPct val="100000"/>
              </a:lnSpc>
              <a:buNone/>
            </a:pPr>
            <a:r>
              <a:rPr lang="en-US" sz="1564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564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 автора нельзя свести к имени на обложке или к словам одного героя. Он раскрывается через тему, детали, интонацию, финал и помогает понять главную мысль текста.
</a:t>
            </a:r>
            <a:endParaRPr lang="en-US" sz="4301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2026-05-22T18:04:39Z</dcterms:created>
  <dcterms:modified xsi:type="dcterms:W3CDTF">2026-05-22T18:04:39Z</dcterms:modified>
</cp:coreProperties>
</file>