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600" y="769550"/>
            <a:ext cx="29520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11600" y="3285900"/>
            <a:ext cx="45039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драма о смене эпох, где потеря дома оказывается историческим событием.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1600" y="1583875"/>
            <a:ext cx="4503900" cy="14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Своеобразие конфликта и его разрешение в «Вишнёвом саде»
</a:t>
            </a:r>
            <a:endParaRPr lang="en-US" sz="290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600" y="1018157"/>
            <a:ext cx="3198000" cy="31417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902875" y="1038350"/>
            <a:ext cx="39735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на рубеже эпох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902875" y="2041075"/>
            <a:ext cx="39735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Написанный в 1903 году и впервые поставленный в 1904-м, «Вишнёвый сад» отражает кризис дворянской усадьбы, рост новых экономических отношений и ощущение исторического перелома.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54500" y="320675"/>
            <a:ext cx="6962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конфликт: столкновение эпох, а не отдельных людей
</a:t>
            </a:r>
            <a:endParaRPr lang="en-US" sz="1901" dirty="0"/>
          </a:p>
        </p:txBody>
      </p:sp>
      <p:sp>
        <p:nvSpPr>
          <p:cNvPr id="5" name="Text 2"/>
          <p:cNvSpPr txBox="1"/>
          <p:nvPr/>
        </p:nvSpPr>
        <p:spPr>
          <a:xfrm>
            <a:off x="846200" y="1152300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Продажа усадьбы — лишь внешняя форма конфликта; его глубина связана с несовместимостью старых привычек и новой логики жизни, основанной на расчёте и действии.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846200" y="2500093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Вишнёвый сад соединяет красоту, память детства и культурную традицию, но в экономическом смысле оказывается убыточным и потому обречённым.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46200" y="3836799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Прошлое в пьесе хочется сохранить, однако будущее требует выбора и ответственности, которых герои не готовы принять вовремя.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8888" y="1038650"/>
            <a:ext cx="2941225" cy="379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466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Вишнёвый сад как символ уходящего мира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6228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личная привязанность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Раневской и Гаева сад связан с детством, домом и чувством утраченного счастья. Это пространство памяти, которое невозможно заменить деньгами. 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844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оценка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Лопахина и нового времени сад — прежде всего имущество, которое должно приносить доход. Так красота вступает в конфликт с практической пользой.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Отношение героев к саду и их роль в конфликте
</a:t>
            </a:r>
            <a:endParaRPr lang="en-US" sz="2622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равенство персонажей, а различие их жизненных установок и способов реагирования на перемены.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пьесе нет единого центра действия: каждую линию конфликта ведёт своя историческая и личная логика.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Интерпретация образной системы пьесы А. П. Чехова «Вишнёвый сад»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912825" y="113992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Раневская пережила тяжёлые утраты, поэтому её привязанность к дому и саду окрашена болью, а не только ностальгией.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912825" y="208355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умеет сострадать и быть щедрой, но эмоциональность мешает ей трезво оценить положение имения и принять жёсткое решение.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912825" y="304157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Героиня постоянно откладывает практические шаги, надеясь, что всё как-нибудь устроится само собой, хотя время работает против неё.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912825" y="399960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любовь к прошлому искренняя, но именно она становится причиной бессилия: чувство не превращается в действие.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Раневская: личная драма и неспособность к решению
</a:t>
            </a:r>
            <a:endParaRPr lang="en-US" sz="244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Гаев: риторика вместо поступка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624125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Гаев говорит языком красивых обращений, семейных воспоминаний и привычных формул чести, но за словами почти не следует конкретного дела.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98790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образ построен на комическом несоответствии между торжественной манерой речи и полной неготовностью решать практические вопросы.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199276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Пассивность Гаева делает дворянский мир особенно уязвимым: он умеет защищать прошлое только словами, а не поступками.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91150" y="1295150"/>
            <a:ext cx="541500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65563" y="1295150"/>
            <a:ext cx="406125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04600" y="1295150"/>
            <a:ext cx="541500" cy="54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11325" y="1295150"/>
            <a:ext cx="541500" cy="541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Лопахин: победитель, не ставший хозяином гармонии
</a:t>
            </a:r>
            <a:endParaRPr lang="en-US" sz="2033" dirty="0"/>
          </a:p>
        </p:txBody>
      </p:sp>
      <p:sp>
        <p:nvSpPr>
          <p:cNvPr id="13" name="Text 2"/>
          <p:cNvSpPr txBox="1"/>
          <p:nvPr/>
        </p:nvSpPr>
        <p:spPr>
          <a:xfrm>
            <a:off x="7813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6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Социальный подъём
</a:t>
            </a:r>
            <a:pPr algn="l" indent="0" marL="0">
              <a:lnSpc>
                <a:spcPct val="100000"/>
              </a:lnSpc>
              <a:buNone/>
            </a:pPr>
            <a:r>
              <a:rPr lang="en-US" sz="1236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6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Лопахин — сын крепостного, который сумел подняться благодаря энергии, труду и деловой хватке. Его успех связан с новой исторической реальностью.
</a:t>
            </a:r>
            <a:endParaRPr lang="en-US" sz="1236" dirty="0"/>
          </a:p>
        </p:txBody>
      </p:sp>
      <p:sp>
        <p:nvSpPr>
          <p:cNvPr id="14" name="Text 3"/>
          <p:cNvSpPr txBox="1"/>
          <p:nvPr/>
        </p:nvSpPr>
        <p:spPr>
          <a:xfrm>
            <a:off x="27964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решение
</a:t>
            </a:r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7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предлагает реальный выход: разделить землю на дачные участки и сделать имение доходным. Это логика расчёта, а не памяти.
</a:t>
            </a:r>
            <a:endParaRPr lang="en-US" sz="1367" dirty="0"/>
          </a:p>
        </p:txBody>
      </p:sp>
      <p:sp>
        <p:nvSpPr>
          <p:cNvPr id="15" name="Text 4"/>
          <p:cNvSpPr txBox="1"/>
          <p:nvPr/>
        </p:nvSpPr>
        <p:spPr>
          <a:xfrm>
            <a:off x="4803175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победа
</a:t>
            </a:r>
            <a:pPr algn="l" indent="0" marL="0">
              <a:lnSpc>
                <a:spcPct val="100000"/>
              </a:lnSpc>
              <a:buNone/>
            </a:pPr>
            <a:r>
              <a:rPr lang="en-US" sz="128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0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Покупка сада показывает, что экономическая сила перешла к тем, кто умеет действовать. Старый порядок уступает место новому.
</a:t>
            </a:r>
            <a:endParaRPr lang="en-US" sz="1280" dirty="0"/>
          </a:p>
        </p:txBody>
      </p:sp>
      <p:sp>
        <p:nvSpPr>
          <p:cNvPr id="16" name="Text 5"/>
          <p:cNvSpPr txBox="1"/>
          <p:nvPr/>
        </p:nvSpPr>
        <p:spPr>
          <a:xfrm>
            <a:off x="680990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6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неполнота
</a:t>
            </a:r>
            <a:pPr algn="l" indent="0" marL="0">
              <a:lnSpc>
                <a:spcPct val="100000"/>
              </a:lnSpc>
              <a:buNone/>
            </a:pPr>
            <a:r>
              <a:rPr lang="en-US" sz="1306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6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Лопахин не становится духовным хозяином сада: он владеет имуществом, однако не чувствует с ним глубокой связи.
</a:t>
            </a:r>
            <a:endParaRPr lang="en-US" sz="130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2073816"/>
            <a:ext cx="4106400" cy="13949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Позиции героев в конфликте пьесы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по-разному персонажи воспринимают сад и чем заканчивается их линия в пьесе.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Судьбы героев различаются, но общий итог один: старый уклад уходит, а новое будущее остаётся не до конца определённым.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П. Чехов, «Вишнёвый сад»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конфликт в пьесе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и смысловых переходов в драме А. П. Чехова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9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9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987350"/>
            <a:ext cx="3294900" cy="38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Любовная линия как часть общего распада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05700" y="1152300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Отношения Ани, Пети и Вари не складываются в цельный сюжет: каждый герой существует в своей перспективе будущего, но ни один союз не получает завершения.
</a:t>
            </a:r>
            <a:endParaRPr lang="en-US" sz="1516" dirty="0"/>
          </a:p>
        </p:txBody>
      </p:sp>
      <p:sp>
        <p:nvSpPr>
          <p:cNvPr id="7" name="Text 3"/>
          <p:cNvSpPr txBox="1"/>
          <p:nvPr/>
        </p:nvSpPr>
        <p:spPr>
          <a:xfrm>
            <a:off x="4305700" y="2500091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Аня всё дальше уходит от материнского мира, выбирая внутреннее освобождение, тогда как Петя говорит о переменах и труде, оставаясь скорее собеседником идеи, чем человеком поступка.
</a:t>
            </a:r>
            <a:endParaRPr lang="en-US" sz="1386" dirty="0"/>
          </a:p>
        </p:txBody>
      </p:sp>
      <p:sp>
        <p:nvSpPr>
          <p:cNvPr id="8" name="Text 4"/>
          <p:cNvSpPr txBox="1"/>
          <p:nvPr/>
        </p:nvSpPr>
        <p:spPr>
          <a:xfrm>
            <a:off x="4305700" y="3836795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Варя переживает особенно тихую драму: её надежда на семейное счастье не оправдывается, и несостоявшаяся любовь подчёркивает общий разлад между чувством, ответственностью и действием.
</a:t>
            </a:r>
            <a:endParaRPr lang="en-US" sz="134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6032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Петя утверждает, что человеку нельзя жить только воспоминаниями: смысл жизни он видит в труде, духовном росте и движении к более справедливому будущему.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7296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резко противопоставлен праздности усадебного мира, где прошлое ценят за привычность и красоту, но не умеют превратить его в созидательную силу.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560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Трофимова звучит убеждённо и вдохновляюще, однако за высокой идеей почти нет конкретного плана, как изменить жизнь здесь и сейчас.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9824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образ Пети важен как голос надежды, но Чехов показывает и его ограниченность: мечта о будущем не равна реальному действию.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Петя Трофимов и идея будущего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конфликта в пьесе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не сюжетные события, а то, какие смысловые линии сильнее всего определяют восприятие пьесы.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акцент приходится на историческую смену уклада; остальные темы раскрывают её личные и психологические последствия.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тематическая оценка по тексту пьесы А. П. Чехова «Вишнёвый сад»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91150" y="1295150"/>
            <a:ext cx="541500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7875" y="1295150"/>
            <a:ext cx="541500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89600" y="1311900"/>
            <a:ext cx="571500" cy="50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11325" y="1295150"/>
            <a:ext cx="541500" cy="541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12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Комическое и трагическое в одном конфликте
</a:t>
            </a:r>
            <a:endParaRPr lang="en-US" sz="2391" dirty="0"/>
          </a:p>
        </p:txBody>
      </p:sp>
      <p:sp>
        <p:nvSpPr>
          <p:cNvPr id="13" name="Text 2"/>
          <p:cNvSpPr txBox="1"/>
          <p:nvPr/>
        </p:nvSpPr>
        <p:spPr>
          <a:xfrm>
            <a:off x="7813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реплики
</a:t>
            </a:r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Неловкие и иногда нелепые высказывания героев разряжают сцену, но одновременно подчёркивают их растерянность перед неизбежными переменами.
</a:t>
            </a:r>
            <a:endParaRPr lang="en-US" sz="1253" dirty="0"/>
          </a:p>
        </p:txBody>
      </p:sp>
      <p:sp>
        <p:nvSpPr>
          <p:cNvPr id="14" name="Text 3"/>
          <p:cNvSpPr txBox="1"/>
          <p:nvPr/>
        </p:nvSpPr>
        <p:spPr>
          <a:xfrm>
            <a:off x="27964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Паузы и молчание
</a:t>
            </a:r>
            <a:pPr algn="l" indent="0" marL="0">
              <a:lnSpc>
                <a:spcPct val="100000"/>
              </a:lnSpc>
              <a:buNone/>
            </a:pPr>
            <a:r>
              <a:rPr lang="en-US" sz="13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Паузы говорят не меньше слов: в них слышны сомнение, усталость и невозможность принять решение, которое уже нельзя откладывать.
</a:t>
            </a:r>
            <a:endParaRPr lang="en-US" sz="1330" dirty="0"/>
          </a:p>
        </p:txBody>
      </p:sp>
      <p:sp>
        <p:nvSpPr>
          <p:cNvPr id="15" name="Text 4"/>
          <p:cNvSpPr txBox="1"/>
          <p:nvPr/>
        </p:nvSpPr>
        <p:spPr>
          <a:xfrm>
            <a:off x="4803175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детали
</a:t>
            </a:r>
            <a:pPr algn="l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предметы и домашние сцены создают ощущение повседневности, в которой особенно остро проступает утрата дома и привычного мира.
</a:t>
            </a:r>
            <a:endParaRPr lang="en-US" sz="1345" dirty="0"/>
          </a:p>
        </p:txBody>
      </p:sp>
      <p:sp>
        <p:nvSpPr>
          <p:cNvPr id="16" name="Text 5"/>
          <p:cNvSpPr txBox="1"/>
          <p:nvPr/>
        </p:nvSpPr>
        <p:spPr>
          <a:xfrm>
            <a:off x="680990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трагедия
</a:t>
            </a:r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лёгкого тона и глубокой потери делает драму Чехова особенно сильной: катастрофа происходит без громких жестов, почти буднично.
</a:t>
            </a:r>
            <a:endParaRPr lang="en-US" sz="136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5504" y="0"/>
            <a:ext cx="443024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42174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Звуковые детали финала и смысл развязки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90900" y="1732850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топора, лопнувшей струны и запирание пустого дома превращают финал из бытового события в знак окончательного разрыва с прошлым и старым укладом.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590900" y="3243023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Оставленный Фирс усиливает это впечатление: дом ещё стоит, но человеческая память уже не удерживает его, и тишина звучит сильнее любого спора.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4" name="Text 1"/>
          <p:cNvSpPr txBox="1"/>
          <p:nvPr/>
        </p:nvSpPr>
        <p:spPr>
          <a:xfrm>
            <a:off x="6055175" y="1224200"/>
            <a:ext cx="2429700" cy="26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пьесы не даёт традиционной победы: каждый герой теряет что-то важное, а историческая перемена оказывается сильнее личных надежд.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048663" y="1928750"/>
            <a:ext cx="1946700" cy="12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персонажей получает безусловно счастливый финал.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12325" y="2054675"/>
            <a:ext cx="2109000" cy="102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
</a:t>
            </a:r>
            <a:endParaRPr lang="en-US" sz="7500" dirty="0"/>
          </a:p>
        </p:txBody>
      </p:sp>
      <p:sp>
        <p:nvSpPr>
          <p:cNvPr id="7" name="Text 4"/>
          <p:cNvSpPr txBox="1"/>
          <p:nvPr/>
        </p:nvSpPr>
        <p:spPr>
          <a:xfrm>
            <a:off x="954450" y="3565925"/>
            <a:ext cx="40410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П. Чехов, «Вишнёвый сад»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6026" y="1038300"/>
            <a:ext cx="4231798" cy="18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018450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схема показывает, как разные художественные приёмы работают на одну тему — неизбежную смену старого мира новым.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702398" y="3020475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раскрывается не только через события, но и через символы, интонацию и детали звучания.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49125" y="4710550"/>
            <a:ext cx="7962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П. Чехов, «Вишнёвый сад»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раскрытия конфликта в пьесе
</a:t>
            </a:r>
            <a:endParaRPr lang="en-US" sz="295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авторского разрешения конфликта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и смысловых переходов в финале пьесы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4" name="Text 1"/>
          <p:cNvSpPr txBox="1"/>
          <p:nvPr/>
        </p:nvSpPr>
        <p:spPr>
          <a:xfrm>
            <a:off x="354500" y="320675"/>
            <a:ext cx="6962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 конфликта для читателя 10 класса
</a:t>
            </a:r>
            <a:endParaRPr lang="en-US" sz="2139" dirty="0"/>
          </a:p>
        </p:txBody>
      </p:sp>
      <p:sp>
        <p:nvSpPr>
          <p:cNvPr id="5" name="Text 2"/>
          <p:cNvSpPr txBox="1"/>
          <p:nvPr/>
        </p:nvSpPr>
        <p:spPr>
          <a:xfrm>
            <a:off x="846200" y="1152300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учит, что одного чувства к прошлому недостаточно: если человек не готов действовать, даже самое дорогое и красивое может быть утрачено.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846200" y="2500093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показывает связь личной слабости с историческими переменами: судьба усадьбы зависит не только от денег, но и от характера её хозяев.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46200" y="3836799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читателя важно увидеть, что память ценна только тогда, когда помогает отвечать за настоящее; иначе она превращается в оправдание бездействия.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14850" y="818700"/>
            <a:ext cx="4068600" cy="35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трагедия без победителей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«Вишнёвый сад» показывает не победу и не поражение в обычном смысле, а болезненную смену эпох, где прошлое уходит, а новые люди ещё не обрели гармонии.
</a:t>
            </a:r>
            <a:endParaRPr lang="en-US" sz="4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2026-05-19T21:46:32Z</dcterms:created>
  <dcterms:modified xsi:type="dcterms:W3CDTF">2026-05-19T21:46:32Z</dcterms:modified>
</cp:coreProperties>
</file>