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image" Target="../media/image-5-6.jpe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image" Target="../media/image-13-10.png"/><Relationship Id="rId11" Type="http://schemas.openxmlformats.org/officeDocument/2006/relationships/image" Target="../media/image-13-11.png"/><Relationship Id="rId12" Type="http://schemas.openxmlformats.org/officeDocument/2006/relationships/image" Target="../media/image-13-12.png"/><Relationship Id="rId13" Type="http://schemas.openxmlformats.org/officeDocument/2006/relationships/image" Target="../media/image-13-13.png"/><Relationship Id="rId14" Type="http://schemas.openxmlformats.org/officeDocument/2006/relationships/image" Target="../media/image-13-14.png"/><Relationship Id="rId15" Type="http://schemas.openxmlformats.org/officeDocument/2006/relationships/image" Target="../media/image-13-15.png"/><Relationship Id="rId16" Type="http://schemas.openxmlformats.org/officeDocument/2006/relationships/image" Target="../media/image-13-16.png"/><Relationship Id="rId17" Type="http://schemas.openxmlformats.org/officeDocument/2006/relationships/slideLayout" Target="../slideLayouts/slideLayout1.xml"/><Relationship Id="rId1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image" Target="../media/image-18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15334" y="0"/>
            <a:ext cx="512843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3275" y="734600"/>
            <a:ext cx="3668700" cy="377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Хороводные и лирические песни в русской народной культуре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жанра народной песни — о празднике и о чувствах человека.
</a:t>
            </a:r>
            <a:endParaRPr lang="en-US" sz="4000" dirty="0"/>
          </a:p>
        </p:txBody>
      </p:sp>
      <p:sp>
        <p:nvSpPr>
          <p:cNvPr id="6" name="Text 1"/>
          <p:cNvSpPr txBox="1"/>
          <p:nvPr/>
        </p:nvSpPr>
        <p:spPr>
          <a:xfrm>
            <a:off x="263275" y="301750"/>
            <a:ext cx="36687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30929" y="216475"/>
            <a:ext cx="3411592" cy="4733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9100" y="1469575"/>
            <a:ext cx="5305200" cy="24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Народные песни рождались в устной традиции и долго жили в памяти исполнителей. Хороводные звучали на праздниках и обрядах, а лирические — в повседневной жизни, когда человеку хотелось поделиться радостью, грустью или надеждой.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9100" y="402675"/>
            <a:ext cx="53052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народные песни вошли в жизнь людей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179250" y="4531325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0200" y="266700"/>
            <a:ext cx="84540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хороводная песня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479575" y="1483088"/>
            <a:ext cx="2349300" cy="26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Хороводная песня соединяет пение с движением по кругу и общим игровым действием. В ней важно не только слово, но и согласованный шаг всех участников.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382523" y="1483088"/>
            <a:ext cx="2349300" cy="26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таких песен обычно строится на повторах и припеве, чтобы мелодию было легко подхватить. Благодаря этому хоровод звучит дружно и ритмично.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285475" y="1483088"/>
            <a:ext cx="2349300" cy="26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образах хороводных песен часто встречаются весна, солнце, берёза, поле и пара молодых людей. Они передают радость, единство и праздничное настроение.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и где исполнялись хороводы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330200" y="3121275"/>
            <a:ext cx="26880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Весенние праздники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Хороводы особенно часто водили весной, когда люди встречали пробуждение природы и начало нового сельского года.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228000" y="3121275"/>
            <a:ext cx="26880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Летние гулянья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песни звучали на Троицу, Купалу, Масленицу и в дни молодёжных встреч, где главное место занимали игра и движение.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125800" y="3121275"/>
            <a:ext cx="26880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Простор для круга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Исполняли хороводы на лугу, улице, площади, берегу реки или во дворе, чтобы участники могли свободно двигаться вместе.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1900" y="1159575"/>
            <a:ext cx="2081100" cy="208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31500" y="1159575"/>
            <a:ext cx="2081100" cy="2081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10950" y="1159575"/>
            <a:ext cx="2081100" cy="2081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хороводных песен
</a:t>
            </a:r>
            <a:endParaRPr lang="en-US" sz="2800" dirty="0"/>
          </a:p>
        </p:txBody>
      </p:sp>
      <p:sp>
        <p:nvSpPr>
          <p:cNvPr id="10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755425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Берёза и венок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Берёза в хороводных песнях напоминает о русской природе, молодости и красоте. Венок и лента подчёркивают праздничность действия и связь песни с обрядом. Такие детали легко представить в яркой иллюстрации.
</a:t>
            </a:r>
            <a:endParaRPr lang="en-US" sz="1001" dirty="0"/>
          </a:p>
        </p:txBody>
      </p:sp>
      <p:sp>
        <p:nvSpPr>
          <p:cNvPr id="12" name="Text 3"/>
          <p:cNvSpPr txBox="1"/>
          <p:nvPr/>
        </p:nvSpPr>
        <p:spPr>
          <a:xfrm>
            <a:off x="3339950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 на зелёном лугу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Хоровод на лугу создаёт образ общего движения и согласия. Девушки идут по кругу, держась за руки, а вокруг — трава, цветы и весенний свет. Эта сцена особенно точно передаёт настроение народного праздника.
</a:t>
            </a:r>
            <a:endParaRPr lang="en-US" sz="1001" dirty="0"/>
          </a:p>
        </p:txBody>
      </p:sp>
      <p:sp>
        <p:nvSpPr>
          <p:cNvPr id="13" name="Text 4"/>
          <p:cNvSpPr txBox="1"/>
          <p:nvPr/>
        </p:nvSpPr>
        <p:spPr>
          <a:xfrm>
            <a:off x="5924475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Солнце, цветы и молодость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Солнечный свет, цветы и молодой росток в хороводной песне говорят о пробуждении природы и надежде на хороший год. Через эти образы народ связывал весеннее время с радостью, красотой и жизненной силой.
</a:t>
            </a:r>
            <a:endParaRPr lang="en-US" sz="1001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007" y="1358900"/>
            <a:ext cx="8363285" cy="3139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9100" y="402675"/>
            <a:ext cx="83691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строится хороводное действие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9100" y="945150"/>
            <a:ext cx="83691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исполнения хороводной песни: от запева к общему кругу и игровому движению.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0200" y="266700"/>
            <a:ext cx="84540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Музыкальные особенности хороводных песен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524600" y="1417791"/>
            <a:ext cx="2259300" cy="27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хороводных песен характерен чёткий и ровный ритм, который помогает держать общий шаг. Музыка должна быть удобной для совместного исполнения.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3427550" y="1417791"/>
            <a:ext cx="2259300" cy="27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 обычно умеренный или подвижный: он связан с движением по кругу и сменой рисунков хоровода. Поэтому мелодия звучит живо, но без спешки.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330500" y="1417791"/>
            <a:ext cx="2259300" cy="27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Повторы, припевы и параллельные строки делают песню устойчивой и запоминающейся. Именно так в ней возникает чувство праздника, согласия и единого действия.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0" y="1975818"/>
            <a:ext cx="4166100" cy="166031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9100" y="402675"/>
            <a:ext cx="83691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хороводных и лирических песен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369100" y="1354878"/>
            <a:ext cx="37446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чем отличаются два народных жанра по назначению, месту исполнения и настроению.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369100" y="3287478"/>
            <a:ext cx="37446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Хороводная песня связана с общим действием, а лирическая — с внутренним миром человека.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572000" y="4558500"/>
            <a:ext cx="37266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по устному народному творчеству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48878" y="266700"/>
            <a:ext cx="7336200" cy="79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лирическая песня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1469325" y="1214875"/>
            <a:ext cx="7300500" cy="102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Лирическая песня передаёт личные чувства человека: любовь, тоску, радость встречи, одиночество и надежду. В ней слышен мягкий, доверительный голос.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179250" y="4531325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1469325" y="2484875"/>
            <a:ext cx="7300500" cy="100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песни помогают увидеть внутренний мир героя через простые, но очень выразительные слова. Главное в них — искренность и эмоциональная точность.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1469325" y="3754875"/>
            <a:ext cx="7300500" cy="102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Лирическая песня часто звучит тихо и задумчиво, поэтому особенно близка состоянию разлуки, ожидания или спокойного размышления о жизни.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100" y="402675"/>
            <a:ext cx="8415000" cy="47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темы лирических песен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80075" y="1173375"/>
            <a:ext cx="3530700" cy="14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 и ожидание часто становятся главным содержанием лирической песни. Герой думает о близком человеке, мечтает о встрече и надеется на взаимность.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80076" y="2942475"/>
            <a:ext cx="3530700" cy="14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Разлука, тоска и тяжёлая доля передаются через простые слова и повторяющиеся образы. Такие песни помогают почувствовать боль расставания и одиночество.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5131683" y="1173375"/>
            <a:ext cx="3530700" cy="14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Дорога, дом, вечер, река и птицы создают особое настроение. Природа здесь не просто фон, а часть переживания человека.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5131683" y="2942475"/>
            <a:ext cx="3530700" cy="14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грустная песня звучит понятно и близко, потому что в ней отражены чувства, знакомые многим. Именно поэтому лирические песни так легко запоминаются.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750475" y="1315"/>
            <a:ext cx="5393700" cy="514087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9100" y="402675"/>
            <a:ext cx="3310200" cy="13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лирических песен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1174750" y="1936400"/>
            <a:ext cx="30897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Лирическая песня часто рисует человека в тишине: у окна, на дороге, в вечернем свете. Такие детали помогают почувствовать ожидание, разлуку и надежду без прямого объяснения.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1174750" y="3528126"/>
            <a:ext cx="45552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и бытовые образы делают переживания зримыми: соловей, месяц, свеча, поле или река словно подсказывают настроение героя и создают мягкую, задумчивую интонацию.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2700" y="915181"/>
            <a:ext cx="3733800" cy="33480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100" y="402675"/>
            <a:ext cx="39288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чувства чаще всего звучат в лирических песнях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69100" y="1958901"/>
            <a:ext cx="3928800" cy="12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Лирическая песня нередко соединяет личное чувство с образом природы, поэтому эмоции звучат особенно естественно и убедительно для слушателя.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69100" y="3330325"/>
            <a:ext cx="3928800" cy="12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в центре лирики — любовь, ожидание и разлука; остальные чувства дополняют общий эмоциональный рисунок.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69100" y="4669350"/>
            <a:ext cx="39288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по устному народному творчеству; схема составлена по учебной теме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91738" y="1486951"/>
            <a:ext cx="391500" cy="391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447369" y="1483351"/>
            <a:ext cx="249187" cy="398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583975" y="1486951"/>
            <a:ext cx="391500" cy="391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6168425" y="1526101"/>
            <a:ext cx="391500" cy="3132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7960650" y="1486951"/>
            <a:ext cx="391500" cy="391500"/>
          </a:xfrm>
          <a:prstGeom prst="rect">
            <a:avLst/>
          </a:prstGeom>
        </p:spPr>
      </p:pic>
      <p:pic>
        <p:nvPicPr>
          <p:cNvPr id="17" name="Image 15" descr="preencoded.png">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8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и художественные средства народных песен
</a:t>
            </a:r>
            <a:endParaRPr lang="en-US" sz="2628" dirty="0"/>
          </a:p>
        </p:txBody>
      </p:sp>
      <p:sp>
        <p:nvSpPr>
          <p:cNvPr id="19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20" name="Text 2"/>
          <p:cNvSpPr txBox="1"/>
          <p:nvPr/>
        </p:nvSpPr>
        <p:spPr>
          <a:xfrm>
            <a:off x="278542" y="2481675"/>
            <a:ext cx="14181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 строк и слов делает песню напевной, помогает удерживать ритм и облегчает запоминание текста во время совместного исполнения.
</a:t>
            </a:r>
            <a:endParaRPr lang="en-US" sz="1200" dirty="0"/>
          </a:p>
        </p:txBody>
      </p:sp>
      <p:sp>
        <p:nvSpPr>
          <p:cNvPr id="21" name="Text 3"/>
          <p:cNvSpPr txBox="1"/>
          <p:nvPr/>
        </p:nvSpPr>
        <p:spPr>
          <a:xfrm>
            <a:off x="3863017" y="2481675"/>
            <a:ext cx="14181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Уменьшительные формы
</a:t>
            </a:r>
            <a:pPr algn="ctr" indent="0" marL="0">
              <a:lnSpc>
                <a:spcPct val="100000"/>
              </a:lnSpc>
              <a:buNone/>
            </a:pPr>
            <a:r>
              <a:rPr lang="en-US" sz="11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Ласковые суффиксы смягчают звучание речи, делают её теплее и помогают передать нежность, любовь или дружеское расположение.
</a:t>
            </a:r>
            <a:endParaRPr lang="en-US" sz="1173" dirty="0"/>
          </a:p>
        </p:txBody>
      </p:sp>
      <p:sp>
        <p:nvSpPr>
          <p:cNvPr id="22" name="Text 4"/>
          <p:cNvSpPr txBox="1"/>
          <p:nvPr/>
        </p:nvSpPr>
        <p:spPr>
          <a:xfrm>
            <a:off x="2070779" y="2481675"/>
            <a:ext cx="14181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Обращения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Обращения к весне, солнцу, девушке или милому придают песне живую интонацию и создают ощущение разговора со слушателем.
</a:t>
            </a:r>
            <a:endParaRPr lang="en-US" sz="1200" dirty="0"/>
          </a:p>
        </p:txBody>
      </p:sp>
      <p:sp>
        <p:nvSpPr>
          <p:cNvPr id="23" name="Text 5"/>
          <p:cNvSpPr txBox="1"/>
          <p:nvPr/>
        </p:nvSpPr>
        <p:spPr>
          <a:xfrm>
            <a:off x="5655229" y="2481675"/>
            <a:ext cx="14181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Сравнения и параллелизм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Состояние человека часто сопоставляется с природой: печаль — с туманом, ожидание — с дорогой, радость — с ясным днём.
</a:t>
            </a:r>
            <a:endParaRPr lang="en-US" sz="1200" dirty="0"/>
          </a:p>
        </p:txBody>
      </p:sp>
      <p:sp>
        <p:nvSpPr>
          <p:cNvPr id="24" name="Text 6"/>
          <p:cNvSpPr txBox="1"/>
          <p:nvPr/>
        </p:nvSpPr>
        <p:spPr>
          <a:xfrm>
            <a:off x="7447454" y="2481675"/>
            <a:ext cx="14181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7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Постоянные эпитеты
</a:t>
            </a:r>
            <a:pPr algn="ctr" indent="0" marL="0">
              <a:lnSpc>
                <a:spcPct val="100000"/>
              </a:lnSpc>
              <a:buNone/>
            </a:pPr>
            <a:r>
              <a:rPr lang="en-US" sz="10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вроде «добрый молодец» или «красно солнышко» создают устойчивый художественный образ и подчёркивают народный вкус к выразительной, ясной речи.
</a:t>
            </a:r>
            <a:endParaRPr lang="en-US" sz="1076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0200" y="266700"/>
            <a:ext cx="84540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хороводная песня отличается от лирической
</a:t>
            </a:r>
            <a:endParaRPr lang="en-US" sz="2734" dirty="0"/>
          </a:p>
        </p:txBody>
      </p:sp>
      <p:sp>
        <p:nvSpPr>
          <p:cNvPr id="8" name="Text 1"/>
          <p:cNvSpPr txBox="1"/>
          <p:nvPr/>
        </p:nvSpPr>
        <p:spPr>
          <a:xfrm>
            <a:off x="479575" y="1483088"/>
            <a:ext cx="2349300" cy="26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Хороводная песня рассчитана на общее действие: её поют в движении, в кругу, во время праздника или игры. Главное здесь — согласованность участников и общий ритм.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382523" y="1483088"/>
            <a:ext cx="2349300" cy="26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Лирическая песня звучит как личное признание. В ней важнее всего чувства человека: любовь, тоска, ожидание, радость встречи или тихая грусть.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285475" y="1483088"/>
            <a:ext cx="2349300" cy="26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Отличаются и художественные детали: в хороводной песне преобладают круг, весна, венок, берёза, а в лирической — дорога, вечер, окно, река, месяц.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2700" y="915181"/>
            <a:ext cx="3733800" cy="33480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100" y="402675"/>
            <a:ext cx="39288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Настроение двух жанров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69100" y="1958901"/>
            <a:ext cx="3928800" cy="12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Эмоциональная окраска народной песни зависит не только от слов, но и от ритма, темпа и характера исполнения.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69100" y="3330325"/>
            <a:ext cx="3928800" cy="12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Хороводные песни тяготеют к открытому и праздничному настроению, лирические — к более тихому и задумчивому.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69100" y="4669350"/>
            <a:ext cx="39288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материалу урока по теме «Хороводные и лирические песни»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007" y="1358900"/>
            <a:ext cx="8363285" cy="3139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9100" y="402675"/>
            <a:ext cx="83691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народная песня живёт во времени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9100" y="945150"/>
            <a:ext cx="83691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песни: от устного исполнения к записи и сохранению в культуре.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0" y="1930625"/>
            <a:ext cx="4392900" cy="1750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6375" y="402675"/>
            <a:ext cx="84384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Народные образы и их смысл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26375" y="1354877"/>
            <a:ext cx="36003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в народной песне помогают передавать чувства через природу, предметы и привычные жизненные детали.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26375" y="3287475"/>
            <a:ext cx="36003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и предметные детали в народной песне не просто украшают текст, а помогают выразить настроение и скрытый смысл.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572000" y="4558500"/>
            <a:ext cx="37266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по теме урока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45649" y="1153923"/>
            <a:ext cx="391500" cy="313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386351" y="1153923"/>
            <a:ext cx="391500" cy="313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376229" y="3489251"/>
            <a:ext cx="391500" cy="391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144949" y="2596623"/>
            <a:ext cx="391500" cy="391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606644" y="2618373"/>
            <a:ext cx="391500" cy="3480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народных песен в современной культуре
</a:t>
            </a:r>
            <a:endParaRPr lang="en-US" sz="2603" dirty="0"/>
          </a:p>
        </p:txBody>
      </p:sp>
      <p:sp>
        <p:nvSpPr>
          <p:cNvPr id="14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15" name="Text 2"/>
          <p:cNvSpPr txBox="1"/>
          <p:nvPr/>
        </p:nvSpPr>
        <p:spPr>
          <a:xfrm>
            <a:off x="458425" y="1017425"/>
            <a:ext cx="2667600" cy="134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праздники
</a:t>
            </a:r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Народные песни включают в концерты и классные мероприятия, чтобы ученики слышали живую традицию и лучше понимали культуру своей страны.
</a:t>
            </a:r>
            <a:endParaRPr lang="en-US" sz="1200" dirty="0"/>
          </a:p>
        </p:txBody>
      </p:sp>
      <p:sp>
        <p:nvSpPr>
          <p:cNvPr id="16" name="Text 3"/>
          <p:cNvSpPr txBox="1"/>
          <p:nvPr/>
        </p:nvSpPr>
        <p:spPr>
          <a:xfrm>
            <a:off x="6008825" y="1017425"/>
            <a:ext cx="2667600" cy="134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Фольклорные ансамбли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исполнении ансамблей песни сохраняют старинную манеру пения, а зритель видит, как звучала народная традиция в коллективе.
</a:t>
            </a:r>
            <a:endParaRPr lang="en-US" sz="1200" dirty="0"/>
          </a:p>
        </p:txBody>
      </p:sp>
      <p:sp>
        <p:nvSpPr>
          <p:cNvPr id="17" name="Text 4"/>
          <p:cNvSpPr txBox="1"/>
          <p:nvPr/>
        </p:nvSpPr>
        <p:spPr>
          <a:xfrm>
            <a:off x="2130050" y="4080825"/>
            <a:ext cx="4884000" cy="8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Фильмы и спектакли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кино и театре такие песни усиливают атмосферу времени, подчёркивают характеры героев и делают образ России более узнаваемым.
</a:t>
            </a:r>
            <a:endParaRPr lang="en-US" sz="1200" dirty="0"/>
          </a:p>
        </p:txBody>
      </p:sp>
      <p:sp>
        <p:nvSpPr>
          <p:cNvPr id="18" name="Text 5"/>
          <p:cNvSpPr txBox="1"/>
          <p:nvPr/>
        </p:nvSpPr>
        <p:spPr>
          <a:xfrm>
            <a:off x="257725" y="2499275"/>
            <a:ext cx="2667600" cy="134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Концерты и фестивали
</a:t>
            </a:r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сцене народная песня становится частью большого культурного события и помогает соединить прошлое с современным слушателем.
</a:t>
            </a:r>
            <a:endParaRPr lang="en-US" sz="1200" dirty="0"/>
          </a:p>
        </p:txBody>
      </p:sp>
      <p:sp>
        <p:nvSpPr>
          <p:cNvPr id="19" name="Text 6"/>
          <p:cNvSpPr txBox="1"/>
          <p:nvPr/>
        </p:nvSpPr>
        <p:spPr>
          <a:xfrm>
            <a:off x="6229118" y="2499275"/>
            <a:ext cx="2667600" cy="134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в школе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школьника народная песня — это путь к литературному наследию, языку образов и пониманию чувств, близких людям разных эпох.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0200" y="266700"/>
            <a:ext cx="84540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524600" y="1417791"/>
            <a:ext cx="2259300" cy="27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Хороводная песня связана с кругом, движением и праздником: в ней особенно важно общее действие, согласованный шаг и ощущение единства участников.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3427550" y="1417791"/>
            <a:ext cx="2259300" cy="27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Лирическая песня передаёт личные чувства человека: любовь, тоску, ожидание, радость встречи и тихие размышления о жизни и судьбе.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330500" y="1417791"/>
            <a:ext cx="2259300" cy="27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жанра выросли из устной традиции, поэтому им свойственны повторы, напевность, яркие образы и близость к природе и народному быту.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656300" y="658500"/>
            <a:ext cx="5831400" cy="38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голоса народной песни
</a:t>
            </a:r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Хороводные и лирические песни по-разному говорят о жизни, но вместе создают целостный образ народной культуры: в одном звучат праздник и единство, в другом — чувства и размышления.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2026-05-19T04:35:57Z</dcterms:created>
  <dcterms:modified xsi:type="dcterms:W3CDTF">2026-05-19T04:35:57Z</dcterms:modified>
</cp:coreProperties>
</file>