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jpeg"/><Relationship Id="rId5" Type="http://schemas.openxmlformats.org/officeDocument/2006/relationships/image" Target="../media/image-7-5.jpeg"/><Relationship Id="rId6" Type="http://schemas.openxmlformats.org/officeDocument/2006/relationships/image" Target="../media/image-7-6.jpe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slideLayout" Target="../slideLayouts/slideLayout1.xml"/><Relationship Id="rId11"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0025" y="1958022"/>
            <a:ext cx="4347000" cy="2733855"/>
          </a:xfrm>
          <a:prstGeom prst="rect">
            <a:avLst/>
          </a:prstGeom>
        </p:spPr>
      </p:pic>
      <p:sp>
        <p:nvSpPr>
          <p:cNvPr id="4" name="Text 0"/>
          <p:cNvSpPr txBox="1"/>
          <p:nvPr/>
        </p:nvSpPr>
        <p:spPr>
          <a:xfrm>
            <a:off x="450000" y="450000"/>
            <a:ext cx="8244000" cy="1042800"/>
          </a:xfrm>
          <a:prstGeom prst="rect">
            <a:avLst/>
          </a:prstGeom>
          <a:noFill/>
          <a:ln/>
        </p:spPr>
        <p:txBody>
          <a:bodyPr wrap="square" lIns="0" tIns="0" rIns="0" bIns="0" rtlCol="0" anchor="ctr"/>
          <a:lstStyle/>
          <a:p>
            <a:pPr algn="l" indent="0" marL="0">
              <a:lnSpc>
                <a:spcPct val="80000"/>
              </a:lnSpc>
              <a:buNone/>
            </a:pPr>
            <a:r>
              <a:rPr lang="en-US" sz="3212" b="1" dirty="0">
                <a:solidFill>
                  <a:srgbClr val="FFFFFF"/>
                </a:solidFill>
                <a:latin typeface="Arial" pitchFamily="34" charset="0"/>
                <a:ea typeface="Arial" pitchFamily="34" charset="-122"/>
                <a:cs typeface="Arial" pitchFamily="34" charset="-120"/>
              </a:rPr>
              <a:t>Countries in English: why we learn names of countries and nationalities
</a:t>
            </a:r>
            <a:endParaRPr lang="en-US" sz="3212" dirty="0"/>
          </a:p>
        </p:txBody>
      </p:sp>
      <p:sp>
        <p:nvSpPr>
          <p:cNvPr id="5" name="Text 1"/>
          <p:cNvSpPr txBox="1"/>
          <p:nvPr/>
        </p:nvSpPr>
        <p:spPr>
          <a:xfrm>
            <a:off x="5217550" y="4500900"/>
            <a:ext cx="2628600" cy="192600"/>
          </a:xfrm>
          <a:prstGeom prst="rect">
            <a:avLst/>
          </a:prstGeom>
          <a:noFill/>
          <a:ln/>
        </p:spPr>
        <p:txBody>
          <a:bodyPr wrap="square" lIns="0" tIns="0" rIns="0" bIns="0" rtlCol="0" anchor="ctr"/>
          <a:lstStyle/>
          <a:p>
            <a:pPr algn="l" indent="0" marL="0">
              <a:lnSpc>
                <a:spcPct val="115000"/>
              </a:lnSpc>
              <a:buNone/>
            </a:pPr>
            <a:r>
              <a:rPr lang="en-US" sz="746" dirty="0">
                <a:solidFill>
                  <a:srgbClr val="434343"/>
                </a:solidFill>
                <a:latin typeface="Arial" pitchFamily="34" charset="0"/>
                <a:ea typeface="Arial" pitchFamily="34" charset="-122"/>
                <a:cs typeface="Arial" pitchFamily="34" charset="-120"/>
              </a:rPr>
              <a:t>
</a:t>
            </a:r>
            <a:endParaRPr lang="en-US" sz="746" dirty="0"/>
          </a:p>
        </p:txBody>
      </p:sp>
      <p:sp>
        <p:nvSpPr>
          <p:cNvPr id="6" name="Text 2"/>
          <p:cNvSpPr txBox="1"/>
          <p:nvPr/>
        </p:nvSpPr>
        <p:spPr>
          <a:xfrm>
            <a:off x="5217550" y="3501125"/>
            <a:ext cx="3476400" cy="801600"/>
          </a:xfrm>
          <a:prstGeom prst="rect">
            <a:avLst/>
          </a:prstGeom>
          <a:noFill/>
          <a:ln/>
        </p:spPr>
        <p:txBody>
          <a:bodyPr wrap="square" lIns="0" tIns="0" rIns="0" bIns="0" rtlCol="0" anchor="ctr"/>
          <a:lstStyle/>
          <a:p>
            <a:pPr algn="l" indent="0" marL="0">
              <a:lnSpc>
                <a:spcPct val="115000"/>
              </a:lnSpc>
              <a:buNone/>
            </a:pPr>
            <a:r>
              <a:rPr lang="en-US" sz="986" dirty="0">
                <a:solidFill>
                  <a:srgbClr val="434343"/>
                </a:solidFill>
                <a:latin typeface="Arial" pitchFamily="34" charset="0"/>
                <a:ea typeface="Arial" pitchFamily="34" charset="-122"/>
                <a:cs typeface="Arial" pitchFamily="34" charset="-120"/>
              </a:rPr>
              <a:t>Изучаем страны, столицы, языки и национальности в английском.
</a:t>
            </a:r>
            <a:endParaRPr lang="en-US" sz="98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19527" y="0"/>
            <a:ext cx="3927946" cy="5143500"/>
          </a:xfrm>
          <a:prstGeom prst="rect">
            <a:avLst/>
          </a:prstGeom>
        </p:spPr>
      </p:pic>
      <p:sp>
        <p:nvSpPr>
          <p:cNvPr id="4" name="Text 0"/>
          <p:cNvSpPr txBox="1"/>
          <p:nvPr/>
        </p:nvSpPr>
        <p:spPr>
          <a:xfrm>
            <a:off x="450000" y="2605175"/>
            <a:ext cx="3931800" cy="884700"/>
          </a:xfrm>
          <a:prstGeom prst="rect">
            <a:avLst/>
          </a:prstGeom>
          <a:noFill/>
          <a:ln/>
        </p:spPr>
        <p:txBody>
          <a:bodyPr wrap="square" lIns="0" tIns="0" rIns="0" bIns="0" rtlCol="0" anchor="b"/>
          <a:lstStyle/>
          <a:p>
            <a:pPr algn="l" indent="0" marL="0">
              <a:lnSpc>
                <a:spcPct val="80000"/>
              </a:lnSpc>
              <a:buNone/>
            </a:pPr>
            <a:r>
              <a:rPr lang="en-US" sz="2400" b="1" dirty="0">
                <a:solidFill>
                  <a:srgbClr val="FFFFFF"/>
                </a:solidFill>
                <a:latin typeface="Arial" pitchFamily="34" charset="0"/>
                <a:ea typeface="Arial" pitchFamily="34" charset="-122"/>
                <a:cs typeface="Arial" pitchFamily="34" charset="-120"/>
              </a:rPr>
              <a:t>Why country words are essential in English
</a:t>
            </a:r>
            <a:endParaRPr lang="en-US" sz="2400" dirty="0"/>
          </a:p>
        </p:txBody>
      </p:sp>
      <p:sp>
        <p:nvSpPr>
          <p:cNvPr id="5" name="Text 1"/>
          <p:cNvSpPr txBox="1"/>
          <p:nvPr/>
        </p:nvSpPr>
        <p:spPr>
          <a:xfrm>
            <a:off x="450000" y="3771600"/>
            <a:ext cx="4060200" cy="921900"/>
          </a:xfrm>
          <a:prstGeom prst="rect">
            <a:avLst/>
          </a:prstGeom>
          <a:noFill/>
          <a:ln/>
        </p:spPr>
        <p:txBody>
          <a:bodyPr wrap="square" lIns="0" tIns="0" rIns="0" bIns="0" rtlCol="0" anchor="b"/>
          <a:lstStyle/>
          <a:p>
            <a:pPr algn="l" indent="0" marL="0">
              <a:lnSpc>
                <a:spcPct val="115000"/>
              </a:lnSpc>
              <a:buNone/>
            </a:pPr>
            <a:r>
              <a:rPr lang="en-US" sz="1086" dirty="0">
                <a:solidFill>
                  <a:srgbClr val="FFFFFF"/>
                </a:solidFill>
                <a:latin typeface="Arial" pitchFamily="34" charset="0"/>
                <a:ea typeface="Arial" pitchFamily="34" charset="-122"/>
                <a:cs typeface="Arial" pitchFamily="34" charset="-120"/>
              </a:rPr>
              <a:t>Words like country, capital, flag, nationality, language, and continent are part of everyday English. They appear in maps, textbooks, news, and messages. Learning them helps you write country names correctly and speak about the world with confidence.
</a:t>
            </a:r>
            <a:endParaRPr lang="en-US" sz="1086"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50025" y="449800"/>
            <a:ext cx="3931800" cy="884700"/>
          </a:xfrm>
          <a:prstGeom prst="rect">
            <a:avLst/>
          </a:prstGeom>
          <a:noFill/>
          <a:ln/>
        </p:spPr>
        <p:txBody>
          <a:bodyPr wrap="square" lIns="0" tIns="0" rIns="0" bIns="0" rtlCol="0" anchor="b"/>
          <a:lstStyle/>
          <a:p>
            <a:pPr algn="l" indent="0" marL="0">
              <a:lnSpc>
                <a:spcPct val="80000"/>
              </a:lnSpc>
              <a:buNone/>
            </a:pPr>
            <a:r>
              <a:rPr lang="en-US" sz="2400" b="1" dirty="0">
                <a:solidFill>
                  <a:srgbClr val="FFFFFF"/>
                </a:solidFill>
                <a:latin typeface="Arial" pitchFamily="34" charset="0"/>
                <a:ea typeface="Arial" pitchFamily="34" charset="-122"/>
                <a:cs typeface="Arial" pitchFamily="34" charset="-120"/>
              </a:rPr>
              <a:t>Country, nationality, language: three different words
</a:t>
            </a:r>
            <a:endParaRPr lang="en-US" sz="2400" dirty="0"/>
          </a:p>
        </p:txBody>
      </p:sp>
      <p:sp>
        <p:nvSpPr>
          <p:cNvPr id="8"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
        <p:nvSpPr>
          <p:cNvPr id="9" name="Text 2"/>
          <p:cNvSpPr txBox="1"/>
          <p:nvPr/>
        </p:nvSpPr>
        <p:spPr>
          <a:xfrm>
            <a:off x="450025" y="1769575"/>
            <a:ext cx="3931800" cy="918300"/>
          </a:xfrm>
          <a:prstGeom prst="rect">
            <a:avLst/>
          </a:prstGeom>
          <a:noFill/>
          <a:ln/>
        </p:spPr>
        <p:txBody>
          <a:bodyPr wrap="square" lIns="0" tIns="0" rIns="0" bIns="0" rtlCol="0" anchor="ctr"/>
          <a:lstStyle/>
          <a:p>
            <a:pPr algn="l" indent="0" marL="0">
              <a:lnSpc>
                <a:spcPct val="115000"/>
              </a:lnSpc>
              <a:buNone/>
            </a:pPr>
            <a:r>
              <a:rPr lang="en-US" sz="1166" b="1" dirty="0">
                <a:solidFill>
                  <a:srgbClr val="FFFFFF"/>
                </a:solidFill>
                <a:latin typeface="Arial" pitchFamily="34" charset="0"/>
                <a:ea typeface="Arial" pitchFamily="34" charset="-122"/>
                <a:cs typeface="Arial" pitchFamily="34" charset="-120"/>
              </a:rPr>
              <a:t>Country
</a:t>
            </a:r>
            <a:pPr algn="l" indent="0" marL="0">
              <a:lnSpc>
                <a:spcPct val="115000"/>
              </a:lnSpc>
              <a:buNone/>
            </a:pPr>
            <a:r>
              <a:rPr lang="en-US" sz="71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66" dirty="0">
                <a:solidFill>
                  <a:srgbClr val="FFFFFF"/>
                </a:solidFill>
                <a:latin typeface="Arial" pitchFamily="34" charset="0"/>
                <a:ea typeface="Arial" pitchFamily="34" charset="-122"/>
                <a:cs typeface="Arial" pitchFamily="34" charset="-120"/>
              </a:rPr>
              <a:t>Country names a place and a state: France, Japan, Egypt. It answers the question about where someone or something belongs geographically, not how a person is described.
</a:t>
            </a:r>
            <a:endParaRPr lang="en-US" sz="1166" dirty="0"/>
          </a:p>
        </p:txBody>
      </p:sp>
      <p:sp>
        <p:nvSpPr>
          <p:cNvPr id="10" name="Text 3"/>
          <p:cNvSpPr txBox="1"/>
          <p:nvPr/>
        </p:nvSpPr>
        <p:spPr>
          <a:xfrm>
            <a:off x="450025" y="2772468"/>
            <a:ext cx="3931800" cy="918300"/>
          </a:xfrm>
          <a:prstGeom prst="rect">
            <a:avLst/>
          </a:prstGeom>
          <a:noFill/>
          <a:ln/>
        </p:spPr>
        <p:txBody>
          <a:bodyPr wrap="square" lIns="0" tIns="0" rIns="0" bIns="0" rtlCol="0" anchor="ctr"/>
          <a:lstStyle/>
          <a:p>
            <a:pPr algn="l" indent="0" marL="0">
              <a:lnSpc>
                <a:spcPct val="115000"/>
              </a:lnSpc>
              <a:buNone/>
            </a:pPr>
            <a:r>
              <a:rPr lang="en-US" sz="1134" b="1" dirty="0">
                <a:solidFill>
                  <a:srgbClr val="FFFFFF"/>
                </a:solidFill>
                <a:latin typeface="Arial" pitchFamily="34" charset="0"/>
                <a:ea typeface="Arial" pitchFamily="34" charset="-122"/>
                <a:cs typeface="Arial" pitchFamily="34" charset="-120"/>
              </a:rPr>
              <a:t>Nationality
</a:t>
            </a:r>
            <a:pPr algn="l" indent="0" marL="0">
              <a:lnSpc>
                <a:spcPct val="115000"/>
              </a:lnSpc>
              <a:buNone/>
            </a:pPr>
            <a:r>
              <a:rPr lang="en-US" sz="69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34" dirty="0">
                <a:solidFill>
                  <a:srgbClr val="FFFFFF"/>
                </a:solidFill>
                <a:latin typeface="Arial" pitchFamily="34" charset="0"/>
                <a:ea typeface="Arial" pitchFamily="34" charset="-122"/>
                <a:cs typeface="Arial" pitchFamily="34" charset="-120"/>
              </a:rPr>
              <a:t>Nationality describes a person’s identity: French, Japanese, Egyptian. In English, this word is often used for short answers and for describing people in simple sentences about origin.
</a:t>
            </a:r>
            <a:endParaRPr lang="en-US" sz="1134" dirty="0"/>
          </a:p>
        </p:txBody>
      </p:sp>
      <p:sp>
        <p:nvSpPr>
          <p:cNvPr id="11" name="Text 4"/>
          <p:cNvSpPr txBox="1"/>
          <p:nvPr/>
        </p:nvSpPr>
        <p:spPr>
          <a:xfrm>
            <a:off x="450025" y="3775360"/>
            <a:ext cx="3931800" cy="918300"/>
          </a:xfrm>
          <a:prstGeom prst="rect">
            <a:avLst/>
          </a:prstGeom>
          <a:noFill/>
          <a:ln/>
        </p:spPr>
        <p:txBody>
          <a:bodyPr wrap="square" lIns="0" tIns="0" rIns="0" bIns="0" rtlCol="0" anchor="ctr"/>
          <a:lstStyle/>
          <a:p>
            <a:pPr algn="l" indent="0" marL="0">
              <a:lnSpc>
                <a:spcPct val="115000"/>
              </a:lnSpc>
              <a:buNone/>
            </a:pPr>
            <a:r>
              <a:rPr lang="en-US" sz="1120" b="1" dirty="0">
                <a:solidFill>
                  <a:srgbClr val="FFFFFF"/>
                </a:solidFill>
                <a:latin typeface="Arial" pitchFamily="34" charset="0"/>
                <a:ea typeface="Arial" pitchFamily="34" charset="-122"/>
                <a:cs typeface="Arial" pitchFamily="34" charset="-120"/>
              </a:rPr>
              <a:t>Language
</a:t>
            </a:r>
            <a:pPr algn="l" indent="0" marL="0">
              <a:lnSpc>
                <a:spcPct val="115000"/>
              </a:lnSpc>
              <a:buNone/>
            </a:pPr>
            <a:r>
              <a:rPr lang="en-US" sz="6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20" dirty="0">
                <a:solidFill>
                  <a:srgbClr val="FFFFFF"/>
                </a:solidFill>
                <a:latin typeface="Arial" pitchFamily="34" charset="0"/>
                <a:ea typeface="Arial" pitchFamily="34" charset="-122"/>
                <a:cs typeface="Arial" pitchFamily="34" charset="-120"/>
              </a:rPr>
              <a:t>Language is the system people use to communicate: French, Japanese, Arabic. The same word can look similar, but it refers to speech, reading, writing, and communication, not a country itself.
</a:t>
            </a:r>
            <a:endParaRPr lang="en-US" sz="112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0000" y="2073251"/>
            <a:ext cx="8244000" cy="2617898"/>
          </a:xfrm>
          <a:prstGeom prst="rect">
            <a:avLst/>
          </a:prstGeom>
        </p:spPr>
      </p:pic>
      <p:sp>
        <p:nvSpPr>
          <p:cNvPr id="4"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4</a:t>
            </a:r>
            <a:endParaRPr lang="en-US" sz="622" dirty="0"/>
          </a:p>
        </p:txBody>
      </p:sp>
      <p:sp>
        <p:nvSpPr>
          <p:cNvPr id="5" name="Text 1"/>
          <p:cNvSpPr txBox="1"/>
          <p:nvPr/>
        </p:nvSpPr>
        <p:spPr>
          <a:xfrm>
            <a:off x="450000" y="450000"/>
            <a:ext cx="8244000" cy="464700"/>
          </a:xfrm>
          <a:prstGeom prst="rect">
            <a:avLst/>
          </a:prstGeom>
          <a:noFill/>
          <a:ln/>
        </p:spPr>
        <p:txBody>
          <a:bodyPr wrap="square" lIns="0" tIns="0" rIns="0" bIns="0" rtlCol="0" anchor="t"/>
          <a:lstStyle/>
          <a:p>
            <a:pPr algn="l" indent="0" marL="0">
              <a:lnSpc>
                <a:spcPct val="80000"/>
              </a:lnSpc>
              <a:buNone/>
            </a:pPr>
            <a:r>
              <a:rPr lang="en-US" sz="2400" b="1" dirty="0">
                <a:solidFill>
                  <a:srgbClr val="FFFFFF"/>
                </a:solidFill>
                <a:latin typeface="Arial" pitchFamily="34" charset="0"/>
                <a:ea typeface="Arial" pitchFamily="34" charset="-122"/>
                <a:cs typeface="Arial" pitchFamily="34" charset="-120"/>
              </a:rPr>
              <a:t>How to speak about a country in English
</a:t>
            </a:r>
            <a:endParaRPr lang="en-US" sz="2400" dirty="0"/>
          </a:p>
        </p:txBody>
      </p:sp>
      <p:sp>
        <p:nvSpPr>
          <p:cNvPr id="6" name="Text 2"/>
          <p:cNvSpPr txBox="1"/>
          <p:nvPr/>
        </p:nvSpPr>
        <p:spPr>
          <a:xfrm>
            <a:off x="450025" y="990000"/>
            <a:ext cx="8244000" cy="179100"/>
          </a:xfrm>
          <a:prstGeom prst="rect">
            <a:avLst/>
          </a:prstGeom>
          <a:noFill/>
          <a:ln/>
        </p:spPr>
        <p:txBody>
          <a:bodyPr wrap="square" lIns="0" tIns="0" rIns="0" bIns="0" rtlCol="0" anchor="t"/>
          <a:lstStyle/>
          <a:p>
            <a:pPr algn="l" indent="0" marL="0">
              <a:lnSpc>
                <a:spcPct val="80000"/>
              </a:lnSpc>
              <a:buNone/>
            </a:pPr>
            <a:r>
              <a:rPr lang="en-US" sz="1000" b="1" dirty="0">
                <a:solidFill>
                  <a:srgbClr val="FFFFFF"/>
                </a:solidFill>
                <a:latin typeface="Arial" pitchFamily="34" charset="0"/>
                <a:ea typeface="Arial" pitchFamily="34" charset="-122"/>
                <a:cs typeface="Arial" pitchFamily="34" charset="-120"/>
              </a:rPr>
              <a:t>From the country name to its capital, nationality, language, and symbols.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717325" y="1162275"/>
            <a:ext cx="5709351" cy="1939500"/>
          </a:xfrm>
          <a:prstGeom prst="rect">
            <a:avLst/>
          </a:prstGeom>
        </p:spPr>
      </p:pic>
      <p:sp>
        <p:nvSpPr>
          <p:cNvPr id="4" name="Text 0"/>
          <p:cNvSpPr txBox="1"/>
          <p:nvPr/>
        </p:nvSpPr>
        <p:spPr>
          <a:xfrm>
            <a:off x="449988" y="450000"/>
            <a:ext cx="8244000" cy="450000"/>
          </a:xfrm>
          <a:prstGeom prst="rect">
            <a:avLst/>
          </a:prstGeom>
          <a:noFill/>
          <a:ln/>
        </p:spPr>
        <p:txBody>
          <a:bodyPr wrap="square" lIns="0" tIns="0" rIns="0" bIns="0" rtlCol="0" anchor="t"/>
          <a:lstStyle/>
          <a:p>
            <a:pPr algn="l" indent="0" marL="0">
              <a:lnSpc>
                <a:spcPct val="80000"/>
              </a:lnSpc>
              <a:buNone/>
            </a:pPr>
            <a:r>
              <a:rPr lang="en-US" sz="2400" b="1" dirty="0">
                <a:solidFill>
                  <a:srgbClr val="061984"/>
                </a:solidFill>
                <a:latin typeface="Arial" pitchFamily="34" charset="0"/>
                <a:ea typeface="Arial" pitchFamily="34" charset="-122"/>
                <a:cs typeface="Arial" pitchFamily="34" charset="-120"/>
              </a:rPr>
              <a:t>Countries, capitals and nationalities
</a:t>
            </a:r>
            <a:endParaRPr lang="en-US" sz="2400" dirty="0"/>
          </a:p>
        </p:txBody>
      </p:sp>
      <p:sp>
        <p:nvSpPr>
          <p:cNvPr id="5" name="Text 1"/>
          <p:cNvSpPr txBox="1"/>
          <p:nvPr/>
        </p:nvSpPr>
        <p:spPr>
          <a:xfrm>
            <a:off x="450000" y="4035225"/>
            <a:ext cx="3897000" cy="658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These country pairs look familiar, but the forms are not always the same. Learn each line as a complete set.
</a:t>
            </a:r>
            <a:endParaRPr lang="en-US" sz="9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7" name="Text 3"/>
          <p:cNvSpPr txBox="1"/>
          <p:nvPr/>
        </p:nvSpPr>
        <p:spPr>
          <a:xfrm>
            <a:off x="4797000" y="4035300"/>
            <a:ext cx="3897000" cy="658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Country, capital, and nationality often have different forms, so they should be memorized together, not separately.
</a:t>
            </a:r>
            <a:endParaRPr lang="en-US" sz="900" dirty="0"/>
          </a:p>
        </p:txBody>
      </p:sp>
      <p:sp>
        <p:nvSpPr>
          <p:cNvPr id="8" name="Text 4"/>
          <p:cNvSpPr txBox="1"/>
          <p:nvPr/>
        </p:nvSpPr>
        <p:spPr>
          <a:xfrm>
            <a:off x="450000" y="3251288"/>
            <a:ext cx="4122000" cy="167700"/>
          </a:xfrm>
          <a:prstGeom prst="rect">
            <a:avLst/>
          </a:prstGeom>
          <a:noFill/>
          <a:ln/>
        </p:spPr>
        <p:txBody>
          <a:bodyPr wrap="square" lIns="0" tIns="0" rIns="0" bIns="0" rtlCol="0" anchor="ctr"/>
          <a:lstStyle/>
          <a:p>
            <a:pPr algn="l" indent="0" marL="0">
              <a:lnSpc>
                <a:spcPct val="115000"/>
              </a:lnSpc>
              <a:buNone/>
            </a:pPr>
            <a:r>
              <a:rPr lang="en-US" sz="700" dirty="0">
                <a:solidFill>
                  <a:srgbClr val="061984"/>
                </a:solidFill>
                <a:latin typeface="Arial" pitchFamily="34" charset="0"/>
                <a:ea typeface="Arial" pitchFamily="34" charset="-122"/>
                <a:cs typeface="Arial" pitchFamily="34" charset="-120"/>
              </a:rPr>
              <a:t>Школьный страноведческий словарь; общеизвестные географические данные
</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38" y="1697995"/>
            <a:ext cx="4122000" cy="2025260"/>
          </a:xfrm>
          <a:prstGeom prst="rect">
            <a:avLst/>
          </a:prstGeom>
        </p:spPr>
      </p:pic>
      <p:sp>
        <p:nvSpPr>
          <p:cNvPr id="4" name="Text 0"/>
          <p:cNvSpPr txBox="1"/>
          <p:nvPr/>
        </p:nvSpPr>
        <p:spPr>
          <a:xfrm>
            <a:off x="4572025" y="450000"/>
            <a:ext cx="4122000" cy="852900"/>
          </a:xfrm>
          <a:prstGeom prst="rect">
            <a:avLst/>
          </a:prstGeom>
          <a:noFill/>
          <a:ln/>
        </p:spPr>
        <p:txBody>
          <a:bodyPr wrap="square" lIns="0" tIns="0" rIns="0" bIns="0" rtlCol="0" anchor="t"/>
          <a:lstStyle/>
          <a:p>
            <a:pPr algn="l" indent="0" marL="0">
              <a:lnSpc>
                <a:spcPct val="80000"/>
              </a:lnSpc>
              <a:buNone/>
            </a:pPr>
            <a:r>
              <a:rPr lang="en-US" sz="2000" b="1" dirty="0">
                <a:solidFill>
                  <a:srgbClr val="061984"/>
                </a:solidFill>
                <a:latin typeface="Arial" pitchFamily="34" charset="0"/>
                <a:ea typeface="Arial" pitchFamily="34" charset="-122"/>
                <a:cs typeface="Arial" pitchFamily="34" charset="-120"/>
              </a:rPr>
              <a:t>Spelling patterns in country-related words
</a:t>
            </a:r>
            <a:endParaRPr lang="en-US" sz="2000" dirty="0"/>
          </a:p>
        </p:txBody>
      </p:sp>
      <p:sp>
        <p:nvSpPr>
          <p:cNvPr id="5" name="Text 1"/>
          <p:cNvSpPr txBox="1"/>
          <p:nvPr/>
        </p:nvSpPr>
        <p:spPr>
          <a:xfrm>
            <a:off x="450002" y="1697350"/>
            <a:ext cx="3153300" cy="9477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These endings help you recognize nationality words faster and use them correctly in reading and speaking.
</a:t>
            </a:r>
            <a:endParaRPr lang="en-US" sz="9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6</a:t>
            </a:r>
            <a:endParaRPr lang="en-US" sz="622" dirty="0"/>
          </a:p>
        </p:txBody>
      </p:sp>
      <p:sp>
        <p:nvSpPr>
          <p:cNvPr id="7" name="Text 3"/>
          <p:cNvSpPr txBox="1"/>
          <p:nvPr/>
        </p:nvSpPr>
        <p:spPr>
          <a:xfrm>
            <a:off x="450000" y="2776197"/>
            <a:ext cx="3153300" cy="9477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 most common pattern here is -ian. The other endings appear less often, but each one helps identify a nationality form.
</a:t>
            </a:r>
            <a:endParaRPr lang="en-US" sz="900" dirty="0"/>
          </a:p>
        </p:txBody>
      </p:sp>
      <p:sp>
        <p:nvSpPr>
          <p:cNvPr id="8" name="Text 4"/>
          <p:cNvSpPr txBox="1"/>
          <p:nvPr/>
        </p:nvSpPr>
        <p:spPr>
          <a:xfrm>
            <a:off x="4572013" y="4525712"/>
            <a:ext cx="4122000" cy="167700"/>
          </a:xfrm>
          <a:prstGeom prst="rect">
            <a:avLst/>
          </a:prstGeom>
          <a:noFill/>
          <a:ln/>
        </p:spPr>
        <p:txBody>
          <a:bodyPr wrap="square" lIns="0" tIns="0" rIns="0" bIns="0" rtlCol="0" anchor="ctr"/>
          <a:lstStyle/>
          <a:p>
            <a:pPr algn="l" indent="0" marL="0">
              <a:lnSpc>
                <a:spcPct val="115000"/>
              </a:lnSpc>
              <a:buNone/>
            </a:pPr>
            <a:r>
              <a:rPr lang="en-US" sz="700" dirty="0">
                <a:solidFill>
                  <a:srgbClr val="061984"/>
                </a:solidFill>
                <a:latin typeface="Arial" pitchFamily="34" charset="0"/>
                <a:ea typeface="Arial" pitchFamily="34" charset="-122"/>
                <a:cs typeface="Arial" pitchFamily="34" charset="-120"/>
              </a:rPr>
              <a:t>Примеры из учебной лексики урока: Russian, Italian, American, Chinese, Turkish, Arabic
</a:t>
            </a:r>
            <a:endParaRPr lang="en-US" sz="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0000" y="2701245"/>
            <a:ext cx="2747700" cy="1991009"/>
          </a:xfrm>
          <a:prstGeom prst="rect">
            <a:avLst/>
          </a:prstGeom>
        </p:spPr>
      </p:pic>
      <p:pic>
        <p:nvPicPr>
          <p:cNvPr id="6" name="Image 4" descr="preencoded.png">    </p:cNvPr>
          <p:cNvPicPr>
            <a:picLocks noChangeAspect="1"/>
          </p:cNvPicPr>
          <p:nvPr/>
        </p:nvPicPr>
        <p:blipFill>
          <a:blip r:embed="rId5"/>
          <a:stretch>
            <a:fillRect/>
          </a:stretch>
        </p:blipFill>
        <p:spPr>
          <a:xfrm>
            <a:off x="3197793" y="2701137"/>
            <a:ext cx="2748000" cy="1991227"/>
          </a:xfrm>
          <a:prstGeom prst="rect">
            <a:avLst/>
          </a:prstGeom>
        </p:spPr>
      </p:pic>
      <p:pic>
        <p:nvPicPr>
          <p:cNvPr id="7" name="Image 5" descr="preencoded.png">    </p:cNvPr>
          <p:cNvPicPr>
            <a:picLocks noChangeAspect="1"/>
          </p:cNvPicPr>
          <p:nvPr/>
        </p:nvPicPr>
        <p:blipFill>
          <a:blip r:embed="rId6"/>
          <a:stretch>
            <a:fillRect/>
          </a:stretch>
        </p:blipFill>
        <p:spPr>
          <a:xfrm>
            <a:off x="5945896" y="2701137"/>
            <a:ext cx="2748000" cy="1991227"/>
          </a:xfrm>
          <a:prstGeom prst="rect">
            <a:avLst/>
          </a:prstGeom>
        </p:spPr>
      </p:pic>
      <p:sp>
        <p:nvSpPr>
          <p:cNvPr id="8" name="Text 0"/>
          <p:cNvSpPr txBox="1"/>
          <p:nvPr/>
        </p:nvSpPr>
        <p:spPr>
          <a:xfrm>
            <a:off x="450000" y="450000"/>
            <a:ext cx="8244000" cy="450000"/>
          </a:xfrm>
          <a:prstGeom prst="rect">
            <a:avLst/>
          </a:prstGeom>
          <a:noFill/>
          <a:ln/>
        </p:spPr>
        <p:txBody>
          <a:bodyPr wrap="square" lIns="0" tIns="0" rIns="0" bIns="0" rtlCol="0" anchor="t"/>
          <a:lstStyle/>
          <a:p>
            <a:pPr algn="l" indent="0" marL="0">
              <a:lnSpc>
                <a:spcPct val="80000"/>
              </a:lnSpc>
              <a:buNone/>
            </a:pPr>
            <a:r>
              <a:rPr lang="en-US" sz="2200" b="1" dirty="0">
                <a:solidFill>
                  <a:srgbClr val="FFFFFF"/>
                </a:solidFill>
                <a:latin typeface="Arial" pitchFamily="34" charset="0"/>
                <a:ea typeface="Arial" pitchFamily="34" charset="-122"/>
                <a:cs typeface="Arial" pitchFamily="34" charset="-120"/>
              </a:rPr>
              <a:t>Countries on the world map
</a:t>
            </a:r>
            <a:endParaRPr lang="en-US" sz="2200" dirty="0"/>
          </a:p>
        </p:txBody>
      </p:sp>
      <p:sp>
        <p:nvSpPr>
          <p:cNvPr id="9"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7</a:t>
            </a:r>
            <a:endParaRPr lang="en-US" sz="622" dirty="0"/>
          </a:p>
        </p:txBody>
      </p:sp>
      <p:sp>
        <p:nvSpPr>
          <p:cNvPr id="10" name="Text 2"/>
          <p:cNvSpPr txBox="1"/>
          <p:nvPr/>
        </p:nvSpPr>
        <p:spPr>
          <a:xfrm>
            <a:off x="596200" y="1350000"/>
            <a:ext cx="2455500" cy="9000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A huge country across two continents
</a:t>
            </a:r>
            <a:pPr algn="l" indent="0" marL="0">
              <a:lnSpc>
                <a:spcPct val="115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Russia stretches across Europe and Asia, so it is often placed on a world map as part of Eurasia. This makes it easy to connect the country name with a large land area and a shared continental position.
</a:t>
            </a:r>
            <a:endParaRPr lang="en-US" sz="900" dirty="0"/>
          </a:p>
        </p:txBody>
      </p:sp>
      <p:sp>
        <p:nvSpPr>
          <p:cNvPr id="11" name="Text 3"/>
          <p:cNvSpPr txBox="1"/>
          <p:nvPr/>
        </p:nvSpPr>
        <p:spPr>
          <a:xfrm>
            <a:off x="3344393" y="1350000"/>
            <a:ext cx="2455500" cy="9000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From the rainforest to the coast
</a:t>
            </a:r>
            <a:pPr algn="l" indent="0" marL="0">
              <a:lnSpc>
                <a:spcPct val="115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Brazil appears clearly on a map of South America, where its size stands out among neighboring countries. When students see it on the map, they can link the name with a specific region and remember it more easily.
</a:t>
            </a:r>
            <a:endParaRPr lang="en-US" sz="900" dirty="0"/>
          </a:p>
        </p:txBody>
      </p:sp>
      <p:sp>
        <p:nvSpPr>
          <p:cNvPr id="12" name="Text 4"/>
          <p:cNvSpPr txBox="1"/>
          <p:nvPr/>
        </p:nvSpPr>
        <p:spPr>
          <a:xfrm>
            <a:off x="6092496" y="1350000"/>
            <a:ext cx="2455500" cy="900000"/>
          </a:xfrm>
          <a:prstGeom prst="rect">
            <a:avLst/>
          </a:prstGeom>
          <a:noFill/>
          <a:ln/>
        </p:spPr>
        <p:txBody>
          <a:bodyPr wrap="square" lIns="0" tIns="0" rIns="0" bIns="0" rtlCol="0" anchor="ctr"/>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Islands, deserts, and oceans
</a:t>
            </a:r>
            <a:pPr algn="l" indent="0" marL="0">
              <a:lnSpc>
                <a:spcPct val="115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Australia, Egypt, and China look very different on the world map. Australia is connected with Oceania, Egypt with Africa, and China with Eurasia, so the map turns vocabulary into a visual geography lesson.
</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
        <p:nvSpPr>
          <p:cNvPr id="7" name="Text 1"/>
          <p:cNvSpPr txBox="1"/>
          <p:nvPr/>
        </p:nvSpPr>
        <p:spPr>
          <a:xfrm>
            <a:off x="450025" y="449800"/>
            <a:ext cx="3653100" cy="1017000"/>
          </a:xfrm>
          <a:prstGeom prst="rect">
            <a:avLst/>
          </a:prstGeom>
          <a:noFill/>
          <a:ln/>
        </p:spPr>
        <p:txBody>
          <a:bodyPr wrap="square" lIns="0" tIns="0" rIns="0" bIns="0" rtlCol="0" anchor="b"/>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Country names with capital letters
</a:t>
            </a:r>
            <a:endParaRPr lang="en-US" sz="2000" dirty="0"/>
          </a:p>
        </p:txBody>
      </p:sp>
      <p:sp>
        <p:nvSpPr>
          <p:cNvPr id="8" name="Text 2"/>
          <p:cNvSpPr txBox="1"/>
          <p:nvPr/>
        </p:nvSpPr>
        <p:spPr>
          <a:xfrm>
            <a:off x="810775" y="2812175"/>
            <a:ext cx="3292200" cy="805800"/>
          </a:xfrm>
          <a:prstGeom prst="rect">
            <a:avLst/>
          </a:prstGeom>
          <a:noFill/>
          <a:ln/>
        </p:spPr>
        <p:txBody>
          <a:bodyPr wrap="square" lIns="0" tIns="0" rIns="0" bIns="0" rtlCol="0" anchor="t"/>
          <a:lstStyle/>
          <a:p>
            <a:pPr algn="l" indent="0" marL="0">
              <a:lnSpc>
                <a:spcPct val="115000"/>
              </a:lnSpc>
              <a:buNone/>
            </a:pPr>
            <a:r>
              <a:rPr lang="en-US" sz="997" b="1" dirty="0">
                <a:solidFill>
                  <a:srgbClr val="FFFFFF"/>
                </a:solidFill>
                <a:latin typeface="Arial" pitchFamily="34" charset="0"/>
                <a:ea typeface="Arial" pitchFamily="34" charset="-122"/>
                <a:cs typeface="Arial" pitchFamily="34" charset="-120"/>
              </a:rPr>
              <a:t>Use the same rule for related words
</a:t>
            </a:r>
            <a:pPr algn="l" indent="0" marL="0">
              <a:lnSpc>
                <a:spcPct val="115000"/>
              </a:lnSpc>
              <a:buNone/>
            </a:pPr>
            <a:r>
              <a:rPr lang="en-US" sz="53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Nationalities and languages also begin with capitals when they are written as proper names in English school materials: Canadian, Spanish, Kenyan, Thai. The same habit makes texts look clear and correct.
</a:t>
            </a:r>
            <a:endParaRPr lang="en-US" sz="997" dirty="0"/>
          </a:p>
        </p:txBody>
      </p:sp>
      <p:sp>
        <p:nvSpPr>
          <p:cNvPr id="9" name="Text 3"/>
          <p:cNvSpPr txBox="1"/>
          <p:nvPr/>
        </p:nvSpPr>
        <p:spPr>
          <a:xfrm>
            <a:off x="810775" y="3887700"/>
            <a:ext cx="3292200" cy="805800"/>
          </a:xfrm>
          <a:prstGeom prst="rect">
            <a:avLst/>
          </a:prstGeom>
          <a:noFill/>
          <a:ln/>
        </p:spPr>
        <p:txBody>
          <a:bodyPr wrap="square" lIns="0" tIns="0" rIns="0" bIns="0" rtlCol="0" anchor="t"/>
          <a:lstStyle/>
          <a:p>
            <a:pPr algn="l" indent="0" marL="0">
              <a:lnSpc>
                <a:spcPct val="115000"/>
              </a:lnSpc>
              <a:buNone/>
            </a:pPr>
            <a:r>
              <a:rPr lang="en-US" sz="997" b="1" dirty="0">
                <a:solidFill>
                  <a:srgbClr val="FFFFFF"/>
                </a:solidFill>
                <a:latin typeface="Arial" pitchFamily="34" charset="0"/>
                <a:ea typeface="Arial" pitchFamily="34" charset="-122"/>
                <a:cs typeface="Arial" pitchFamily="34" charset="-120"/>
              </a:rPr>
              <a:t>Avoid spelling mistakes
</a:t>
            </a:r>
            <a:pPr algn="l" indent="0" marL="0">
              <a:lnSpc>
                <a:spcPct val="115000"/>
              </a:lnSpc>
              <a:buNone/>
            </a:pPr>
            <a:r>
              <a:rPr lang="en-US" sz="53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A missing capital letter is treated as a spelling error in written English. That is why careful writing matters in homework, tests, captions, and short descriptions about countries.
</a:t>
            </a:r>
            <a:endParaRPr lang="en-US" sz="997" dirty="0"/>
          </a:p>
        </p:txBody>
      </p:sp>
      <p:sp>
        <p:nvSpPr>
          <p:cNvPr id="10" name="Text 4"/>
          <p:cNvSpPr txBox="1"/>
          <p:nvPr/>
        </p:nvSpPr>
        <p:spPr>
          <a:xfrm>
            <a:off x="810775" y="1736650"/>
            <a:ext cx="3292200" cy="805800"/>
          </a:xfrm>
          <a:prstGeom prst="rect">
            <a:avLst/>
          </a:prstGeom>
          <a:noFill/>
          <a:ln/>
        </p:spPr>
        <p:txBody>
          <a:bodyPr wrap="square" lIns="0" tIns="0" rIns="0" bIns="0" rtlCol="0" anchor="t"/>
          <a:lstStyle/>
          <a:p>
            <a:pPr algn="l" indent="0" marL="0">
              <a:lnSpc>
                <a:spcPct val="115000"/>
              </a:lnSpc>
              <a:buNone/>
            </a:pPr>
            <a:r>
              <a:rPr lang="en-US" sz="997" b="1" dirty="0">
                <a:solidFill>
                  <a:srgbClr val="FFFFFF"/>
                </a:solidFill>
                <a:latin typeface="Arial" pitchFamily="34" charset="0"/>
                <a:ea typeface="Arial" pitchFamily="34" charset="-122"/>
                <a:cs typeface="Arial" pitchFamily="34" charset="-120"/>
              </a:rPr>
              <a:t>Write names correctly
</a:t>
            </a:r>
            <a:pPr algn="l" indent="0" marL="0">
              <a:lnSpc>
                <a:spcPct val="115000"/>
              </a:lnSpc>
              <a:buNone/>
            </a:pPr>
            <a:r>
              <a:rPr lang="en-US" sz="53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In English, country names always start with a capital letter: Canada, Spain, Kenya, Thailand. This rule helps readers immediately recognize that the word is a proper geographical name.
</a:t>
            </a:r>
            <a:endParaRPr lang="en-US" sz="997"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0025" y="2128696"/>
            <a:ext cx="4122000" cy="1163859"/>
          </a:xfrm>
          <a:prstGeom prst="rect">
            <a:avLst/>
          </a:prstGeom>
        </p:spPr>
      </p:pic>
      <p:sp>
        <p:nvSpPr>
          <p:cNvPr id="4" name="Text 0"/>
          <p:cNvSpPr txBox="1"/>
          <p:nvPr/>
        </p:nvSpPr>
        <p:spPr>
          <a:xfrm>
            <a:off x="450000" y="450000"/>
            <a:ext cx="4122000" cy="852900"/>
          </a:xfrm>
          <a:prstGeom prst="rect">
            <a:avLst/>
          </a:prstGeom>
          <a:noFill/>
          <a:ln/>
        </p:spPr>
        <p:txBody>
          <a:bodyPr wrap="square" lIns="0" tIns="0" rIns="0" bIns="0" rtlCol="0" anchor="t"/>
          <a:lstStyle/>
          <a:p>
            <a:pPr algn="l" indent="0" marL="0">
              <a:lnSpc>
                <a:spcPct val="80000"/>
              </a:lnSpc>
              <a:buNone/>
            </a:pPr>
            <a:r>
              <a:rPr lang="en-US" sz="2400" b="1" dirty="0">
                <a:solidFill>
                  <a:srgbClr val="061984"/>
                </a:solidFill>
                <a:latin typeface="Arial" pitchFamily="34" charset="0"/>
                <a:ea typeface="Arial" pitchFamily="34" charset="-122"/>
                <a:cs typeface="Arial" pitchFamily="34" charset="-120"/>
              </a:rPr>
              <a:t>Articles with country names
</a:t>
            </a:r>
            <a:endParaRPr lang="en-US" sz="2400" dirty="0"/>
          </a:p>
        </p:txBody>
      </p:sp>
      <p:sp>
        <p:nvSpPr>
          <p:cNvPr id="5" name="Text 1"/>
          <p:cNvSpPr txBox="1"/>
          <p:nvPr/>
        </p:nvSpPr>
        <p:spPr>
          <a:xfrm>
            <a:off x="5540727" y="1697375"/>
            <a:ext cx="3153300" cy="9477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Most country names do not need an article, but some historical names still use the definite article the.
</a:t>
            </a:r>
            <a:endParaRPr lang="en-US" sz="9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
        <p:nvSpPr>
          <p:cNvPr id="7" name="Text 3"/>
          <p:cNvSpPr txBox="1"/>
          <p:nvPr/>
        </p:nvSpPr>
        <p:spPr>
          <a:xfrm>
            <a:off x="5540725" y="2776222"/>
            <a:ext cx="3153300" cy="9477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 general rule is simple: most countries take no article, while a few fixed names traditionally use the.
</a:t>
            </a:r>
            <a:endParaRPr lang="en-US" sz="900" dirty="0"/>
          </a:p>
        </p:txBody>
      </p:sp>
      <p:sp>
        <p:nvSpPr>
          <p:cNvPr id="8" name="Text 4"/>
          <p:cNvSpPr txBox="1"/>
          <p:nvPr/>
        </p:nvSpPr>
        <p:spPr>
          <a:xfrm>
            <a:off x="450000" y="4525712"/>
            <a:ext cx="4122000" cy="167700"/>
          </a:xfrm>
          <a:prstGeom prst="rect">
            <a:avLst/>
          </a:prstGeom>
          <a:noFill/>
          <a:ln/>
        </p:spPr>
        <p:txBody>
          <a:bodyPr wrap="square" lIns="0" tIns="0" rIns="0" bIns="0" rtlCol="0" anchor="ctr"/>
          <a:lstStyle/>
          <a:p>
            <a:pPr algn="l" indent="0" marL="0">
              <a:lnSpc>
                <a:spcPct val="115000"/>
              </a:lnSpc>
              <a:buNone/>
            </a:pPr>
            <a:r>
              <a:rPr lang="en-US" sz="700" dirty="0">
                <a:solidFill>
                  <a:srgbClr val="061984"/>
                </a:solidFill>
                <a:latin typeface="Arial" pitchFamily="34" charset="0"/>
                <a:ea typeface="Arial" pitchFamily="34" charset="-122"/>
                <a:cs typeface="Arial" pitchFamily="34" charset="-120"/>
              </a:rPr>
              <a:t>Правила английской грамматики для школьного уровня
</a:t>
            </a:r>
            <a:endParaRPr lang="en-US" sz="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38" y="1697995"/>
            <a:ext cx="4122000" cy="2025260"/>
          </a:xfrm>
          <a:prstGeom prst="rect">
            <a:avLst/>
          </a:prstGeom>
        </p:spPr>
      </p:pic>
      <p:sp>
        <p:nvSpPr>
          <p:cNvPr id="4" name="Text 0"/>
          <p:cNvSpPr txBox="1"/>
          <p:nvPr/>
        </p:nvSpPr>
        <p:spPr>
          <a:xfrm>
            <a:off x="4572025" y="450000"/>
            <a:ext cx="4122000" cy="852900"/>
          </a:xfrm>
          <a:prstGeom prst="rect">
            <a:avLst/>
          </a:prstGeom>
          <a:noFill/>
          <a:ln/>
        </p:spPr>
        <p:txBody>
          <a:bodyPr wrap="square" lIns="0" tIns="0" rIns="0" bIns="0" rtlCol="0" anchor="t"/>
          <a:lstStyle/>
          <a:p>
            <a:pPr algn="l" indent="0" marL="0">
              <a:lnSpc>
                <a:spcPct val="80000"/>
              </a:lnSpc>
              <a:buNone/>
            </a:pPr>
            <a:r>
              <a:rPr lang="en-US" sz="2000" b="1" dirty="0">
                <a:solidFill>
                  <a:srgbClr val="061984"/>
                </a:solidFill>
                <a:latin typeface="Arial" pitchFamily="34" charset="0"/>
                <a:ea typeface="Arial" pitchFamily="34" charset="-122"/>
                <a:cs typeface="Arial" pitchFamily="34" charset="-120"/>
              </a:rPr>
              <a:t>Most widely spoken languages in countries
</a:t>
            </a:r>
            <a:endParaRPr lang="en-US" sz="2000" dirty="0"/>
          </a:p>
        </p:txBody>
      </p:sp>
      <p:sp>
        <p:nvSpPr>
          <p:cNvPr id="5" name="Text 1"/>
          <p:cNvSpPr txBox="1"/>
          <p:nvPr/>
        </p:nvSpPr>
        <p:spPr>
          <a:xfrm>
            <a:off x="450002" y="1697350"/>
            <a:ext cx="3153300" cy="9477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The chart highlights how one language can connect several countries and regions across different parts of the world.
</a:t>
            </a:r>
            <a:endParaRPr lang="en-US" sz="9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10</a:t>
            </a:r>
            <a:endParaRPr lang="en-US" sz="622" dirty="0"/>
          </a:p>
        </p:txBody>
      </p:sp>
      <p:sp>
        <p:nvSpPr>
          <p:cNvPr id="7" name="Text 3"/>
          <p:cNvSpPr txBox="1"/>
          <p:nvPr/>
        </p:nvSpPr>
        <p:spPr>
          <a:xfrm>
            <a:off x="450000" y="2776197"/>
            <a:ext cx="3153300" cy="9477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English is shown in the largest number of example countries. Other languages also spread across more than one region, so language and geography are closely linked.
</a:t>
            </a:r>
            <a:endParaRPr lang="en-US" sz="900" dirty="0"/>
          </a:p>
        </p:txBody>
      </p:sp>
      <p:sp>
        <p:nvSpPr>
          <p:cNvPr id="8" name="Text 4"/>
          <p:cNvSpPr txBox="1"/>
          <p:nvPr/>
        </p:nvSpPr>
        <p:spPr>
          <a:xfrm>
            <a:off x="4572013" y="4525712"/>
            <a:ext cx="4122000" cy="167700"/>
          </a:xfrm>
          <a:prstGeom prst="rect">
            <a:avLst/>
          </a:prstGeom>
          <a:noFill/>
          <a:ln/>
        </p:spPr>
        <p:txBody>
          <a:bodyPr wrap="square" lIns="0" tIns="0" rIns="0" bIns="0" rtlCol="0" anchor="ctr"/>
          <a:lstStyle/>
          <a:p>
            <a:pPr algn="l" indent="0" marL="0">
              <a:lnSpc>
                <a:spcPct val="115000"/>
              </a:lnSpc>
              <a:buNone/>
            </a:pPr>
            <a:r>
              <a:rPr lang="en-US" sz="700" dirty="0">
                <a:solidFill>
                  <a:srgbClr val="061984"/>
                </a:solidFill>
                <a:latin typeface="Arial" pitchFamily="34" charset="0"/>
                <a:ea typeface="Arial" pitchFamily="34" charset="-122"/>
                <a:cs typeface="Arial" pitchFamily="34" charset="-120"/>
              </a:rPr>
              <a:t>Примеры из учебного материала урока; не является полной статистикой
</a:t>
            </a:r>
            <a:endParaRPr lang="en-US" sz="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149138" y="1589275"/>
            <a:ext cx="422775" cy="5637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096663" y="2590500"/>
            <a:ext cx="527700" cy="5277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2096663" y="3626495"/>
            <a:ext cx="527700" cy="422160"/>
          </a:xfrm>
          <a:prstGeom prst="rect">
            <a:avLst/>
          </a:prstGeom>
        </p:spPr>
      </p:pic>
      <p:sp>
        <p:nvSpPr>
          <p:cNvPr id="11" name="Text 0"/>
          <p:cNvSpPr txBox="1"/>
          <p:nvPr/>
        </p:nvSpPr>
        <p:spPr>
          <a:xfrm>
            <a:off x="450000" y="450000"/>
            <a:ext cx="8244000" cy="630600"/>
          </a:xfrm>
          <a:prstGeom prst="rect">
            <a:avLst/>
          </a:prstGeom>
          <a:noFill/>
          <a:ln/>
        </p:spPr>
        <p:txBody>
          <a:bodyPr wrap="square" lIns="0" tIns="0" rIns="0" bIns="0" rtlCol="0" anchor="t"/>
          <a:lstStyle/>
          <a:p>
            <a:pPr algn="l" indent="0" marL="0">
              <a:lnSpc>
                <a:spcPct val="80000"/>
              </a:lnSpc>
              <a:buNone/>
            </a:pPr>
            <a:r>
              <a:rPr lang="en-US" sz="2400" b="1" dirty="0">
                <a:solidFill>
                  <a:srgbClr val="061984"/>
                </a:solidFill>
                <a:latin typeface="Arial" pitchFamily="34" charset="0"/>
                <a:ea typeface="Arial" pitchFamily="34" charset="-122"/>
                <a:cs typeface="Arial" pitchFamily="34" charset="-120"/>
              </a:rPr>
              <a:t>Talking about where people are from
</a:t>
            </a:r>
            <a:endParaRPr lang="en-US" sz="2400" dirty="0"/>
          </a:p>
        </p:txBody>
      </p:sp>
      <p:sp>
        <p:nvSpPr>
          <p:cNvPr id="12"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11</a:t>
            </a:r>
            <a:endParaRPr lang="en-US" sz="622" dirty="0"/>
          </a:p>
        </p:txBody>
      </p:sp>
      <p:sp>
        <p:nvSpPr>
          <p:cNvPr id="13" name="Text 2"/>
          <p:cNvSpPr txBox="1"/>
          <p:nvPr/>
        </p:nvSpPr>
        <p:spPr>
          <a:xfrm>
            <a:off x="3055400" y="1523850"/>
            <a:ext cx="4092300" cy="694500"/>
          </a:xfrm>
          <a:prstGeom prst="rect">
            <a:avLst/>
          </a:prstGeom>
          <a:noFill/>
          <a:ln/>
        </p:spPr>
        <p:txBody>
          <a:bodyPr wrap="square" lIns="0" tIns="0" rIns="0" bIns="0" rtlCol="0" anchor="ctr"/>
          <a:lstStyle/>
          <a:p>
            <a:pPr algn="l" indent="0" marL="0">
              <a:lnSpc>
                <a:spcPct val="115000"/>
              </a:lnSpc>
              <a:buNone/>
            </a:pPr>
            <a:r>
              <a:rPr lang="en-US" sz="900" b="1" dirty="0">
                <a:solidFill>
                  <a:srgbClr val="061984"/>
                </a:solidFill>
                <a:latin typeface="Arial" pitchFamily="34" charset="0"/>
                <a:ea typeface="Arial" pitchFamily="34" charset="-122"/>
                <a:cs typeface="Arial" pitchFamily="34" charset="-120"/>
              </a:rPr>
              <a:t>Откуда человек
</a:t>
            </a:r>
            <a:pPr algn="l" indent="0" marL="0">
              <a:lnSpc>
                <a:spcPct val="115000"/>
              </a:lnSpc>
              <a:buNone/>
            </a:pPr>
            <a:r>
              <a:rPr lang="en-US" sz="400" b="1" dirty="0">
                <a:solidFill>
                  <a:srgbClr val="061984"/>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61984"/>
                </a:solidFill>
                <a:latin typeface="Arial" pitchFamily="34" charset="0"/>
                <a:ea typeface="Arial" pitchFamily="34" charset="-122"/>
                <a:cs typeface="Arial" pitchFamily="34" charset="-120"/>
              </a:rPr>
              <a:t>Конструкция I am from… помогает быстро сказать, из какой страны человек. Например: I am from Russia. She is from Japan. They are from Brazil.
</a:t>
            </a:r>
            <a:endParaRPr lang="en-US" sz="900" dirty="0"/>
          </a:p>
        </p:txBody>
      </p:sp>
      <p:sp>
        <p:nvSpPr>
          <p:cNvPr id="14" name="Text 3"/>
          <p:cNvSpPr txBox="1"/>
          <p:nvPr/>
        </p:nvSpPr>
        <p:spPr>
          <a:xfrm>
            <a:off x="3055388" y="2507075"/>
            <a:ext cx="4092300" cy="694500"/>
          </a:xfrm>
          <a:prstGeom prst="rect">
            <a:avLst/>
          </a:prstGeom>
          <a:noFill/>
          <a:ln/>
        </p:spPr>
        <p:txBody>
          <a:bodyPr wrap="square" lIns="0" tIns="0" rIns="0" bIns="0" rtlCol="0" anchor="ctr"/>
          <a:lstStyle/>
          <a:p>
            <a:pPr algn="l" indent="0" marL="0">
              <a:lnSpc>
                <a:spcPct val="115000"/>
              </a:lnSpc>
              <a:buNone/>
            </a:pPr>
            <a:r>
              <a:rPr lang="en-US" sz="900" b="1" dirty="0">
                <a:solidFill>
                  <a:srgbClr val="061984"/>
                </a:solidFill>
                <a:latin typeface="Arial" pitchFamily="34" charset="0"/>
                <a:ea typeface="Arial" pitchFamily="34" charset="-122"/>
                <a:cs typeface="Arial" pitchFamily="34" charset="-120"/>
              </a:rPr>
              <a:t>Краткий ответ
</a:t>
            </a:r>
            <a:pPr algn="l" indent="0" marL="0">
              <a:lnSpc>
                <a:spcPct val="115000"/>
              </a:lnSpc>
              <a:buNone/>
            </a:pPr>
            <a:r>
              <a:rPr lang="en-US" sz="400" b="1" dirty="0">
                <a:solidFill>
                  <a:srgbClr val="061984"/>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61984"/>
                </a:solidFill>
                <a:latin typeface="Arial" pitchFamily="34" charset="0"/>
                <a:ea typeface="Arial" pitchFamily="34" charset="-122"/>
                <a:cs typeface="Arial" pitchFamily="34" charset="-120"/>
              </a:rPr>
              <a:t>В ответах часто используют национальность вместо полного предложения: Russian, Japanese, Brazilian, British. Такие формы удобны в диалоге, когда нужно ответить коротко и точно.
</a:t>
            </a:r>
            <a:endParaRPr lang="en-US" sz="900" dirty="0"/>
          </a:p>
        </p:txBody>
      </p:sp>
      <p:sp>
        <p:nvSpPr>
          <p:cNvPr id="15" name="Text 4"/>
          <p:cNvSpPr txBox="1"/>
          <p:nvPr/>
        </p:nvSpPr>
        <p:spPr>
          <a:xfrm>
            <a:off x="3055388" y="3490300"/>
            <a:ext cx="4092300" cy="694500"/>
          </a:xfrm>
          <a:prstGeom prst="rect">
            <a:avLst/>
          </a:prstGeom>
          <a:noFill/>
          <a:ln/>
        </p:spPr>
        <p:txBody>
          <a:bodyPr wrap="square" lIns="0" tIns="0" rIns="0" bIns="0" rtlCol="0" anchor="ctr"/>
          <a:lstStyle/>
          <a:p>
            <a:pPr algn="l" indent="0" marL="0">
              <a:lnSpc>
                <a:spcPct val="115000"/>
              </a:lnSpc>
              <a:buNone/>
            </a:pPr>
            <a:r>
              <a:rPr lang="en-US" sz="900" b="1" dirty="0">
                <a:solidFill>
                  <a:srgbClr val="061984"/>
                </a:solidFill>
                <a:latin typeface="Arial" pitchFamily="34" charset="0"/>
                <a:ea typeface="Arial" pitchFamily="34" charset="-122"/>
                <a:cs typeface="Arial" pitchFamily="34" charset="-120"/>
              </a:rPr>
              <a:t>Знакомство и общение
</a:t>
            </a:r>
            <a:pPr algn="l" indent="0" marL="0">
              <a:lnSpc>
                <a:spcPct val="115000"/>
              </a:lnSpc>
              <a:buNone/>
            </a:pPr>
            <a:r>
              <a:rPr lang="en-US" sz="400" b="1" dirty="0">
                <a:solidFill>
                  <a:srgbClr val="061984"/>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61984"/>
                </a:solidFill>
                <a:latin typeface="Arial" pitchFamily="34" charset="0"/>
                <a:ea typeface="Arial" pitchFamily="34" charset="-122"/>
                <a:cs typeface="Arial" pitchFamily="34" charset="-120"/>
              </a:rPr>
              <a:t>Эти выражения нужны при первом знакомстве, в классе и в переписке. Они помогают задавать простые вопросы о человеке и уверенно говорить о себе и других.
</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50" y="4324"/>
            <a:ext cx="9144000" cy="22413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
        <p:nvSpPr>
          <p:cNvPr id="9" name="Text 1"/>
          <p:cNvSpPr txBox="1"/>
          <p:nvPr/>
        </p:nvSpPr>
        <p:spPr>
          <a:xfrm>
            <a:off x="455350" y="2700000"/>
            <a:ext cx="8244000" cy="511200"/>
          </a:xfrm>
          <a:prstGeom prst="rect">
            <a:avLst/>
          </a:prstGeom>
          <a:noFill/>
          <a:ln/>
        </p:spPr>
        <p:txBody>
          <a:bodyPr wrap="square" lIns="0" tIns="0" rIns="0" bIns="0" rtlCol="0" anchor="t"/>
          <a:lstStyle/>
          <a:p>
            <a:pPr algn="l" indent="0" marL="0">
              <a:lnSpc>
                <a:spcPct val="80000"/>
              </a:lnSpc>
              <a:buNone/>
            </a:pPr>
            <a:r>
              <a:rPr lang="en-US" sz="2400" b="1" dirty="0">
                <a:solidFill>
                  <a:srgbClr val="FFFFFF"/>
                </a:solidFill>
                <a:latin typeface="Arial" pitchFamily="34" charset="0"/>
                <a:ea typeface="Arial" pitchFamily="34" charset="-122"/>
                <a:cs typeface="Arial" pitchFamily="34" charset="-120"/>
              </a:rPr>
              <a:t>Flags and symbols of countries
</a:t>
            </a:r>
            <a:endParaRPr lang="en-US" sz="2400" dirty="0"/>
          </a:p>
        </p:txBody>
      </p:sp>
      <p:sp>
        <p:nvSpPr>
          <p:cNvPr id="10" name="Text 2"/>
          <p:cNvSpPr txBox="1"/>
          <p:nvPr/>
        </p:nvSpPr>
        <p:spPr>
          <a:xfrm>
            <a:off x="2568219" y="3445850"/>
            <a:ext cx="1889400" cy="1221900"/>
          </a:xfrm>
          <a:prstGeom prst="rect">
            <a:avLst/>
          </a:prstGeom>
          <a:noFill/>
          <a:ln/>
        </p:spPr>
        <p:txBody>
          <a:bodyPr wrap="square" lIns="0" tIns="0" rIns="0" bIns="0" rtlCol="0" anchor="t"/>
          <a:lstStyle/>
          <a:p>
            <a:pPr algn="l" indent="0" marL="0">
              <a:lnSpc>
                <a:spcPct val="115000"/>
              </a:lnSpc>
              <a:buNone/>
            </a:pPr>
            <a:r>
              <a:rPr lang="en-US" sz="1178" b="1" dirty="0">
                <a:solidFill>
                  <a:srgbClr val="FFFFFF"/>
                </a:solidFill>
                <a:latin typeface="Arial" pitchFamily="34" charset="0"/>
                <a:ea typeface="Arial" pitchFamily="34" charset="-122"/>
                <a:cs typeface="Arial" pitchFamily="34" charset="-120"/>
              </a:rPr>
              <a:t>Цвета и формы
</a:t>
            </a:r>
            <a:pPr algn="l" indent="0" marL="0">
              <a:lnSpc>
                <a:spcPct val="115000"/>
              </a:lnSpc>
              <a:buNone/>
            </a:pPr>
            <a:r>
              <a:rPr lang="en-US" sz="62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4" dirty="0">
                <a:solidFill>
                  <a:srgbClr val="FFFFFF"/>
                </a:solidFill>
                <a:latin typeface="Arial" pitchFamily="34" charset="0"/>
                <a:ea typeface="Arial" pitchFamily="34" charset="-122"/>
                <a:cs typeface="Arial" pitchFamily="34" charset="-120"/>
              </a:rPr>
              <a:t>У разных стран флаги могут быть очень простыми или сложными. Например, у Японии белый фон и красный круг, а у Великобритании — сложный красно-сине-белый узор.
</a:t>
            </a:r>
            <a:endParaRPr lang="en-US" sz="1178" dirty="0"/>
          </a:p>
        </p:txBody>
      </p:sp>
      <p:sp>
        <p:nvSpPr>
          <p:cNvPr id="11" name="Text 3"/>
          <p:cNvSpPr txBox="1"/>
          <p:nvPr/>
        </p:nvSpPr>
        <p:spPr>
          <a:xfrm>
            <a:off x="4686381" y="3445850"/>
            <a:ext cx="1889400" cy="1221900"/>
          </a:xfrm>
          <a:prstGeom prst="rect">
            <a:avLst/>
          </a:prstGeom>
          <a:noFill/>
          <a:ln/>
        </p:spPr>
        <p:txBody>
          <a:bodyPr wrap="square" lIns="0" tIns="0" rIns="0" bIns="0" rtlCol="0" anchor="t"/>
          <a:lstStyle/>
          <a:p>
            <a:pPr algn="l" indent="0" marL="0">
              <a:lnSpc>
                <a:spcPct val="115000"/>
              </a:lnSpc>
              <a:buNone/>
            </a:pPr>
            <a:r>
              <a:rPr lang="en-US" sz="1224" b="1" dirty="0">
                <a:solidFill>
                  <a:srgbClr val="FFFFFF"/>
                </a:solidFill>
                <a:latin typeface="Arial" pitchFamily="34" charset="0"/>
                <a:ea typeface="Arial" pitchFamily="34" charset="-122"/>
                <a:cs typeface="Arial" pitchFamily="34" charset="-120"/>
              </a:rPr>
              <a:t>Помощь в запоминании
</a:t>
            </a:r>
            <a:pPr algn="l" indent="0" marL="0">
              <a:lnSpc>
                <a:spcPct val="115000"/>
              </a:lnSpc>
              <a:buNone/>
            </a:pPr>
            <a:r>
              <a:rPr lang="en-US" sz="65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34" dirty="0">
                <a:solidFill>
                  <a:srgbClr val="FFFFFF"/>
                </a:solidFill>
                <a:latin typeface="Arial" pitchFamily="34" charset="0"/>
                <a:ea typeface="Arial" pitchFamily="34" charset="-122"/>
                <a:cs typeface="Arial" pitchFamily="34" charset="-120"/>
              </a:rPr>
              <a:t>Изображение флага помогает связать страну с её названием и столицей. Такой визуальный способ особенно полезен при изучении новых слов и подготовке к устным ответам.
</a:t>
            </a:r>
            <a:endParaRPr lang="en-US" sz="1224" dirty="0"/>
          </a:p>
        </p:txBody>
      </p:sp>
      <p:sp>
        <p:nvSpPr>
          <p:cNvPr id="12" name="Text 4"/>
          <p:cNvSpPr txBox="1"/>
          <p:nvPr/>
        </p:nvSpPr>
        <p:spPr>
          <a:xfrm>
            <a:off x="6804550" y="3445850"/>
            <a:ext cx="1889400" cy="1221900"/>
          </a:xfrm>
          <a:prstGeom prst="rect">
            <a:avLst/>
          </a:prstGeom>
          <a:noFill/>
          <a:ln/>
        </p:spPr>
        <p:txBody>
          <a:bodyPr wrap="square" lIns="0" tIns="0" rIns="0" bIns="0" rtlCol="0" anchor="t"/>
          <a:lstStyle/>
          <a:p>
            <a:pPr algn="l" indent="0" marL="0">
              <a:lnSpc>
                <a:spcPct val="115000"/>
              </a:lnSpc>
              <a:buNone/>
            </a:pPr>
            <a:r>
              <a:rPr lang="en-US" sz="1157" b="1" dirty="0">
                <a:solidFill>
                  <a:srgbClr val="FFFFFF"/>
                </a:solidFill>
                <a:latin typeface="Arial" pitchFamily="34" charset="0"/>
                <a:ea typeface="Arial" pitchFamily="34" charset="-122"/>
                <a:cs typeface="Arial" pitchFamily="34" charset="-120"/>
              </a:rPr>
              <a:t>Работа с картинками
</a:t>
            </a:r>
            <a:pPr algn="l" indent="0" marL="0">
              <a:lnSpc>
                <a:spcPct val="115000"/>
              </a:lnSpc>
              <a:buNone/>
            </a:pPr>
            <a:r>
              <a:rPr lang="en-US" sz="61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7" dirty="0">
                <a:solidFill>
                  <a:srgbClr val="FFFFFF"/>
                </a:solidFill>
                <a:latin typeface="Arial" pitchFamily="34" charset="0"/>
                <a:ea typeface="Arial" pitchFamily="34" charset="-122"/>
                <a:cs typeface="Arial" pitchFamily="34" charset="-120"/>
              </a:rPr>
              <a:t>Когда ученик видит флаг рядом с названием страны, слово запоминается быстрее. Поэтому флаги часто используют в учебниках, карточках и заданиях на сопоставление.
</a:t>
            </a:r>
            <a:endParaRPr lang="en-US" sz="1157" dirty="0"/>
          </a:p>
        </p:txBody>
      </p:sp>
      <p:sp>
        <p:nvSpPr>
          <p:cNvPr id="13" name="Text 5"/>
          <p:cNvSpPr txBox="1"/>
          <p:nvPr/>
        </p:nvSpPr>
        <p:spPr>
          <a:xfrm>
            <a:off x="450050" y="3445850"/>
            <a:ext cx="1889400" cy="1221900"/>
          </a:xfrm>
          <a:prstGeom prst="rect">
            <a:avLst/>
          </a:prstGeom>
          <a:noFill/>
          <a:ln/>
        </p:spPr>
        <p:txBody>
          <a:bodyPr wrap="square" lIns="0" tIns="0" rIns="0" bIns="0" rtlCol="0" anchor="t"/>
          <a:lstStyle/>
          <a:p>
            <a:pPr algn="l" indent="0" marL="0">
              <a:lnSpc>
                <a:spcPct val="115000"/>
              </a:lnSpc>
              <a:buNone/>
            </a:pPr>
            <a:r>
              <a:rPr lang="en-US" sz="1267" b="1" dirty="0">
                <a:solidFill>
                  <a:srgbClr val="FFFFFF"/>
                </a:solidFill>
                <a:latin typeface="Arial" pitchFamily="34" charset="0"/>
                <a:ea typeface="Arial" pitchFamily="34" charset="-122"/>
                <a:cs typeface="Arial" pitchFamily="34" charset="-120"/>
              </a:rPr>
              <a:t>Флаг как символ
</a:t>
            </a:r>
            <a:pPr algn="l" indent="0" marL="0">
              <a:lnSpc>
                <a:spcPct val="115000"/>
              </a:lnSpc>
              <a:buNone/>
            </a:pPr>
            <a:r>
              <a:rPr lang="en-US" sz="67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0" dirty="0">
                <a:solidFill>
                  <a:srgbClr val="FFFFFF"/>
                </a:solidFill>
                <a:latin typeface="Arial" pitchFamily="34" charset="0"/>
                <a:ea typeface="Arial" pitchFamily="34" charset="-122"/>
                <a:cs typeface="Arial" pitchFamily="34" charset="-120"/>
              </a:rPr>
              <a:t>Флаг — один из самых заметных символов страны. По цветам и рисунку его часто узнают быстрее, чем по полному названию государства.
</a:t>
            </a:r>
            <a:endParaRPr lang="en-US" sz="1267"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38" y="1697995"/>
            <a:ext cx="4122000" cy="2025260"/>
          </a:xfrm>
          <a:prstGeom prst="rect">
            <a:avLst/>
          </a:prstGeom>
        </p:spPr>
      </p:pic>
      <p:sp>
        <p:nvSpPr>
          <p:cNvPr id="4" name="Text 0"/>
          <p:cNvSpPr txBox="1"/>
          <p:nvPr/>
        </p:nvSpPr>
        <p:spPr>
          <a:xfrm>
            <a:off x="4572025" y="450000"/>
            <a:ext cx="4122000" cy="852900"/>
          </a:xfrm>
          <a:prstGeom prst="rect">
            <a:avLst/>
          </a:prstGeom>
          <a:noFill/>
          <a:ln/>
        </p:spPr>
        <p:txBody>
          <a:bodyPr wrap="square" lIns="0" tIns="0" rIns="0" bIns="0" rtlCol="0" anchor="t"/>
          <a:lstStyle/>
          <a:p>
            <a:pPr algn="l" indent="0" marL="0">
              <a:lnSpc>
                <a:spcPct val="80000"/>
              </a:lnSpc>
              <a:buNone/>
            </a:pPr>
            <a:r>
              <a:rPr lang="en-US" sz="2000" b="1" dirty="0">
                <a:solidFill>
                  <a:srgbClr val="061984"/>
                </a:solidFill>
                <a:latin typeface="Arial" pitchFamily="34" charset="0"/>
                <a:ea typeface="Arial" pitchFamily="34" charset="-122"/>
                <a:cs typeface="Arial" pitchFamily="34" charset="-120"/>
              </a:rPr>
              <a:t>Common word families for nationalities
</a:t>
            </a:r>
            <a:endParaRPr lang="en-US" sz="2000" dirty="0"/>
          </a:p>
        </p:txBody>
      </p:sp>
      <p:sp>
        <p:nvSpPr>
          <p:cNvPr id="5" name="Text 1"/>
          <p:cNvSpPr txBox="1"/>
          <p:nvPr/>
        </p:nvSpPr>
        <p:spPr>
          <a:xfrm>
            <a:off x="450002" y="1697350"/>
            <a:ext cx="3153300" cy="9477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английском языке окончания часто подсказывают национальность, но не всегда совпадают с названием страны. Поэтому пары нужно запоминать целиком.
</a:t>
            </a:r>
            <a:endParaRPr lang="en-US" sz="9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13</a:t>
            </a:r>
            <a:endParaRPr lang="en-US" sz="622" dirty="0"/>
          </a:p>
        </p:txBody>
      </p:sp>
      <p:sp>
        <p:nvSpPr>
          <p:cNvPr id="7" name="Text 3"/>
          <p:cNvSpPr txBox="1"/>
          <p:nvPr/>
        </p:nvSpPr>
        <p:spPr>
          <a:xfrm>
            <a:off x="450000" y="2776197"/>
            <a:ext cx="3153300" cy="9477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Наиболее заметны регулярные модели, но есть и исключения. Для чтения и письма важно узнавать слово по целой форме, а не по одной букве.
</a:t>
            </a:r>
            <a:endParaRPr lang="en-US" sz="900" dirty="0"/>
          </a:p>
        </p:txBody>
      </p:sp>
      <p:sp>
        <p:nvSpPr>
          <p:cNvPr id="8" name="Text 4"/>
          <p:cNvSpPr txBox="1"/>
          <p:nvPr/>
        </p:nvSpPr>
        <p:spPr>
          <a:xfrm>
            <a:off x="4572013" y="4525712"/>
            <a:ext cx="4122000" cy="167700"/>
          </a:xfrm>
          <a:prstGeom prst="rect">
            <a:avLst/>
          </a:prstGeom>
          <a:noFill/>
          <a:ln/>
        </p:spPr>
        <p:txBody>
          <a:bodyPr wrap="square" lIns="0" tIns="0" rIns="0" bIns="0" rtlCol="0" anchor="ctr"/>
          <a:lstStyle/>
          <a:p>
            <a:pPr algn="l" indent="0" marL="0">
              <a:lnSpc>
                <a:spcPct val="115000"/>
              </a:lnSpc>
              <a:buNone/>
            </a:pPr>
            <a:r>
              <a:rPr lang="en-US" sz="700" dirty="0">
                <a:solidFill>
                  <a:srgbClr val="061984"/>
                </a:solidFill>
                <a:latin typeface="Arial" pitchFamily="34" charset="0"/>
                <a:ea typeface="Arial" pitchFamily="34" charset="-122"/>
                <a:cs typeface="Arial" pitchFamily="34" charset="-120"/>
              </a:rPr>
              <a:t>Школьный словарь по теме Countries; примеры из учебного материала.
</a:t>
            </a:r>
            <a:endParaRPr lang="en-US" sz="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717325" y="1162275"/>
            <a:ext cx="5709351" cy="1939500"/>
          </a:xfrm>
          <a:prstGeom prst="rect">
            <a:avLst/>
          </a:prstGeom>
        </p:spPr>
      </p:pic>
      <p:sp>
        <p:nvSpPr>
          <p:cNvPr id="4" name="Text 0"/>
          <p:cNvSpPr txBox="1"/>
          <p:nvPr/>
        </p:nvSpPr>
        <p:spPr>
          <a:xfrm>
            <a:off x="449988" y="450000"/>
            <a:ext cx="8244000" cy="450000"/>
          </a:xfrm>
          <a:prstGeom prst="rect">
            <a:avLst/>
          </a:prstGeom>
          <a:noFill/>
          <a:ln/>
        </p:spPr>
        <p:txBody>
          <a:bodyPr wrap="square" lIns="0" tIns="0" rIns="0" bIns="0" rtlCol="0" anchor="t"/>
          <a:lstStyle/>
          <a:p>
            <a:pPr algn="l" indent="0" marL="0">
              <a:lnSpc>
                <a:spcPct val="80000"/>
              </a:lnSpc>
              <a:buNone/>
            </a:pPr>
            <a:r>
              <a:rPr lang="en-US" sz="2400" b="1" dirty="0">
                <a:solidFill>
                  <a:srgbClr val="061984"/>
                </a:solidFill>
                <a:latin typeface="Arial" pitchFamily="34" charset="0"/>
                <a:ea typeface="Arial" pitchFamily="34" charset="-122"/>
                <a:cs typeface="Arial" pitchFamily="34" charset="-120"/>
              </a:rPr>
              <a:t>Famous countries and one key fact about each
</a:t>
            </a:r>
            <a:endParaRPr lang="en-US" sz="2400" dirty="0"/>
          </a:p>
        </p:txBody>
      </p:sp>
      <p:sp>
        <p:nvSpPr>
          <p:cNvPr id="5" name="Text 1"/>
          <p:cNvSpPr txBox="1"/>
          <p:nvPr/>
        </p:nvSpPr>
        <p:spPr>
          <a:xfrm>
            <a:off x="450000" y="4035225"/>
            <a:ext cx="3897000" cy="658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Краткая таблица помогает запомнить страну и её самый узнаваемый признак.
</a:t>
            </a:r>
            <a:endParaRPr lang="en-US" sz="9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7" name="Text 3"/>
          <p:cNvSpPr txBox="1"/>
          <p:nvPr/>
        </p:nvSpPr>
        <p:spPr>
          <a:xfrm>
            <a:off x="4797000" y="4035300"/>
            <a:ext cx="3897000" cy="658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У каждой страны есть яркая особенность, по которой её легко узнать и отличить от других. Такой факт делает описание более точным и запоминающимся.
</a:t>
            </a:r>
            <a:endParaRPr lang="en-US" sz="900" dirty="0"/>
          </a:p>
        </p:txBody>
      </p:sp>
      <p:sp>
        <p:nvSpPr>
          <p:cNvPr id="8" name="Text 4"/>
          <p:cNvSpPr txBox="1"/>
          <p:nvPr/>
        </p:nvSpPr>
        <p:spPr>
          <a:xfrm>
            <a:off x="450000" y="3251288"/>
            <a:ext cx="4122000" cy="167700"/>
          </a:xfrm>
          <a:prstGeom prst="rect">
            <a:avLst/>
          </a:prstGeom>
          <a:noFill/>
          <a:ln/>
        </p:spPr>
        <p:txBody>
          <a:bodyPr wrap="square" lIns="0" tIns="0" rIns="0" bIns="0" rtlCol="0" anchor="ctr"/>
          <a:lstStyle/>
          <a:p>
            <a:pPr algn="l" indent="0" marL="0">
              <a:lnSpc>
                <a:spcPct val="115000"/>
              </a:lnSpc>
              <a:buNone/>
            </a:pPr>
            <a:r>
              <a:rPr lang="en-US" sz="700" dirty="0">
                <a:solidFill>
                  <a:srgbClr val="061984"/>
                </a:solidFill>
                <a:latin typeface="Arial" pitchFamily="34" charset="0"/>
                <a:ea typeface="Arial" pitchFamily="34" charset="-122"/>
                <a:cs typeface="Arial" pitchFamily="34" charset="-120"/>
              </a:rPr>
              <a:t>Учебные страноведческие материалы
</a:t>
            </a:r>
            <a:endParaRPr lang="en-US" sz="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0000" y="2073251"/>
            <a:ext cx="8244000" cy="2617898"/>
          </a:xfrm>
          <a:prstGeom prst="rect">
            <a:avLst/>
          </a:prstGeom>
        </p:spPr>
      </p:pic>
      <p:sp>
        <p:nvSpPr>
          <p:cNvPr id="4"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15</a:t>
            </a:r>
            <a:endParaRPr lang="en-US" sz="622" dirty="0"/>
          </a:p>
        </p:txBody>
      </p:sp>
      <p:sp>
        <p:nvSpPr>
          <p:cNvPr id="5" name="Text 1"/>
          <p:cNvSpPr txBox="1"/>
          <p:nvPr/>
        </p:nvSpPr>
        <p:spPr>
          <a:xfrm>
            <a:off x="450000" y="450000"/>
            <a:ext cx="8244000" cy="464700"/>
          </a:xfrm>
          <a:prstGeom prst="rect">
            <a:avLst/>
          </a:prstGeom>
          <a:noFill/>
          <a:ln/>
        </p:spPr>
        <p:txBody>
          <a:bodyPr wrap="square" lIns="0" tIns="0" rIns="0" bIns="0" rtlCol="0" anchor="t"/>
          <a:lstStyle/>
          <a:p>
            <a:pPr algn="l" indent="0" marL="0">
              <a:lnSpc>
                <a:spcPct val="80000"/>
              </a:lnSpc>
              <a:buNone/>
            </a:pPr>
            <a:r>
              <a:rPr lang="en-US" sz="2400" b="1" dirty="0">
                <a:solidFill>
                  <a:srgbClr val="FFFFFF"/>
                </a:solidFill>
                <a:latin typeface="Arial" pitchFamily="34" charset="0"/>
                <a:ea typeface="Arial" pitchFamily="34" charset="-122"/>
                <a:cs typeface="Arial" pitchFamily="34" charset="-120"/>
              </a:rPr>
              <a:t>How to make a short oral description of a country
</a:t>
            </a:r>
            <a:endParaRPr lang="en-US" sz="2400" dirty="0"/>
          </a:p>
        </p:txBody>
      </p:sp>
      <p:sp>
        <p:nvSpPr>
          <p:cNvPr id="6" name="Text 2"/>
          <p:cNvSpPr txBox="1"/>
          <p:nvPr/>
        </p:nvSpPr>
        <p:spPr>
          <a:xfrm>
            <a:off x="450025" y="990000"/>
            <a:ext cx="8244000" cy="179100"/>
          </a:xfrm>
          <a:prstGeom prst="rect">
            <a:avLst/>
          </a:prstGeom>
          <a:noFill/>
          <a:ln/>
        </p:spPr>
        <p:txBody>
          <a:bodyPr wrap="square" lIns="0" tIns="0" rIns="0" bIns="0" rtlCol="0" anchor="t"/>
          <a:lstStyle/>
          <a:p>
            <a:pPr algn="l" indent="0" marL="0">
              <a:lnSpc>
                <a:spcPct val="80000"/>
              </a:lnSpc>
              <a:buNone/>
            </a:pPr>
            <a:r>
              <a:rPr lang="en-US" sz="1000" b="1" dirty="0">
                <a:solidFill>
                  <a:srgbClr val="FFFFFF"/>
                </a:solidFill>
                <a:latin typeface="Arial" pitchFamily="34" charset="0"/>
                <a:ea typeface="Arial" pitchFamily="34" charset="-122"/>
                <a:cs typeface="Arial" pitchFamily="34" charset="-120"/>
              </a:rPr>
              <a:t>Последовательность шагов для короткого устного ответа в классе.
</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8809" y="0"/>
            <a:ext cx="4329782"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
        <p:nvSpPr>
          <p:cNvPr id="10" name="Text 1"/>
          <p:cNvSpPr txBox="1"/>
          <p:nvPr/>
        </p:nvSpPr>
        <p:spPr>
          <a:xfrm>
            <a:off x="450025" y="449800"/>
            <a:ext cx="3931800" cy="884700"/>
          </a:xfrm>
          <a:prstGeom prst="rect">
            <a:avLst/>
          </a:prstGeom>
          <a:noFill/>
          <a:ln/>
        </p:spPr>
        <p:txBody>
          <a:bodyPr wrap="square" lIns="0" tIns="0" rIns="0" bIns="0" rtlCol="0" anchor="b"/>
          <a:lstStyle/>
          <a:p>
            <a:pPr algn="l" indent="0" marL="0">
              <a:lnSpc>
                <a:spcPct val="80000"/>
              </a:lnSpc>
              <a:buNone/>
            </a:pPr>
            <a:r>
              <a:rPr lang="en-US" sz="2400" b="1" dirty="0">
                <a:solidFill>
                  <a:srgbClr val="FFFFFF"/>
                </a:solidFill>
                <a:latin typeface="Arial" pitchFamily="34" charset="0"/>
                <a:ea typeface="Arial" pitchFamily="34" charset="-122"/>
                <a:cs typeface="Arial" pitchFamily="34" charset="-120"/>
              </a:rPr>
              <a:t>Countries in school life and everyday communication
</a:t>
            </a:r>
            <a:endParaRPr lang="en-US" sz="2400" dirty="0"/>
          </a:p>
        </p:txBody>
      </p:sp>
      <p:sp>
        <p:nvSpPr>
          <p:cNvPr id="11" name="Text 2"/>
          <p:cNvSpPr txBox="1"/>
          <p:nvPr/>
        </p:nvSpPr>
        <p:spPr>
          <a:xfrm>
            <a:off x="450025" y="1769575"/>
            <a:ext cx="3931800" cy="544500"/>
          </a:xfrm>
          <a:prstGeom prst="rect">
            <a:avLst/>
          </a:prstGeom>
          <a:noFill/>
          <a:ln/>
        </p:spPr>
        <p:txBody>
          <a:bodyPr wrap="square" lIns="0" tIns="0" rIns="0" bIns="0" rtlCol="0" anchor="ctr"/>
          <a:lstStyle/>
          <a:p>
            <a:pPr algn="l" indent="0" marL="0">
              <a:lnSpc>
                <a:spcPct val="115000"/>
              </a:lnSpc>
              <a:buNone/>
            </a:pPr>
            <a:r>
              <a:rPr lang="en-US" sz="814" b="1" dirty="0">
                <a:solidFill>
                  <a:srgbClr val="FFFFFF"/>
                </a:solidFill>
                <a:latin typeface="Arial" pitchFamily="34" charset="0"/>
                <a:ea typeface="Arial" pitchFamily="34" charset="-122"/>
                <a:cs typeface="Arial" pitchFamily="34" charset="-120"/>
              </a:rPr>
              <a:t>На уроках
</a:t>
            </a:r>
            <a:pPr algn="l" indent="0" marL="0">
              <a:lnSpc>
                <a:spcPct val="115000"/>
              </a:lnSpc>
              <a:buNone/>
            </a:pPr>
            <a:r>
              <a:rPr lang="en-US" sz="4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4" dirty="0">
                <a:solidFill>
                  <a:srgbClr val="FFFFFF"/>
                </a:solidFill>
                <a:latin typeface="Arial" pitchFamily="34" charset="0"/>
                <a:ea typeface="Arial" pitchFamily="34" charset="-122"/>
                <a:cs typeface="Arial" pitchFamily="34" charset="-120"/>
              </a:rPr>
              <a:t>Названия стран встречаются в учебных текстах, упражнениях, аудировании и чтении. Ученики постоянно видят их в заданиях, поэтому словарь по теме быстро становится знакомым.
</a:t>
            </a:r>
            <a:endParaRPr lang="en-US" sz="814" dirty="0"/>
          </a:p>
        </p:txBody>
      </p:sp>
      <p:sp>
        <p:nvSpPr>
          <p:cNvPr id="12" name="Text 3"/>
          <p:cNvSpPr txBox="1"/>
          <p:nvPr/>
        </p:nvSpPr>
        <p:spPr>
          <a:xfrm>
            <a:off x="450025" y="2364461"/>
            <a:ext cx="3931800" cy="544500"/>
          </a:xfrm>
          <a:prstGeom prst="rect">
            <a:avLst/>
          </a:prstGeom>
          <a:noFill/>
          <a:ln/>
        </p:spPr>
        <p:txBody>
          <a:bodyPr wrap="square" lIns="0" tIns="0" rIns="0" bIns="0" rtlCol="0" anchor="ctr"/>
          <a:lstStyle/>
          <a:p>
            <a:pPr algn="l" indent="0" marL="0">
              <a:lnSpc>
                <a:spcPct val="115000"/>
              </a:lnSpc>
              <a:buNone/>
            </a:pPr>
            <a:r>
              <a:rPr lang="en-US" sz="814" b="1" dirty="0">
                <a:solidFill>
                  <a:srgbClr val="FFFFFF"/>
                </a:solidFill>
                <a:latin typeface="Arial" pitchFamily="34" charset="0"/>
                <a:ea typeface="Arial" pitchFamily="34" charset="-122"/>
                <a:cs typeface="Arial" pitchFamily="34" charset="-120"/>
              </a:rPr>
              <a:t>На картах
</a:t>
            </a:r>
            <a:pPr algn="l" indent="0" marL="0">
              <a:lnSpc>
                <a:spcPct val="115000"/>
              </a:lnSpc>
              <a:buNone/>
            </a:pPr>
            <a:r>
              <a:rPr lang="en-US" sz="4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4" dirty="0">
                <a:solidFill>
                  <a:srgbClr val="FFFFFF"/>
                </a:solidFill>
                <a:latin typeface="Arial" pitchFamily="34" charset="0"/>
                <a:ea typeface="Arial" pitchFamily="34" charset="-122"/>
                <a:cs typeface="Arial" pitchFamily="34" charset="-120"/>
              </a:rPr>
              <a:t>Карта мира помогает связать слово с местом. Когда страна отмечена рядом с континентом, ученик легче запоминает её расположение и лучше понимает географические тексты.
</a:t>
            </a:r>
            <a:endParaRPr lang="en-US" sz="814" dirty="0"/>
          </a:p>
        </p:txBody>
      </p:sp>
      <p:sp>
        <p:nvSpPr>
          <p:cNvPr id="13" name="Text 4"/>
          <p:cNvSpPr txBox="1"/>
          <p:nvPr/>
        </p:nvSpPr>
        <p:spPr>
          <a:xfrm>
            <a:off x="450025" y="2959347"/>
            <a:ext cx="3931800" cy="544500"/>
          </a:xfrm>
          <a:prstGeom prst="rect">
            <a:avLst/>
          </a:prstGeom>
          <a:noFill/>
          <a:ln/>
        </p:spPr>
        <p:txBody>
          <a:bodyPr wrap="square" lIns="0" tIns="0" rIns="0" bIns="0" rtlCol="0" anchor="ctr"/>
          <a:lstStyle/>
          <a:p>
            <a:pPr algn="l" indent="0" marL="0">
              <a:lnSpc>
                <a:spcPct val="115000"/>
              </a:lnSpc>
              <a:buNone/>
            </a:pPr>
            <a:r>
              <a:rPr lang="en-US" sz="816" b="1" dirty="0">
                <a:solidFill>
                  <a:srgbClr val="FFFFFF"/>
                </a:solidFill>
                <a:latin typeface="Arial" pitchFamily="34" charset="0"/>
                <a:ea typeface="Arial" pitchFamily="34" charset="-122"/>
                <a:cs typeface="Arial" pitchFamily="34" charset="-120"/>
              </a:rPr>
              <a:t>В новостях и заголовках
</a:t>
            </a:r>
            <a:pPr algn="l" indent="0" marL="0">
              <a:lnSpc>
                <a:spcPct val="115000"/>
              </a:lnSpc>
              <a:buNone/>
            </a:pPr>
            <a:r>
              <a:rPr lang="en-US" sz="47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6" dirty="0">
                <a:solidFill>
                  <a:srgbClr val="FFFFFF"/>
                </a:solidFill>
                <a:latin typeface="Arial" pitchFamily="34" charset="0"/>
                <a:ea typeface="Arial" pitchFamily="34" charset="-122"/>
                <a:cs typeface="Arial" pitchFamily="34" charset="-120"/>
              </a:rPr>
              <a:t>Страны часто упоминаются в новостях, подписях к фотографиям и коротких заголовках. Это развивает умение узнавать знакомые слова в реальных текстах.
</a:t>
            </a:r>
            <a:endParaRPr lang="en-US" sz="816" dirty="0"/>
          </a:p>
        </p:txBody>
      </p:sp>
      <p:sp>
        <p:nvSpPr>
          <p:cNvPr id="14" name="Text 5"/>
          <p:cNvSpPr txBox="1"/>
          <p:nvPr/>
        </p:nvSpPr>
        <p:spPr>
          <a:xfrm>
            <a:off x="450025" y="3554248"/>
            <a:ext cx="3931800" cy="544500"/>
          </a:xfrm>
          <a:prstGeom prst="rect">
            <a:avLst/>
          </a:prstGeom>
          <a:noFill/>
          <a:ln/>
        </p:spPr>
        <p:txBody>
          <a:bodyPr wrap="square" lIns="0" tIns="0" rIns="0" bIns="0" rtlCol="0" anchor="ctr"/>
          <a:lstStyle/>
          <a:p>
            <a:pPr algn="l" indent="0" marL="0">
              <a:lnSpc>
                <a:spcPct val="115000"/>
              </a:lnSpc>
              <a:buNone/>
            </a:pPr>
            <a:r>
              <a:rPr lang="en-US" sz="814" b="1" dirty="0">
                <a:solidFill>
                  <a:srgbClr val="FFFFFF"/>
                </a:solidFill>
                <a:latin typeface="Arial" pitchFamily="34" charset="0"/>
                <a:ea typeface="Arial" pitchFamily="34" charset="-122"/>
                <a:cs typeface="Arial" pitchFamily="34" charset="-120"/>
              </a:rPr>
              <a:t>В фильмах и песнях
</a:t>
            </a:r>
            <a:pPr algn="l" indent="0" marL="0">
              <a:lnSpc>
                <a:spcPct val="115000"/>
              </a:lnSpc>
              <a:buNone/>
            </a:pPr>
            <a:r>
              <a:rPr lang="en-US" sz="4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4" dirty="0">
                <a:solidFill>
                  <a:srgbClr val="FFFFFF"/>
                </a:solidFill>
                <a:latin typeface="Arial" pitchFamily="34" charset="0"/>
                <a:ea typeface="Arial" pitchFamily="34" charset="-122"/>
                <a:cs typeface="Arial" pitchFamily="34" charset="-120"/>
              </a:rPr>
              <a:t>Английские песни, фильмы и видео часто называют разные страны и города. Такой материал делает лексику живой и помогает слышать слова в естественной речи.
</a:t>
            </a:r>
            <a:endParaRPr lang="en-US" sz="814" dirty="0"/>
          </a:p>
        </p:txBody>
      </p:sp>
      <p:sp>
        <p:nvSpPr>
          <p:cNvPr id="15" name="Text 6"/>
          <p:cNvSpPr txBox="1"/>
          <p:nvPr/>
        </p:nvSpPr>
        <p:spPr>
          <a:xfrm>
            <a:off x="450025" y="4149151"/>
            <a:ext cx="3931800" cy="544500"/>
          </a:xfrm>
          <a:prstGeom prst="rect">
            <a:avLst/>
          </a:prstGeom>
          <a:noFill/>
          <a:ln/>
        </p:spPr>
        <p:txBody>
          <a:bodyPr wrap="square" lIns="0" tIns="0" rIns="0" bIns="0" rtlCol="0" anchor="ctr"/>
          <a:lstStyle/>
          <a:p>
            <a:pPr algn="l" indent="0" marL="0">
              <a:lnSpc>
                <a:spcPct val="115000"/>
              </a:lnSpc>
              <a:buNone/>
            </a:pPr>
            <a:r>
              <a:rPr lang="en-US" sz="814" b="1" dirty="0">
                <a:solidFill>
                  <a:srgbClr val="FFFFFF"/>
                </a:solidFill>
                <a:latin typeface="Arial" pitchFamily="34" charset="0"/>
                <a:ea typeface="Arial" pitchFamily="34" charset="-122"/>
                <a:cs typeface="Arial" pitchFamily="34" charset="-120"/>
              </a:rPr>
              <a:t>В международном общении
</a:t>
            </a:r>
            <a:pPr algn="l" indent="0" marL="0">
              <a:lnSpc>
                <a:spcPct val="115000"/>
              </a:lnSpc>
              <a:buNone/>
            </a:pPr>
            <a:r>
              <a:rPr lang="en-US" sz="4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4" dirty="0">
                <a:solidFill>
                  <a:srgbClr val="FFFFFF"/>
                </a:solidFill>
                <a:latin typeface="Arial" pitchFamily="34" charset="0"/>
                <a:ea typeface="Arial" pitchFamily="34" charset="-122"/>
                <a:cs typeface="Arial" pitchFamily="34" charset="-120"/>
              </a:rPr>
              <a:t>В школьных проектах и переписке люди нередко рассказывают, откуда они, какой у них язык и чем известна их страна. Это делает тему особенно практичной.
</a:t>
            </a:r>
            <a:endParaRPr lang="en-US" sz="814"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38" y="1697995"/>
            <a:ext cx="4122000" cy="2025260"/>
          </a:xfrm>
          <a:prstGeom prst="rect">
            <a:avLst/>
          </a:prstGeom>
        </p:spPr>
      </p:pic>
      <p:sp>
        <p:nvSpPr>
          <p:cNvPr id="4" name="Text 0"/>
          <p:cNvSpPr txBox="1"/>
          <p:nvPr/>
        </p:nvSpPr>
        <p:spPr>
          <a:xfrm>
            <a:off x="4572025" y="450000"/>
            <a:ext cx="4122000" cy="852900"/>
          </a:xfrm>
          <a:prstGeom prst="rect">
            <a:avLst/>
          </a:prstGeom>
          <a:noFill/>
          <a:ln/>
        </p:spPr>
        <p:txBody>
          <a:bodyPr wrap="square" lIns="0" tIns="0" rIns="0" bIns="0" rtlCol="0" anchor="t"/>
          <a:lstStyle/>
          <a:p>
            <a:pPr algn="l" indent="0" marL="0">
              <a:lnSpc>
                <a:spcPct val="80000"/>
              </a:lnSpc>
              <a:buNone/>
            </a:pPr>
            <a:r>
              <a:rPr lang="en-US" sz="2000" b="1" dirty="0">
                <a:solidFill>
                  <a:srgbClr val="061984"/>
                </a:solidFill>
                <a:latin typeface="Arial" pitchFamily="34" charset="0"/>
                <a:ea typeface="Arial" pitchFamily="34" charset="-122"/>
                <a:cs typeface="Arial" pitchFamily="34" charset="-120"/>
              </a:rPr>
              <a:t>Continents and examples of countries
</a:t>
            </a:r>
            <a:endParaRPr lang="en-US" sz="2000" dirty="0"/>
          </a:p>
        </p:txBody>
      </p:sp>
      <p:sp>
        <p:nvSpPr>
          <p:cNvPr id="5" name="Text 1"/>
          <p:cNvSpPr txBox="1"/>
          <p:nvPr/>
        </p:nvSpPr>
        <p:spPr>
          <a:xfrm>
            <a:off x="450002" y="1697350"/>
            <a:ext cx="3153300" cy="9477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Континент помогает быстро найти страну на карте и связать её с соседними государствами, климатом и общим расположением.
</a:t>
            </a:r>
            <a:endParaRPr lang="en-US" sz="900" dirty="0"/>
          </a:p>
        </p:txBody>
      </p:sp>
      <p:sp>
        <p:nvSpPr>
          <p:cNvPr id="6"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61984"/>
                </a:solidFill>
                <a:latin typeface="Arial" pitchFamily="34" charset="0"/>
                <a:ea typeface="Arial" pitchFamily="34" charset="-122"/>
                <a:cs typeface="Arial" pitchFamily="34" charset="-120"/>
              </a:rPr>
              <a:t>17</a:t>
            </a:r>
            <a:endParaRPr lang="en-US" sz="622" dirty="0"/>
          </a:p>
        </p:txBody>
      </p:sp>
      <p:sp>
        <p:nvSpPr>
          <p:cNvPr id="7" name="Text 3"/>
          <p:cNvSpPr txBox="1"/>
          <p:nvPr/>
        </p:nvSpPr>
        <p:spPr>
          <a:xfrm>
            <a:off x="450000" y="2776197"/>
            <a:ext cx="3153300" cy="9477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Примеры показывают, что у каждого континента есть свои известные страны. Связь «континент — страна» облегчает ориентирование в географии и чтение карт.
</a:t>
            </a:r>
            <a:endParaRPr lang="en-US" sz="900" dirty="0"/>
          </a:p>
        </p:txBody>
      </p:sp>
      <p:sp>
        <p:nvSpPr>
          <p:cNvPr id="8" name="Text 4"/>
          <p:cNvSpPr txBox="1"/>
          <p:nvPr/>
        </p:nvSpPr>
        <p:spPr>
          <a:xfrm>
            <a:off x="4572013" y="4525712"/>
            <a:ext cx="4122000" cy="167700"/>
          </a:xfrm>
          <a:prstGeom prst="rect">
            <a:avLst/>
          </a:prstGeom>
          <a:noFill/>
          <a:ln/>
        </p:spPr>
        <p:txBody>
          <a:bodyPr wrap="square" lIns="0" tIns="0" rIns="0" bIns="0" rtlCol="0" anchor="ctr"/>
          <a:lstStyle/>
          <a:p>
            <a:pPr algn="l" indent="0" marL="0">
              <a:lnSpc>
                <a:spcPct val="115000"/>
              </a:lnSpc>
              <a:buNone/>
            </a:pPr>
            <a:r>
              <a:rPr lang="en-US" sz="700" dirty="0">
                <a:solidFill>
                  <a:srgbClr val="061984"/>
                </a:solidFill>
                <a:latin typeface="Arial" pitchFamily="34" charset="0"/>
                <a:ea typeface="Arial" pitchFamily="34" charset="-122"/>
                <a:cs typeface="Arial" pitchFamily="34" charset="-120"/>
              </a:rPr>
              <a:t>Общеизвестные географические данные; учебные материалы по теме Countries.
</a:t>
            </a:r>
            <a:endParaRPr lang="en-US" sz="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4" name="Text 1"/>
          <p:cNvSpPr txBox="1"/>
          <p:nvPr/>
        </p:nvSpPr>
        <p:spPr>
          <a:xfrm>
            <a:off x="5418275" y="1925225"/>
            <a:ext cx="3275700" cy="1293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 помощью таких слов ученик может описать страну кратко и понятно: назвать столицу, язык, граждан и основные признаки места.
</a:t>
            </a:r>
            <a:endParaRPr lang="en-US" sz="1000" dirty="0"/>
          </a:p>
        </p:txBody>
      </p:sp>
      <p:sp>
        <p:nvSpPr>
          <p:cNvPr id="5" name="Text 2"/>
          <p:cNvSpPr txBox="1"/>
          <p:nvPr/>
        </p:nvSpPr>
        <p:spPr>
          <a:xfrm>
            <a:off x="450000" y="1310544"/>
            <a:ext cx="3275700" cy="1211700"/>
          </a:xfrm>
          <a:prstGeom prst="rect">
            <a:avLst/>
          </a:prstGeom>
          <a:noFill/>
          <a:ln/>
        </p:spPr>
        <p:txBody>
          <a:bodyPr wrap="square" lIns="0" tIns="0" rIns="0" bIns="0" rtlCol="0" anchor="b"/>
          <a:lstStyle/>
          <a:p>
            <a:pPr algn="ctr" indent="0" marL="0">
              <a:lnSpc>
                <a:spcPct val="100000"/>
              </a:lnSpc>
              <a:buNone/>
            </a:pPr>
            <a:r>
              <a:rPr lang="en-US" sz="7200" b="1" dirty="0">
                <a:solidFill>
                  <a:srgbClr val="FFFFFF"/>
                </a:solidFill>
                <a:latin typeface="Arial" pitchFamily="34" charset="0"/>
                <a:ea typeface="Arial" pitchFamily="34" charset="-122"/>
                <a:cs typeface="Arial" pitchFamily="34" charset="-120"/>
              </a:rPr>
              <a:t>6
</a:t>
            </a:r>
            <a:endParaRPr lang="en-US" sz="7200" dirty="0"/>
          </a:p>
        </p:txBody>
      </p:sp>
      <p:sp>
        <p:nvSpPr>
          <p:cNvPr id="6" name="Text 3"/>
          <p:cNvSpPr txBox="1"/>
          <p:nvPr/>
        </p:nvSpPr>
        <p:spPr>
          <a:xfrm>
            <a:off x="450000" y="2621216"/>
            <a:ext cx="3275700" cy="1211700"/>
          </a:xfrm>
          <a:prstGeom prst="rect">
            <a:avLst/>
          </a:prstGeom>
          <a:noFill/>
          <a:ln/>
        </p:spPr>
        <p:txBody>
          <a:bodyPr wrap="square" lIns="0" tIns="0" rIns="0" bIns="0" rtlCol="0" anchor="t"/>
          <a:lstStyle/>
          <a:p>
            <a:pPr algn="ctr" indent="0" marL="0">
              <a:lnSpc>
                <a:spcPct val="100000"/>
              </a:lnSpc>
              <a:buNone/>
            </a:pPr>
            <a:r>
              <a:rPr lang="en-US" sz="2000" b="1" dirty="0">
                <a:solidFill>
                  <a:srgbClr val="FFFFFF"/>
                </a:solidFill>
                <a:latin typeface="Arial" pitchFamily="34" charset="0"/>
                <a:ea typeface="Arial" pitchFamily="34" charset="-122"/>
                <a:cs typeface="Arial" pitchFamily="34" charset="-120"/>
              </a:rPr>
              <a:t>слов особенно часто используются, когда говорят о стране на английском языке.
</a:t>
            </a:r>
            <a:endParaRPr lang="en-US" sz="2000" dirty="0"/>
          </a:p>
        </p:txBody>
      </p:sp>
      <p:sp>
        <p:nvSpPr>
          <p:cNvPr id="7" name="Text 4"/>
          <p:cNvSpPr txBox="1"/>
          <p:nvPr/>
        </p:nvSpPr>
        <p:spPr>
          <a:xfrm>
            <a:off x="5418275" y="4461225"/>
            <a:ext cx="3275700" cy="2322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Тематический словарь по теме Countries
</a:t>
            </a:r>
            <a:endParaRPr lang="en-US" sz="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50" y="4324"/>
            <a:ext cx="9144000" cy="22413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9" name="Text 1"/>
          <p:cNvSpPr txBox="1"/>
          <p:nvPr/>
        </p:nvSpPr>
        <p:spPr>
          <a:xfrm>
            <a:off x="455350" y="2700000"/>
            <a:ext cx="8244000" cy="511200"/>
          </a:xfrm>
          <a:prstGeom prst="rect">
            <a:avLst/>
          </a:prstGeom>
          <a:noFill/>
          <a:ln/>
        </p:spPr>
        <p:txBody>
          <a:bodyPr wrap="square" lIns="0" tIns="0" rIns="0" bIns="0" rtlCol="0" anchor="t"/>
          <a:lstStyle/>
          <a:p>
            <a:pPr algn="l" indent="0" marL="0">
              <a:lnSpc>
                <a:spcPct val="80000"/>
              </a:lnSpc>
              <a:buNone/>
            </a:pPr>
            <a:r>
              <a:rPr lang="en-US" sz="2400" b="1" dirty="0">
                <a:solidFill>
                  <a:srgbClr val="FFFFFF"/>
                </a:solidFill>
                <a:latin typeface="Arial" pitchFamily="34" charset="0"/>
                <a:ea typeface="Arial" pitchFamily="34" charset="-122"/>
                <a:cs typeface="Arial" pitchFamily="34" charset="-120"/>
              </a:rPr>
              <a:t>How countries connect people around the world
</a:t>
            </a:r>
            <a:endParaRPr lang="en-US" sz="2400" dirty="0"/>
          </a:p>
        </p:txBody>
      </p:sp>
      <p:sp>
        <p:nvSpPr>
          <p:cNvPr id="10" name="Text 2"/>
          <p:cNvSpPr txBox="1"/>
          <p:nvPr/>
        </p:nvSpPr>
        <p:spPr>
          <a:xfrm>
            <a:off x="2568219" y="3445850"/>
            <a:ext cx="1889400" cy="1221900"/>
          </a:xfrm>
          <a:prstGeom prst="rect">
            <a:avLst/>
          </a:prstGeom>
          <a:noFill/>
          <a:ln/>
        </p:spPr>
        <p:txBody>
          <a:bodyPr wrap="square" lIns="0" tIns="0" rIns="0" bIns="0" rtlCol="0" anchor="t"/>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Спорт и соревнования
</a:t>
            </a:r>
            <a:pPr algn="l" indent="0" marL="0">
              <a:lnSpc>
                <a:spcPct val="115000"/>
              </a:lnSpc>
              <a:buNone/>
            </a:pPr>
            <a:r>
              <a:rPr lang="en-US" sz="5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На международных турнирах люди видят флаги, слушают названия стран и узнают национальности спортсменов. Так географическая лексика становится частью интересных событий.
</a:t>
            </a:r>
            <a:endParaRPr lang="en-US" sz="1124" dirty="0"/>
          </a:p>
        </p:txBody>
      </p:sp>
      <p:sp>
        <p:nvSpPr>
          <p:cNvPr id="11" name="Text 3"/>
          <p:cNvSpPr txBox="1"/>
          <p:nvPr/>
        </p:nvSpPr>
        <p:spPr>
          <a:xfrm>
            <a:off x="4686381" y="3445850"/>
            <a:ext cx="1889400" cy="1221900"/>
          </a:xfrm>
          <a:prstGeom prst="rect">
            <a:avLst/>
          </a:prstGeom>
          <a:noFill/>
          <a:ln/>
        </p:spPr>
        <p:txBody>
          <a:bodyPr wrap="square" lIns="0" tIns="0" rIns="0" bIns="0" rtlCol="0" anchor="t"/>
          <a:lstStyle/>
          <a:p>
            <a:pPr algn="l" indent="0" marL="0">
              <a:lnSpc>
                <a:spcPct val="115000"/>
              </a:lnSpc>
              <a:buNone/>
            </a:pPr>
            <a:r>
              <a:rPr lang="en-US" sz="1211" b="1" dirty="0">
                <a:solidFill>
                  <a:srgbClr val="FFFFFF"/>
                </a:solidFill>
                <a:latin typeface="Arial" pitchFamily="34" charset="0"/>
                <a:ea typeface="Arial" pitchFamily="34" charset="-122"/>
                <a:cs typeface="Arial" pitchFamily="34" charset="-120"/>
              </a:rPr>
              <a:t>Музыка и фильмы
</a:t>
            </a:r>
            <a:pPr algn="l" indent="0" marL="0">
              <a:lnSpc>
                <a:spcPct val="115000"/>
              </a:lnSpc>
              <a:buNone/>
            </a:pPr>
            <a:r>
              <a:rPr lang="en-US" sz="64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23" dirty="0">
                <a:solidFill>
                  <a:srgbClr val="FFFFFF"/>
                </a:solidFill>
                <a:latin typeface="Arial" pitchFamily="34" charset="0"/>
                <a:ea typeface="Arial" pitchFamily="34" charset="-122"/>
                <a:cs typeface="Arial" pitchFamily="34" charset="-120"/>
              </a:rPr>
              <a:t>В песнях, фильмах и сериалах часто упоминаются разные страны. Это делает английский язык полезным для понимания культурных связей и современного контента.
</a:t>
            </a:r>
            <a:endParaRPr lang="en-US" sz="1211" dirty="0"/>
          </a:p>
        </p:txBody>
      </p:sp>
      <p:sp>
        <p:nvSpPr>
          <p:cNvPr id="12" name="Text 4"/>
          <p:cNvSpPr txBox="1"/>
          <p:nvPr/>
        </p:nvSpPr>
        <p:spPr>
          <a:xfrm>
            <a:off x="6804550" y="3445850"/>
            <a:ext cx="1889400" cy="1221900"/>
          </a:xfrm>
          <a:prstGeom prst="rect">
            <a:avLst/>
          </a:prstGeom>
          <a:noFill/>
          <a:ln/>
        </p:spPr>
        <p:txBody>
          <a:bodyPr wrap="square" lIns="0" tIns="0" rIns="0" bIns="0" rtlCol="0" anchor="t"/>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Школьные проекты
</a:t>
            </a:r>
            <a:pPr algn="l" indent="0" marL="0">
              <a:lnSpc>
                <a:spcPct val="115000"/>
              </a:lnSpc>
              <a:buNone/>
            </a:pPr>
            <a:r>
              <a:rPr lang="en-US" sz="5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Совместные задания с учениками из других стран помогают говорить о себе, задавать вопросы и сравнивать жизнь в разных местах. Здесь особенно нужны слова по теме Countries.
</a:t>
            </a:r>
            <a:endParaRPr lang="en-US" sz="1124" dirty="0"/>
          </a:p>
        </p:txBody>
      </p:sp>
      <p:sp>
        <p:nvSpPr>
          <p:cNvPr id="13" name="Text 5"/>
          <p:cNvSpPr txBox="1"/>
          <p:nvPr/>
        </p:nvSpPr>
        <p:spPr>
          <a:xfrm>
            <a:off x="450050" y="3445850"/>
            <a:ext cx="1889400" cy="1221900"/>
          </a:xfrm>
          <a:prstGeom prst="rect">
            <a:avLst/>
          </a:prstGeom>
          <a:noFill/>
          <a:ln/>
        </p:spPr>
        <p:txBody>
          <a:bodyPr wrap="square" lIns="0" tIns="0" rIns="0" bIns="0" rtlCol="0" anchor="t"/>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Путешествия
</a:t>
            </a:r>
            <a:pPr algn="l" indent="0" marL="0">
              <a:lnSpc>
                <a:spcPct val="115000"/>
              </a:lnSpc>
              <a:buNone/>
            </a:pPr>
            <a:r>
              <a:rPr lang="en-US" sz="5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Поездки в другие страны знакомят людей с новыми городами, музеями и традициями. Названия стран и столиц помогают понимать маршруты, билеты и туристические карты.
</a:t>
            </a:r>
            <a:endParaRPr lang="en-US" sz="1124"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50000" y="450000"/>
            <a:ext cx="8244000" cy="2330700"/>
          </a:xfrm>
          <a:prstGeom prst="rect">
            <a:avLst/>
          </a:prstGeom>
          <a:noFill/>
          <a:ln/>
        </p:spPr>
        <p:txBody>
          <a:bodyPr wrap="square" lIns="0" tIns="0" rIns="0" bIns="0" rtlCol="0" anchor="ctr"/>
          <a:lstStyle/>
          <a:p>
            <a:pPr algn="l" indent="0" marL="0">
              <a:lnSpc>
                <a:spcPct val="80000"/>
              </a:lnSpc>
              <a:buNone/>
            </a:pPr>
            <a:r>
              <a:rPr lang="en-US" sz="4312" b="1" dirty="0">
                <a:solidFill>
                  <a:srgbClr val="FFFFFF"/>
                </a:solidFill>
                <a:latin typeface="Arial" pitchFamily="34" charset="0"/>
                <a:ea typeface="Arial" pitchFamily="34" charset="-122"/>
                <a:cs typeface="Arial" pitchFamily="34" charset="-120"/>
              </a:rPr>
              <a:t>Countries: words, places, people
</a:t>
            </a:r>
            <a:endParaRPr lang="en-US" sz="4312" dirty="0"/>
          </a:p>
        </p:txBody>
      </p:sp>
      <p:sp>
        <p:nvSpPr>
          <p:cNvPr id="4" name="Text 1"/>
          <p:cNvSpPr txBox="1"/>
          <p:nvPr/>
        </p:nvSpPr>
        <p:spPr>
          <a:xfrm>
            <a:off x="450000" y="3707950"/>
            <a:ext cx="4122000" cy="985500"/>
          </a:xfrm>
          <a:prstGeom prst="rect">
            <a:avLst/>
          </a:prstGeom>
          <a:noFill/>
          <a:ln/>
        </p:spPr>
        <p:txBody>
          <a:bodyPr wrap="square" lIns="0" tIns="0" rIns="0" bIns="0" rtlCol="0" anchor="ctr"/>
          <a:lstStyle/>
          <a:p>
            <a:pPr algn="l" indent="0" marL="0">
              <a:lnSpc>
                <a:spcPct val="115000"/>
              </a:lnSpc>
              <a:buNone/>
            </a:pPr>
            <a:r>
              <a:rPr lang="en-US" sz="986" dirty="0">
                <a:solidFill>
                  <a:srgbClr val="434343"/>
                </a:solidFill>
                <a:latin typeface="Arial" pitchFamily="34" charset="0"/>
                <a:ea typeface="Arial" pitchFamily="34" charset="-122"/>
                <a:cs typeface="Arial" pitchFamily="34" charset="-120"/>
              </a:rPr>
              <a:t>Тема Countries помогает соединить географию, новые слова и простые правила английского языка. Ученики учатся говорить о странах, столицах, национальностях и языках точно и уверенно.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2026-05-30T23:49:50Z</dcterms:created>
  <dcterms:modified xsi:type="dcterms:W3CDTF">2026-05-30T23:49:50Z</dcterms:modified>
</cp:coreProperties>
</file>