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Сложноподчинённые предложения с несколькими придаточными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главную часть, придаточные и правила их связи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часто встречаются в учебных текстах, сочинениях и заданиях ОГЭ, поэтому важно быстро находить основы, задавать вопросы и понимать, как расставлять запятые.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 в 9 классе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сложноподчинённое предложение с несколькими придаточными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97771" y="1391488"/>
            <a:ext cx="2493385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 зависимые части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таком предложении одна главная часть связана не с одним, а с двумя или несколькими придаточными. Главная часть передаёт основную мысль, а придаточные её уточняют.
</a:t>
            </a:r>
            <a:endParaRPr lang="en-US" sz="1101" dirty="0"/>
          </a:p>
        </p:txBody>
      </p:sp>
      <p:sp>
        <p:nvSpPr>
          <p:cNvPr id="11" name="Text 3"/>
          <p:cNvSpPr txBox="1"/>
          <p:nvPr/>
        </p:nvSpPr>
        <p:spPr>
          <a:xfrm>
            <a:off x="3321376" y="1391488"/>
            <a:ext cx="2493385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89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вопросы
</a:t>
            </a:r>
            <a:pPr algn="l" indent="0" marL="0">
              <a:lnSpc>
                <a:spcPct val="150000"/>
              </a:lnSpc>
              <a:buNone/>
            </a:pPr>
            <a:r>
              <a:rPr lang="en-US" sz="98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отвечают на разные вопросы: что? когда? почему? при каком условии? какой? Благодаря этому предложение становится точнее и помогает передать более сложную мысль.
</a:t>
            </a:r>
            <a:endParaRPr lang="en-US" sz="989" dirty="0"/>
          </a:p>
        </p:txBody>
      </p:sp>
      <p:sp>
        <p:nvSpPr>
          <p:cNvPr id="12" name="Text 4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частей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придаточные зависят только от главной части, а иногда одно придаточное поясняет другое. Это помогает определить тип подчинения и правильно поставить запятые.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814750" y="317452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 теме — увидеть смысловую связь частей, понять, как они грамматически зависят друг от друга, и не ошибиться в пунктуации при разборе предложения.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6144937" y="1391488"/>
            <a:ext cx="2493385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связи
</a:t>
            </a:r>
            <a:pPr algn="l" indent="0" marL="0">
              <a:lnSpc>
                <a:spcPct val="150000"/>
              </a:lnSpc>
              <a:buNone/>
            </a:pPr>
            <a:r>
              <a:rPr lang="en-US" sz="109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соединяются союзами и союзными словами: что, когда, потому что, если, чтобы, который, где, куда, откуда. Они показывают смысловую связь между частями предложения.
</a:t>
            </a:r>
            <a:endParaRPr lang="en-US" sz="109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868366"/>
            <a:ext cx="4063200" cy="1894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три способа связи придаточных частей и посмотрим, как они влияют на построение предложения.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подчинения показывает, как устроено предложение, и помогает выбрать нужные знаки препинания.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темы «Сложноподчинённые предложения с несколькими придаточными»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подчинения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180730"/>
            <a:ext cx="4063200" cy="13887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Последовательное подчинение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025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зависимости
</a:t>
            </a:r>
            <a:pPr algn="l" indent="0" marL="0">
              <a:lnSpc>
                <a:spcPct val="150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последовательном подчинении первое придаточное поясняет главную часть, а второе зависит уже от первого придаточного. Смысл раскрывается поэтапно, как цепочка.
</a:t>
            </a:r>
            <a:endParaRPr lang="en-US" sz="905" dirty="0"/>
          </a:p>
        </p:txBody>
      </p:sp>
      <p:sp>
        <p:nvSpPr>
          <p:cNvPr id="12" name="Text 3"/>
          <p:cNvSpPr txBox="1"/>
          <p:nvPr/>
        </p:nvSpPr>
        <p:spPr>
          <a:xfrm>
            <a:off x="602575" y="33821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не ошибиться
</a:t>
            </a:r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одно придаточное нельзя связать прямо с главной частью без потери смысла, значит перед нами последовательное подчинение. Это особенно важно при пунктуационном разборе.
</a:t>
            </a:r>
            <a:endParaRPr lang="en-US" sz="1035" dirty="0"/>
          </a:p>
        </p:txBody>
      </p:sp>
      <p:sp>
        <p:nvSpPr>
          <p:cNvPr id="13" name="Text 4"/>
          <p:cNvSpPr txBox="1"/>
          <p:nvPr/>
        </p:nvSpPr>
        <p:spPr>
          <a:xfrm>
            <a:off x="3454800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выглядит
</a:t>
            </a:r>
            <a:pPr algn="l" indent="0" marL="0">
              <a:lnSpc>
                <a:spcPct val="15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такой конструкции показывает переход от главной части к первому придаточному, а затем ко второму. Важно увидеть, где начинается новая зависимость и почему она возникает.
</a:t>
            </a:r>
            <a:endParaRPr lang="en-US" sz="862" dirty="0"/>
          </a:p>
        </p:txBody>
      </p:sp>
      <p:sp>
        <p:nvSpPr>
          <p:cNvPr id="14" name="Text 5"/>
          <p:cNvSpPr txBox="1"/>
          <p:nvPr/>
        </p:nvSpPr>
        <p:spPr>
          <a:xfrm>
            <a:off x="63024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разбора
</a:t>
            </a:r>
            <a:pPr algn="l" indent="0" marL="0">
              <a:lnSpc>
                <a:spcPct val="15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«Я понял, что надо поторопиться, потому что автобус уже отходил» второе придаточное объясняет причину того, о чём говорится в первом придаточном.
</a:t>
            </a:r>
            <a:endParaRPr lang="en-US" sz="86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школьной теме русского языка; данные для учебной диаграммы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выражают придаточные части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сложный пример может сочетать несколько смысловых отношений, поэтому важно не ограничиваться только союзом.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школьных текстах встречаются изъяснительные и временные придаточные, но каждый тип помогает уточнять мысль по-своему.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Параллельное подчинение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8735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главная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параллельном подчинении несколько придаточных относятся к одной главной части. Они не зависят друг от друга, а только уточняют главное сообщение.
</a:t>
            </a:r>
            <a:endParaRPr lang="en-US" sz="1080" dirty="0"/>
          </a:p>
        </p:txBody>
      </p:sp>
      <p:sp>
        <p:nvSpPr>
          <p:cNvPr id="10" name="Text 3"/>
          <p:cNvSpPr txBox="1"/>
          <p:nvPr/>
        </p:nvSpPr>
        <p:spPr>
          <a:xfrm>
            <a:off x="3344425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придаточное отвечает на свой вопрос: одно может обозначать время, другое — причину, третье — условие. Поэтому смысловые отношения в предложении различаются.
</a:t>
            </a:r>
            <a:endParaRPr lang="en-US" sz="1080" dirty="0"/>
          </a:p>
        </p:txBody>
      </p:sp>
      <p:sp>
        <p:nvSpPr>
          <p:cNvPr id="11" name="Text 4"/>
          <p:cNvSpPr txBox="1"/>
          <p:nvPr/>
        </p:nvSpPr>
        <p:spPr>
          <a:xfrm>
            <a:off x="610150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цепочки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убрать одно придаточное, другое всё равно останется связанным с главной частью. Это главный признак параллельного подчинения, который отличает его от последовательного.
</a:t>
            </a:r>
            <a:endParaRPr lang="en-US" sz="1080" dirty="0"/>
          </a:p>
        </p:txBody>
      </p:sp>
      <p:sp>
        <p:nvSpPr>
          <p:cNvPr id="12" name="Text 5"/>
          <p:cNvSpPr txBox="1"/>
          <p:nvPr/>
        </p:nvSpPr>
        <p:spPr>
          <a:xfrm>
            <a:off x="587350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анализа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«Когда стемнело, мы вернулись домой, потому что начался дождь» придаточные обозначают время и причину, но каждое связано только с главной частью.
</a:t>
            </a:r>
            <a:endParaRPr lang="en-US" sz="108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определения типа подчинения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предложения с несколькими придаточными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перечислять похожие по смыслу сведения и строить предложение без лишней путаницы.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более придаточных могут быть связаны с одной главной частью и отвечать на один вопрос.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школьного курса русского языка по теме сложноподчинённых предложений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987872"/>
            <a:ext cx="4063200" cy="16551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препинания в таких предложениях зависят от того, как именно связаны придаточные части между собой.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нужно сначала определить структуру предложения, а уже потом ставить запятые.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пунктуации в сложноподчинённых предложениях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в предложениях с несколькими придаточными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063" y="994962"/>
            <a:ext cx="2220000" cy="20422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3765" y="994725"/>
            <a:ext cx="2218245" cy="2042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426388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сразу видно, где находится главная часть и куда направлены вопросы от неё. Квадратные и круглые скобки помогают отделить части, а стрелки показывают, как одно придаточное может зависеть от другого и выстраивать цепочку смысла.
</a:t>
            </a:r>
            <a:endParaRPr lang="en-US" sz="955" dirty="0"/>
          </a:p>
        </p:txBody>
      </p:sp>
      <p:sp>
        <p:nvSpPr>
          <p:cNvPr id="10" name="Text 2"/>
          <p:cNvSpPr txBox="1"/>
          <p:nvPr/>
        </p:nvSpPr>
        <p:spPr>
          <a:xfrm>
            <a:off x="1426389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смысла от главной части к придаточным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9213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предложении обозначения могут выглядеть похоже, но связь частей будет разной. Если стрелка идёт только от главной части, это параллельное подчинение. Если зависимость переходит дальше, схема показывает последовательность и помогает не ошибиться с запятыми.
</a:t>
            </a:r>
            <a:endParaRPr lang="en-US" sz="955" dirty="0"/>
          </a:p>
        </p:txBody>
      </p:sp>
      <p:sp>
        <p:nvSpPr>
          <p:cNvPr id="12" name="Text 4"/>
          <p:cNvSpPr txBox="1"/>
          <p:nvPr/>
        </p:nvSpPr>
        <p:spPr>
          <a:xfrm>
            <a:off x="5529214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схема — разные связи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 сложноподчинённых предложений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школьной практики при разборе СПП с несколькими придаточными; дата не указана.
</a:t>
            </a:r>
            <a:endParaRPr lang="en-US" sz="947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 СПП с несколькими придаточными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особенно заметны, когда предложение длинное и содержит похожие союзы.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школьники забывают о запятых и неверно определяют связи между частями.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66190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66190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4090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056" y="3153033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соединяют части предложения и задают смысловую связь. Они помогают понять, что придаточное поясняет главную часть, но сами обычно не являются членами предложения.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Союзные слова не только связывают части, но и входят в состав придаточного. Поэтому по ним легче задавать вопрос и определять роль слова в предложении.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их в разборе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можно убрать без потери грамматической связи, это чаще союз. Если оно отвечает на вопрос и выполняет роль члена предложения, это союзное слово.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Различение союзов и союзных слов помогает правильно строить схему, находить границы придаточных и ставить запятые без ошибок.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связывает части предложения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851" y="994725"/>
            <a:ext cx="2097348" cy="283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5226" y="994725"/>
            <a:ext cx="2097348" cy="2837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6601" y="994725"/>
            <a:ext cx="2097348" cy="2837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жизни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31925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объясняет правило, а ученик записывает схему в тетрадь и сразу видит, где главная часть, а где придаточные. Когда он повторяет пример вслух, предложение становится понятнее, а запятые расставляются увереннее.
</a:t>
            </a:r>
            <a:endParaRPr lang="en-US" sz="629" dirty="0"/>
          </a:p>
        </p:txBody>
      </p:sp>
      <p:sp>
        <p:nvSpPr>
          <p:cNvPr id="12" name="Text 3"/>
          <p:cNvSpPr txBox="1"/>
          <p:nvPr/>
        </p:nvSpPr>
        <p:spPr>
          <a:xfrm>
            <a:off x="531926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русского языка
</a:t>
            </a:r>
            <a:endParaRPr lang="en-US" sz="1191" dirty="0"/>
          </a:p>
        </p:txBody>
      </p:sp>
      <p:sp>
        <p:nvSpPr>
          <p:cNvPr id="13" name="Text 4"/>
          <p:cNvSpPr txBox="1"/>
          <p:nvPr/>
        </p:nvSpPr>
        <p:spPr>
          <a:xfrm>
            <a:off x="3423300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Пятиклассник или девятиклассник, готовясь к проверочной, читает задание и отмечает, какие части предложения отвечают на разные вопросы. Если он замечает условие и причину, то легче понимает, как связаны события и почему нужна каждая запятая.
</a:t>
            </a:r>
            <a:endParaRPr lang="en-US" sz="585" dirty="0"/>
          </a:p>
        </p:txBody>
      </p:sp>
      <p:sp>
        <p:nvSpPr>
          <p:cNvPr id="14" name="Text 5"/>
          <p:cNvSpPr txBox="1"/>
          <p:nvPr/>
        </p:nvSpPr>
        <p:spPr>
          <a:xfrm>
            <a:off x="3423300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контрольной работой
</a:t>
            </a:r>
            <a:endParaRPr lang="en-US" sz="1032" dirty="0"/>
          </a:p>
        </p:txBody>
      </p:sp>
      <p:sp>
        <p:nvSpPr>
          <p:cNvPr id="15" name="Text 6"/>
          <p:cNvSpPr txBox="1"/>
          <p:nvPr/>
        </p:nvSpPr>
        <p:spPr>
          <a:xfrm>
            <a:off x="6293024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обычной школьной жизни встречаются длинные фразы: если автобус задержался, то группа подождала у школы, потому что все должны были быть вместе. Такие примеры помогают увидеть, как речь становится точнее и выразительнее.
</a:t>
            </a:r>
            <a:endParaRPr lang="en-US" sz="589" dirty="0"/>
          </a:p>
        </p:txBody>
      </p:sp>
      <p:sp>
        <p:nvSpPr>
          <p:cNvPr id="16" name="Text 7"/>
          <p:cNvSpPr txBox="1"/>
          <p:nvPr/>
        </p:nvSpPr>
        <p:spPr>
          <a:xfrm>
            <a:off x="6293025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экскурсии и в секции
</a:t>
            </a:r>
            <a:endParaRPr lang="en-US" sz="120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анализа структуры сложноподчинённых предложений; дата не указана.
</a:t>
            </a:r>
            <a:endParaRPr lang="en-US" sz="1158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длинного предложения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показывает, как предложение постепенно раскрывает мысль и уточняет её шаг за шагом.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придаточных, тем точнее становится содержание, но тем важнее следить за их порядком и связью.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сделать предложение короче без потери смысла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93475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сокращения прочитайте предложение целиком и убедитесь, что оно звучит понятно и грамматически правильно. Если смысл стал неясным, значит, удалено слишком много.
</a:t>
            </a:r>
            <a:endParaRPr lang="en-US" sz="1032" dirty="0"/>
          </a:p>
        </p:txBody>
      </p:sp>
      <p:sp>
        <p:nvSpPr>
          <p:cNvPr id="11" name="Text 3"/>
          <p:cNvSpPr txBox="1"/>
          <p:nvPr/>
        </p:nvSpPr>
        <p:spPr>
          <a:xfrm>
            <a:off x="693475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выделите главное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основную мысль предложения и проверьте, какие придаточные действительно нужны для её понимания. Без главной части сокращение приведёт к потере смысла.
</a:t>
            </a:r>
            <a:endParaRPr lang="en-US" sz="1032" dirty="0"/>
          </a:p>
        </p:txBody>
      </p:sp>
      <p:sp>
        <p:nvSpPr>
          <p:cNvPr id="12" name="Text 4"/>
          <p:cNvSpPr txBox="1"/>
          <p:nvPr/>
        </p:nvSpPr>
        <p:spPr>
          <a:xfrm>
            <a:off x="3441939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Уберите повторы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одно и то же слово или мысль повторяются несколько раз, оставьте только самый точный вариант. Это делает фразу короче, но не меняет её содержание.
</a:t>
            </a:r>
            <a:endParaRPr lang="en-US" sz="1117" dirty="0"/>
          </a:p>
        </p:txBody>
      </p:sp>
      <p:sp>
        <p:nvSpPr>
          <p:cNvPr id="13" name="Text 5"/>
          <p:cNvSpPr txBox="1"/>
          <p:nvPr/>
        </p:nvSpPr>
        <p:spPr>
          <a:xfrm>
            <a:off x="6190400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Сократите второстепенное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уточнения можно убрать, если они не влияют на причину, время, условие или признак. При этом важно не разрушить смысловую связь между частями.
</a:t>
            </a:r>
            <a:endParaRPr lang="en-US" sz="115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701058"/>
            <a:ext cx="4063200" cy="2228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пример по шагам: сначала выделяем главную часть, затем определяем вид каждого придаточного и средство связи.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разбора помогает не путать части предложения: сначала смысл, затем вопрос, потом тип придаточного и союз.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анализа СПП с несколькими придаточными; дата не указана.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предложения по частям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постановки запятых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разбора сложноподчинённого предложения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по теме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97771" y="1391488"/>
            <a:ext cx="2493385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9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 придаточные
</a:t>
            </a:r>
            <a:pPr algn="l" indent="0" marL="0">
              <a:lnSpc>
                <a:spcPct val="150000"/>
              </a:lnSpc>
              <a:buNone/>
            </a:pPr>
            <a:r>
              <a:rPr lang="en-US" sz="105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сложноподчинённом предложении одна часть является главной, а другие зависят от неё. Именно эта зависимость помогает понять смысл всей конструкции и построить её схему.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3321376" y="1391488"/>
            <a:ext cx="2493385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вопросы
</a:t>
            </a:r>
            <a:pPr algn="l" indent="0" marL="0">
              <a:lnSpc>
                <a:spcPct val="150000"/>
              </a:lnSpc>
              <a:buNone/>
            </a:pPr>
            <a:r>
              <a:rPr lang="en-US" sz="109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части могут отвечать на разные вопросы: что? когда? почему? при каком условии? какой? По вопросу легко определить назначение придаточного в предложении.
</a:t>
            </a:r>
            <a:endParaRPr lang="en-US" sz="1097" dirty="0"/>
          </a:p>
        </p:txBody>
      </p:sp>
      <p:sp>
        <p:nvSpPr>
          <p:cNvPr id="12" name="Text 4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Запятые по структуре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препинания ставятся не наугад, а по границам частей и их связи. Чем точнее определена структура, тем меньше ошибок в записи.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814750" y="317452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смысл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разбора полезно прочитать предложение вслух и проверить, не потерялась ли логика. Если смысл ясен, значит, части выделены правильно.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6144937" y="1391488"/>
            <a:ext cx="2493385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вида подчинения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Однородное, параллельное и последовательное подчинение отличаются тем, как именно связаны придаточные части. От этого зависит и порядок разбора предложения.
</a:t>
            </a:r>
            <a:endParaRPr lang="en-US" sz="110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вы умеете находить главную часть, различать виды подчинения и ставить запятые по смыслу. Это помогает читать длинные предложения уверенно и писать их грамотно.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завершён: видим структуру, пишем без ошибок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2026-05-29T08:10:59Z</dcterms:created>
  <dcterms:modified xsi:type="dcterms:W3CDTF">2026-05-29T08:10:59Z</dcterms:modified>
</cp:coreProperties>
</file>