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jpe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image" Target="../media/image-16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52500" y="1445274"/>
            <a:ext cx="7239000" cy="12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тип Хордовые: ключевые темы урока
</a:t>
            </a:r>
            <a:endParaRPr lang="en-US" sz="2800" dirty="0"/>
          </a:p>
        </p:txBody>
      </p:sp>
      <p:sp>
        <p:nvSpPr>
          <p:cNvPr id="5" name="Text 1"/>
          <p:cNvSpPr txBox="1"/>
          <p:nvPr/>
        </p:nvSpPr>
        <p:spPr>
          <a:xfrm>
            <a:off x="2948850" y="2699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46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6" name="Text 2"/>
          <p:cNvSpPr txBox="1"/>
          <p:nvPr/>
        </p:nvSpPr>
        <p:spPr>
          <a:xfrm>
            <a:off x="2228550" y="2865826"/>
            <a:ext cx="46869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животные с осевым скелетом, нервной трубкой, жаберными щелями и хвостом.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34470" y="249934"/>
            <a:ext cx="3937359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значение изучения хордовых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114150"/>
            <a:ext cx="3612000" cy="114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появились более 500 миллионов лет назад. Их изучение раскрывает эволюцию позвоночных и происхождение человека, от первых открытий до современных исследований.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хорда и её роль?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это гибкая тяга вдоль тела, служащая опорой. У хордовых она обеспечивает форму и поддержку как осевой скелет на ранних стадиях жизни.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трубка: особенность хордовых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располагается над хордой и формирует центральную нервную систему, обеспечивая передачу сигналов и управление телом.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и хвостовой отдел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участвуют в дыхании и питании, а мышечный хвост за анальным отверстием помогает в движении, особенно у личинок.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тела хордовых: основные элементы
</a:t>
            </a:r>
            <a:endParaRPr lang="en-US" sz="2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морфологические признаки хордовых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Хорда — главная опора тела на ранних этапах развития, у взрослых может преобразовываться в позвоночник.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трубка располагается над хордой, формируя основные отделы нервной системы.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Жаберные щели обеспечивают дыхательную функцию и участвуют в питании у большинства хордовых.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Постанальный хвост с мышцами помогает хордовых животным при движении, особенно в водной среде.
</a:t>
            </a:r>
            <a:endParaRPr lang="en-US" sz="8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061"/>
            <a:ext cx="4248300" cy="127780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2237528"/>
            <a:ext cx="4248300" cy="134833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3577597"/>
            <a:ext cx="4248300" cy="13483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70000" y="1187904"/>
            <a:ext cx="3318900" cy="7861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— морские фильтраторы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Оболочники, такие как асцидии, прикрепляются к субстрату и фильтруют воду для питания. Они имеют простое строение и постоянно остаются в водной среде.
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270000" y="249703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 — ланцетники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Ланцетники — мелкие бесчерепные, сохраняющие хорду во взрослом возрасте. Они ведут зарывной образ жизни в прибрежном песке и питаются планктоном.
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3837109"/>
            <a:ext cx="3318900" cy="829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— крупнейшая и разнообразная группа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включают рыбы, амфибий, рептилий, птиц и млекопитающих. Они обладают сложным строением и способностями к активному передвижению.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2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подтипа хордовых и их особенности
</a:t>
            </a:r>
            <a:endParaRPr lang="en-US" sz="2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25900" y="1548787"/>
            <a:ext cx="4452300" cy="240252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Численность видов в подтипах хордовых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1547938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хордовых — позвоночные, разнообразные по средам обитания и образу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265800" y="2834513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Подтип позвоночных доминирует по численности и разнообразию видов среди хордовых.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4425900" y="3987375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Биологические справочники, 2023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Среды обитания хордовых животных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среды населены оболочниками, обитающими прикреплённо к субстрату.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Пресноводные и морские воды — место обитания различных рыб и бесчерепных.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Наземная среда освоена позвоночными — птицами, млекопитающими и рептилиями.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1491" y="1232075"/>
            <a:ext cx="8601018" cy="356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50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Эволюционная последовательность развития хордовых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5800" y="808025"/>
            <a:ext cx="8612400" cy="28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усложнения организма и новых функций
</a:t>
            </a:r>
            <a:endParaRPr lang="en-US" sz="111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пищеварительной системы хордовых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800" y="123308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хордовых — сквозная, с ртом и анусом, обеспечивающая эффективное прохождение пищи.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65800" y="2107697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 и бесчерепные питаются фильтрацией воды через жаберные щели, задерживая микрочастицы.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265800" y="2982330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имеются специализированные отделы пищеварения: пищевод, желудок, кишечник, а также печень и поджелудочная железа.
</a:t>
            </a:r>
            <a:endParaRPr lang="en-US" sz="900" dirty="0"/>
          </a:p>
        </p:txBody>
      </p:sp>
      <p:sp>
        <p:nvSpPr>
          <p:cNvPr id="9" name="Text 5"/>
          <p:cNvSpPr txBox="1"/>
          <p:nvPr/>
        </p:nvSpPr>
        <p:spPr>
          <a:xfrm>
            <a:off x="265800" y="3856958"/>
            <a:ext cx="4633800" cy="7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строение позволяет максимально усваивать питательные вещества в зависимости от образа жизни.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59" y="1043669"/>
            <a:ext cx="2828266" cy="225101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01550" y="1043432"/>
            <a:ext cx="2864002" cy="22514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58651" y="1043591"/>
            <a:ext cx="2921667" cy="225116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385125" y="3503550"/>
            <a:ext cx="2450012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Дыхание у оболочников и личинок бесчерепных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Происходит через жаберные щели, пропуская воду для поглощения кислорода. Этот примитивный способ сохраняется у взрослых оболочников.
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98027" y="3503550"/>
            <a:ext cx="2431094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Жабры у рыб — эффективные органы газообмена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используют жабры для дыхания в воде, пропуская через них воду и поглощая кислород, что обеспечивает активный образ жизни в водной среде.
</a:t>
            </a:r>
            <a:endParaRPr lang="en-US" sz="1000" dirty="0"/>
          </a:p>
        </p:txBody>
      </p:sp>
      <p:sp>
        <p:nvSpPr>
          <p:cNvPr id="12" name="Text 3"/>
          <p:cNvSpPr txBox="1"/>
          <p:nvPr/>
        </p:nvSpPr>
        <p:spPr>
          <a:xfrm>
            <a:off x="6290495" y="3503550"/>
            <a:ext cx="2457977" cy="13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Лёгкие и кожное дыхание у наземных позвоночных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Амфибии и рептилии имеют лёгкие, а некоторые амфибии дополнительно дышат кожей. Птицы и млекопитающие обладают высокоэффективными лёгкими для полётов и теплокровного образа жизни.
</a:t>
            </a:r>
            <a:endParaRPr lang="en-US" sz="1000" dirty="0"/>
          </a:p>
        </p:txBody>
      </p:sp>
      <p:sp>
        <p:nvSpPr>
          <p:cNvPr id="13" name="Text 4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дыхания и их эволюция у хордовых
</a:t>
            </a:r>
            <a:endParaRPr lang="en-US" sz="2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Кровеносная и выделительная системы у хордовых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577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типе Хордовые кровеносная система замкнутая, обеспечивающая движение крови по сосудам для транспортировки кислорода и питательных веществ ко всем тканям организма.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2449790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сердце состоит из камер: рыбы имеют двухкамерное, амфибии и рептилии — трёхкамерное, а птицы и млекопитающие — четырёхкамерное для эффективного кровообращения.
</a:t>
            </a:r>
            <a:endParaRPr lang="en-US" sz="900" dirty="0"/>
          </a:p>
        </p:txBody>
      </p:sp>
      <p:sp>
        <p:nvSpPr>
          <p:cNvPr id="7" name="Text 3"/>
          <p:cNvSpPr txBox="1"/>
          <p:nvPr/>
        </p:nvSpPr>
        <p:spPr>
          <a:xfrm>
            <a:off x="4633805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Кровь проходит через жабры или лёгкие, где происходит газообмен: насыщение кислородом и удаление углекислого газа для поддержания жизнедеятельности организма.
</a:t>
            </a:r>
            <a:endParaRPr lang="en-US" sz="8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5"/>
          <p:cNvSpPr txBox="1"/>
          <p:nvPr/>
        </p:nvSpPr>
        <p:spPr>
          <a:xfrm>
            <a:off x="6817826" y="1437188"/>
            <a:ext cx="2060400" cy="176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Выделительная система у хордовых представлена почками, регулирующими водно-солевой баланс; у оболочников имеется простая выделительная система — нефридии, отвечающие за удаление продуктов обмена.
</a:t>
            </a:r>
            <a:endParaRPr lang="en-US" sz="88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Нервная система и чувствительные органы хордовых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0000" y="121955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всех хордовых нервная система развивается в форме трубки, расположенной дорсально, что заложено уже на ранних этапах развития эмбриона.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3"/>
          <p:cNvSpPr txBox="1"/>
          <p:nvPr/>
        </p:nvSpPr>
        <p:spPr>
          <a:xfrm>
            <a:off x="270000" y="2260775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позвоночных нервная система включает сложный головной мозг с пятью отделами и спинной мозг, что обеспечивает высокую координацию движений и сложное поведение.
</a:t>
            </a:r>
            <a:endParaRPr lang="en-US" sz="1000" dirty="0"/>
          </a:p>
        </p:txBody>
      </p:sp>
      <p:sp>
        <p:nvSpPr>
          <p:cNvPr id="8" name="Text 4"/>
          <p:cNvSpPr txBox="1"/>
          <p:nvPr/>
        </p:nvSpPr>
        <p:spPr>
          <a:xfrm>
            <a:off x="270000" y="3302000"/>
            <a:ext cx="4633800" cy="8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Чувствительные органы у позвоночных хорошо развиты: глаза, слуховые и обонятельные органы, а у бесчерепных и оболочников они более примитивны, представлены элементарными рецепторами.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Размножение и развитие хордовых животных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742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хордовых имеют раздельные половые системы, что позволяет разнообразные способы оплодотворения — наружное у водных видов и внутреннее у наземных.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3197400" y="1396027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может быть прямым без личиночных стадий, характерным для птиц и млекопитающих, либо непрямым с метаморфозом, как у амфибий и некоторых рыб.
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274200" y="2985256"/>
            <a:ext cx="56808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проявляют заботу о потомстве — от охраны яиц до кормления и воспитания молодняка, что повышает шансы выживания потомства в природе.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7900" y="1993739"/>
            <a:ext cx="4452300" cy="15124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Сравнительная таблица подтипов Хордовых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018700" y="1547875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отображает основные различия между подтипами хордовых по ключевым признакам их строения и образу жизни.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5018700" y="2834450"/>
            <a:ext cx="3857400" cy="111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 наиболее специализированы и разнообразны среди хордовых подтипов.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67900" y="4044250"/>
            <a:ext cx="4452300" cy="2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Учебники биологии для средней школы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93775" y="942524"/>
            <a:ext cx="4248300" cy="9832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93775" y="1938351"/>
            <a:ext cx="4248300" cy="98324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93775" y="2917188"/>
            <a:ext cx="4248300" cy="10081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93900" y="3928713"/>
            <a:ext cx="4248300" cy="100814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70000" y="1131256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Оболочники: Асцидии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Асцидии — морские животные с мешковидным телом, прикрепляющиеся к подводным поверхностям. Они фильтруют воду, пропуская её через жаберные щели для питания и дыхания.
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270000" y="2127093"/>
            <a:ext cx="3318900" cy="60578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Бесчерепные: Ланцетник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Ланцетник — маленькое рыбообразное существо, ведущее зарытый образ жизни в прибрежных песках. Обладает хордовым скелетом и простейшей нервной системой.
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270000" y="3110621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Окунь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Окунь — пресноводная рыба с развитой костной системой и жабрами для дыхания. Активный хищник, широко распространён в европейских водах.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270125" y="4122146"/>
            <a:ext cx="3318900" cy="621297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Позвоночные: Воробей и Заец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Воробей — обыкновенная небольшая птица с развитым зрением и слухом, обитающая в городах и лесах. Заяц — быстрый млекопитающий с мощными ногами, живущий на лугах и в лесах.
</a:t>
            </a:r>
            <a:endParaRPr lang="en-US" sz="900" dirty="0"/>
          </a:p>
        </p:txBody>
      </p:sp>
      <p:sp>
        <p:nvSpPr>
          <p:cNvPr id="13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14" name="Text 5"/>
          <p:cNvSpPr txBox="1"/>
          <p:nvPr/>
        </p:nvSpPr>
        <p:spPr>
          <a:xfrm>
            <a:off x="270000" y="270000"/>
            <a:ext cx="8604000" cy="70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Характерные представители хордовых: примеры
</a:t>
            </a:r>
            <a:endParaRPr lang="en-US" sz="2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4878" y="1580311"/>
            <a:ext cx="860963" cy="765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097151" y="2088061"/>
            <a:ext cx="765300" cy="7653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236665" y="1460927"/>
            <a:ext cx="765300" cy="7653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60452" y="1942559"/>
            <a:ext cx="886500" cy="709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роль и значение хордовых для человека
</a:t>
            </a:r>
            <a:endParaRPr lang="en-US" sz="2212" dirty="0"/>
          </a:p>
        </p:txBody>
      </p:sp>
      <p:sp>
        <p:nvSpPr>
          <p:cNvPr id="13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265800" y="30515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рыболовство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 и морепродукты обеспечивают пищей миллионы людей, составляют основу экономики прибрежных регионов и поддерживают продовольственную безопасность.
</a:t>
            </a:r>
            <a:endParaRPr lang="en-US" sz="999" dirty="0"/>
          </a:p>
        </p:txBody>
      </p:sp>
      <p:sp>
        <p:nvSpPr>
          <p:cNvPr id="15" name="Text 3"/>
          <p:cNvSpPr txBox="1"/>
          <p:nvPr/>
        </p:nvSpPr>
        <p:spPr>
          <a:xfrm>
            <a:off x="2450242" y="3614268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A5B9F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численности вредителей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играют важную роль в регулировании численности насекомых, предотвращая массовое размножение вредителей сельскохозяйственных культур.
</a:t>
            </a:r>
            <a:endParaRPr lang="en-US" sz="999" dirty="0"/>
          </a:p>
        </p:txBody>
      </p:sp>
      <p:sp>
        <p:nvSpPr>
          <p:cNvPr id="16" name="Text 4"/>
          <p:cNvSpPr txBox="1"/>
          <p:nvPr/>
        </p:nvSpPr>
        <p:spPr>
          <a:xfrm>
            <a:off x="4589737" y="2919200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7BDA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Медицина и биотехнологии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виды хордовых используются в фармакологии и биотехнологиях для создания лекарств и биоматериалов, улучшая здоровье человека.
</a:t>
            </a:r>
            <a:endParaRPr lang="en-US" sz="999" dirty="0"/>
          </a:p>
        </p:txBody>
      </p:sp>
      <p:sp>
        <p:nvSpPr>
          <p:cNvPr id="17" name="Text 5"/>
          <p:cNvSpPr txBox="1"/>
          <p:nvPr/>
        </p:nvSpPr>
        <p:spPr>
          <a:xfrm>
            <a:off x="6774124" y="3421916"/>
            <a:ext cx="2059200" cy="106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99" b="1" dirty="0">
                <a:solidFill>
                  <a:srgbClr val="ED707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
</a:t>
            </a:r>
            <a:pPr algn="ctr" indent="0" marL="0">
              <a:lnSpc>
                <a:spcPct val="115000"/>
              </a:lnSpc>
              <a:buNone/>
            </a:pPr>
            <a:r>
              <a:rPr lang="en-US" sz="70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Животные, такие как лошади и коровы, предоставляют рабочую силу, питание и сырьё, оставаясь важными компонентами сельскохозяйственных систем.
</a:t>
            </a:r>
            <a:endParaRPr lang="en-US" sz="999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89535" y="249925"/>
            <a:ext cx="3982931" cy="4666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70000" y="270000"/>
            <a:ext cx="4533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Рекорды мира хордовых: размеры и способности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518125" y="2017951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крупный представитель типа — синий кит достигает длины до 33 метров и массы около 150 тонн, являясь крупнейшим животным на Земле за всю историю.
</a:t>
            </a:r>
            <a:endParaRPr lang="en-US" sz="1000" dirty="0"/>
          </a:p>
        </p:txBody>
      </p:sp>
      <p:sp>
        <p:nvSpPr>
          <p:cNvPr id="8" name="Text 2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518125" y="3144888"/>
            <a:ext cx="3612000" cy="85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Миниатюрный рекорд держит рыба-паедоциприс с длиной всего 7,9 мм, а птицы способны на длительные миграции, а хамелеоны — менять окраску для маскировки и общения.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редких видов и угрозы хордовых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700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XX век — начало охраны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Появляются первые законодательные меры по защите редких животных от истребления и разрушения среды обитания.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23596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1970-80-е — создание Красной книги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официальный список охраняемых видов, включая некоторые виды хордовых, находящихся под угрозой вымирания.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4449200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Поздний XX — международные программы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Международные соглашения вводят запреты на охоту, торговлю редкими видами и способствуют созданию заповедников.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538817" y="1875750"/>
            <a:ext cx="1979100" cy="123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Современность — национальные инициативы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активно развивает национальные парки, питомники и программы восстановления численности редких хордовых видов.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5800" y="270000"/>
            <a:ext cx="86124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Любопытные и необычные факты о хордовых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700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зародыша человека на ранних стадиях развивается хорда, которая затем заменяется позвоночником, отражая общие эволюционные корни хордовых.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31932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Рыба-удильщик обладает светящимся выростом, который служит приманкой для добычи в темных глубинах океана, демонстрируя уникальные адаптации.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6116400" y="2225871"/>
            <a:ext cx="2757600" cy="127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Летучие рыбы могут взлетать над водой на расстояния до 50 метров, используя свои плавники как крылья для спасения от опасности.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8735491" y="4936616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20075" y="2346750"/>
            <a:ext cx="8658000" cy="266335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52500" y="270000"/>
            <a:ext cx="7239000" cy="77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12" b="1" dirty="0">
                <a:solidFill>
                  <a:srgbClr val="4A86E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хордовых в природе и для науки
</a:t>
            </a:r>
            <a:endParaRPr lang="en-US" sz="3012" dirty="0"/>
          </a:p>
        </p:txBody>
      </p:sp>
      <p:sp>
        <p:nvSpPr>
          <p:cNvPr id="7" name="Text 1"/>
          <p:cNvSpPr txBox="1"/>
          <p:nvPr/>
        </p:nvSpPr>
        <p:spPr>
          <a:xfrm>
            <a:off x="2581800" y="1248387"/>
            <a:ext cx="39804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Хордовые — основа позвоночных животных и биоразнообразия. Изучение их строения и функций углубляет понимание эволюции, помогает сохранить природу и обеспечить устойчивое будущее.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2026-05-08T00:57:41Z</dcterms:created>
  <dcterms:modified xsi:type="dcterms:W3CDTF">2026-05-08T00:57:41Z</dcterms:modified>
</cp:coreProperties>
</file>