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3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Движущие и направляющие факторы эволюции
</a:t>
            </a:r>
            <a:endParaRPr lang="en-US" sz="2503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изменения в популяциях получают направление.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как изменение популяций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 — это изменение наследственных признаков в популяциях из поколения в поколение. В современной биологии ее объясняют совместным действием отбора, мутаций, дрейфа, миграции и среды.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6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термины и смысл темы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60" dirty="0"/>
          </a:p>
        </p:txBody>
      </p:sp>
      <p:sp>
        <p:nvSpPr>
          <p:cNvPr id="11" name="Text 2"/>
          <p:cNvSpPr txBox="1"/>
          <p:nvPr/>
        </p:nvSpPr>
        <p:spPr>
          <a:xfrm>
            <a:off x="673100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Движущие факторы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Движущие факторы создают наследственную изменчивость и делают возможным появление новых вариантов признаков, которые затем может «оценить» отбор в конкретной среде.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782528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Направляющие факторы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Направляющие факторы не создают признаки с нуля, а меняют частоты аллелей, усиливая одни варианты и ослабляя другие в данных условиях.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99576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популяция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 — это группа особей одного вида, свободно скрещивающихся между собой и относительно изолированных от других таких групп.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7013190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приспособленности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Приспособленность означает не силу или размер, а вклад в число жизнеспособных и плодовитых потомков.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2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эволюция не означает прогресс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60" dirty="0"/>
          </a:p>
        </p:txBody>
      </p:sp>
      <p:sp>
        <p:nvSpPr>
          <p:cNvPr id="9" name="Text 2"/>
          <p:cNvSpPr txBox="1"/>
          <p:nvPr/>
        </p:nvSpPr>
        <p:spPr>
          <a:xfrm>
            <a:off x="398350" y="1834425"/>
            <a:ext cx="2207100" cy="264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конечной цели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не ведет к заранее заданному «совершенству»: она не имеет цели и не выбирает один универсально лучший путь развития.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90580" y="1834425"/>
            <a:ext cx="2207100" cy="264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среды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Полезность признака всегда зависит от среды: то, что помогает в одних условиях, может стать нейтральным или вредным в других.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00785" y="1834425"/>
            <a:ext cx="2207100" cy="264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Критерий успеха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Сохраняются не самые «продвинутые» формы, а те, которые оставляют больше жизнеспособного потомства в конкретной популяции.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066" y="1318084"/>
            <a:ext cx="2531681" cy="32164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и естественный отбор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60" dirty="0"/>
          </a:p>
        </p:txBody>
      </p:sp>
      <p:sp>
        <p:nvSpPr>
          <p:cNvPr id="11" name="Text 2"/>
          <p:cNvSpPr txBox="1"/>
          <p:nvPr/>
        </p:nvSpPr>
        <p:spPr>
          <a:xfrm>
            <a:off x="3020500" y="1903350"/>
            <a:ext cx="1779600" cy="25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Дарвина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показал, что в природе всегда есть наследственная изменчивость и избыток потомков, тогда как ресурсы ограничены. Это создает условия для отбора.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975563" y="1903350"/>
            <a:ext cx="1779600" cy="25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отбора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сохраняет особей, чьи признаки повышают выживание и размножение. Именно так изменения становятся направленными, а не случайными.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930627" y="1903350"/>
            <a:ext cx="1779600" cy="25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взгляд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объяснение объединяет дарвиновскую идею с генетикой: отбор действует на наследуемые различия, а не на любые приобретенные особенности.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198" y="2055822"/>
            <a:ext cx="787500" cy="9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9779" y="2055822"/>
            <a:ext cx="900000" cy="90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48617" y="3634590"/>
            <a:ext cx="900000" cy="90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наследуемых различий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1664415" y="2145822"/>
            <a:ext cx="2448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аллели
</a:t>
            </a:r>
            <a:pPr algn="l" indent="0" marL="0">
              <a:lnSpc>
                <a:spcPct val="100000"/>
              </a:lnSpc>
              <a:buNone/>
            </a:pPr>
            <a:r>
              <a:rPr lang="en-US" sz="8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создают новые аллели и запускают появление вариантов, которых раньше в популяции не было. Без этого источника отбору просто не на что было бы действовать.
</a:t>
            </a:r>
            <a:endParaRPr lang="en-US" sz="858" dirty="0"/>
          </a:p>
        </p:txBody>
      </p:sp>
      <p:sp>
        <p:nvSpPr>
          <p:cNvPr id="15" name="Text 2"/>
          <p:cNvSpPr txBox="1"/>
          <p:nvPr/>
        </p:nvSpPr>
        <p:spPr>
          <a:xfrm>
            <a:off x="6029247" y="2106372"/>
            <a:ext cx="24474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сочетания
</a:t>
            </a:r>
            <a:pPr algn="l" indent="0" marL="0">
              <a:lnSpc>
                <a:spcPct val="100000"/>
              </a:lnSpc>
              <a:buNone/>
            </a:pPr>
            <a:r>
              <a:rPr lang="en-US" sz="8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Рекомбинация в мейозе соединяет уже имеющиеся аллели в новых комбинациях. Благодаря этому потомки наследуют не копию, а уникальный набор признаков.
</a:t>
            </a:r>
            <a:endParaRPr lang="en-US" sz="858" dirty="0"/>
          </a:p>
        </p:txBody>
      </p:sp>
      <p:sp>
        <p:nvSpPr>
          <p:cNvPr id="16" name="Text 3"/>
          <p:cNvSpPr txBox="1"/>
          <p:nvPr/>
        </p:nvSpPr>
        <p:spPr>
          <a:xfrm>
            <a:off x="3828084" y="3721441"/>
            <a:ext cx="24474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Наследуемость признаков
</a:t>
            </a:r>
            <a:pPr algn="l" indent="0" marL="0">
              <a:lnSpc>
                <a:spcPct val="100000"/>
              </a:lnSpc>
              <a:buNone/>
            </a:pPr>
            <a:r>
              <a:rPr lang="en-US" sz="8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признак не наследуется, он не закрепляется в поколениях. Поэтому для эволюции важно не только появление изменений, но и их передача потомству.
</a:t>
            </a:r>
            <a:endParaRPr lang="en-US" sz="858" dirty="0"/>
          </a:p>
        </p:txBody>
      </p:sp>
      <p:sp>
        <p:nvSpPr>
          <p:cNvPr id="17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6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9650" y="1588225"/>
            <a:ext cx="2699700" cy="21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10^-8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мутаций обычно приходится на один нуклеотид за поколение.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5061099" y="2628013"/>
            <a:ext cx="3214148" cy="1606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бактерий спонтанные мутации возникают значительно чаще, чем у многоклеточных, поэтому устойчивые к антибиотикам варианты появляются быстрее.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23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National Human Genome Research Institute, DNA Mutations; обзорные материалы по мутационным частотам у бактерий и эукариот.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6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Рекомбинация и наследование признаков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60" dirty="0"/>
          </a:p>
        </p:txBody>
      </p:sp>
      <p:sp>
        <p:nvSpPr>
          <p:cNvPr id="8" name="Text 2"/>
          <p:cNvSpPr txBox="1"/>
          <p:nvPr/>
        </p:nvSpPr>
        <p:spPr>
          <a:xfrm>
            <a:off x="599232" y="2303573"/>
            <a:ext cx="2204928" cy="2077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Кроссинговер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Кроссинговер обменивает участки между гомологичными хромосомами, поэтому в одной гамете оказываются новые сочетания аллелей, которых не было ни у одного из родителей.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95772" y="2303573"/>
            <a:ext cx="2205000" cy="20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Независимое расхождение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Независимое расхождение хромосом в мейозе распределяет материнские и отцовские хромосомы случайно, резко увеличивая число возможных генетических комбинаций.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268512" y="2303573"/>
            <a:ext cx="2204928" cy="2077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Случайное оплодотворение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Случайное оплодотворение соединяет две разные гаметы, поэтому даже дети одной пары могут унаследовать существенно разные сочетания признаков.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 существование и адаптация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80342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Ограниченные ресурсы
</a:t>
            </a:r>
            <a:pPr algn="ctr" indent="0" marL="0">
              <a:lnSpc>
                <a:spcPct val="100000"/>
              </a:lnSpc>
              <a:buNone/>
            </a:pPr>
            <a:r>
              <a:rPr lang="en-US" sz="996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природе ресурсы ограничены, а особей рождается больше, чем может выжить. Поэтому между организмами неизбежно возникает конкуренция за пищу, пространство и партнеров.
</a:t>
            </a:r>
            <a:endParaRPr lang="en-US" sz="996" dirty="0"/>
          </a:p>
        </p:txBody>
      </p:sp>
      <p:sp>
        <p:nvSpPr>
          <p:cNvPr id="8" name="Text 2"/>
          <p:cNvSpPr txBox="1"/>
          <p:nvPr/>
        </p:nvSpPr>
        <p:spPr>
          <a:xfrm>
            <a:off x="3212990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репродуктивный успех
</a:t>
            </a:r>
            <a:pPr algn="ctr" indent="0" marL="0">
              <a:lnSpc>
                <a:spcPct val="100000"/>
              </a:lnSpc>
              <a:buNone/>
            </a:pPr>
            <a:r>
              <a:rPr lang="en-US" sz="996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фенотипы выживают и размножаются неодинаково. Те признаки, которые повышают успех в конкретной среде, чаще передаются следующему поколению.
</a:t>
            </a:r>
            <a:endParaRPr lang="en-US" sz="996" dirty="0"/>
          </a:p>
        </p:txBody>
      </p:sp>
      <p:sp>
        <p:nvSpPr>
          <p:cNvPr id="9" name="Text 3"/>
          <p:cNvSpPr txBox="1"/>
          <p:nvPr/>
        </p:nvSpPr>
        <p:spPr>
          <a:xfrm>
            <a:off x="6203406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адаптации
</a:t>
            </a:r>
            <a:pPr algn="ctr" indent="0" marL="0">
              <a:lnSpc>
                <a:spcPct val="100000"/>
              </a:lnSpc>
              <a:buNone/>
            </a:pPr>
            <a:r>
              <a:rPr lang="en-US" sz="996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 — это признак, который повышает приспособленность здесь и сейчас. Он не появляется «по замыслу», а сохраняется отбором, если действительно помогает размножению.
</a:t>
            </a:r>
            <a:endParaRPr lang="en-US" sz="996" dirty="0"/>
          </a:p>
        </p:txBody>
      </p:sp>
      <p:sp>
        <p:nvSpPr>
          <p:cNvPr id="10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6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3385" y="3387493"/>
            <a:ext cx="8522150" cy="143977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Дрейф генов: случайность в эволюции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60" dirty="0"/>
          </a:p>
        </p:txBody>
      </p:sp>
      <p:sp>
        <p:nvSpPr>
          <p:cNvPr id="12" name="Text 2"/>
          <p:cNvSpPr txBox="1"/>
          <p:nvPr/>
        </p:nvSpPr>
        <p:spPr>
          <a:xfrm>
            <a:off x="673100" y="1880164"/>
            <a:ext cx="1460500" cy="1169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Случайные сдвиги
</a:t>
            </a:r>
            <a:pPr algn="l" indent="0" marL="0">
              <a:lnSpc>
                <a:spcPct val="100000"/>
              </a:lnSpc>
              <a:buNone/>
            </a:pPr>
            <a:r>
              <a:rPr lang="en-US" sz="4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малой популяции случай может быстро изменить частоты аллелей, даже если признак не дает преимущества и не ухудшает выживание.
</a:t>
            </a:r>
            <a:endParaRPr lang="en-US" sz="1003" dirty="0"/>
          </a:p>
        </p:txBody>
      </p:sp>
      <p:sp>
        <p:nvSpPr>
          <p:cNvPr id="13" name="Text 3"/>
          <p:cNvSpPr txBox="1"/>
          <p:nvPr/>
        </p:nvSpPr>
        <p:spPr>
          <a:xfrm>
            <a:off x="2782528" y="1880164"/>
            <a:ext cx="1460500" cy="1169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Фиксация вариантов
</a:t>
            </a:r>
            <a:pPr algn="l" indent="0" marL="0">
              <a:lnSpc>
                <a:spcPct val="100000"/>
              </a:lnSpc>
              <a:buNone/>
            </a:pPr>
            <a:r>
              <a:rPr lang="en-US" sz="4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дрейфа полезный вариант может исчезнуть, а нейтральный — закрепиться, особенно если численность резко сокращается.
</a:t>
            </a:r>
            <a:endParaRPr lang="en-US" sz="1093" dirty="0"/>
          </a:p>
        </p:txBody>
      </p:sp>
      <p:sp>
        <p:nvSpPr>
          <p:cNvPr id="14" name="Text 4"/>
          <p:cNvSpPr txBox="1"/>
          <p:nvPr/>
        </p:nvSpPr>
        <p:spPr>
          <a:xfrm>
            <a:off x="4899576" y="1880164"/>
            <a:ext cx="1460500" cy="1169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основателя
</a:t>
            </a:r>
            <a:pPr algn="l" indent="0" marL="0">
              <a:lnSpc>
                <a:spcPct val="100000"/>
              </a:lnSpc>
              <a:buNone/>
            </a:pPr>
            <a:r>
              <a:rPr lang="en-US" sz="4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несколько особей образуют новую колонию, в ней оказывается лишь часть исходного генофонда, и это меняет дальнейшую эволюцию.
</a:t>
            </a:r>
            <a:endParaRPr lang="en-US" sz="1064" dirty="0"/>
          </a:p>
        </p:txBody>
      </p:sp>
      <p:sp>
        <p:nvSpPr>
          <p:cNvPr id="15" name="Text 5"/>
          <p:cNvSpPr txBox="1"/>
          <p:nvPr/>
        </p:nvSpPr>
        <p:spPr>
          <a:xfrm>
            <a:off x="7013190" y="1880164"/>
            <a:ext cx="1460500" cy="1169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случайности
</a:t>
            </a:r>
            <a:pPr algn="l" indent="0" marL="0">
              <a:lnSpc>
                <a:spcPct val="100000"/>
              </a:lnSpc>
              <a:buNone/>
            </a:pPr>
            <a:r>
              <a:rPr lang="en-US" sz="4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различия могут возникнуть без отбора, поэтому эволюция никогда не сводится только к «полезности» признаков.
</a:t>
            </a:r>
            <a:endParaRPr lang="en-US" sz="113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основателя на примере островной популяции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664802" y="1640733"/>
            <a:ext cx="1612200" cy="2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Заселение острова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443956" y="2108697"/>
            <a:ext cx="2020762" cy="770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группа птиц покидает исходную территорию и случайно уносит лишь часть аллелей. Новая популяция начинается с ограниченного генетического набора.
</a:t>
            </a:r>
            <a:endParaRPr lang="en-US" sz="978" dirty="0"/>
          </a:p>
        </p:txBody>
      </p:sp>
      <p:sp>
        <p:nvSpPr>
          <p:cNvPr id="10" name="Text 3"/>
          <p:cNvSpPr txBox="1"/>
          <p:nvPr/>
        </p:nvSpPr>
        <p:spPr>
          <a:xfrm>
            <a:off x="5601619" y="2924326"/>
            <a:ext cx="2020762" cy="770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острове выживают и размножаются потомки тех вариантов, которые оказались в стартовой группе. Даже без сильного отбора частоты признаков постепенно смещаются.
</a:t>
            </a:r>
            <a:endParaRPr lang="en-US" sz="970" dirty="0"/>
          </a:p>
        </p:txBody>
      </p:sp>
      <p:sp>
        <p:nvSpPr>
          <p:cNvPr id="11" name="Text 4"/>
          <p:cNvSpPr txBox="1"/>
          <p:nvPr/>
        </p:nvSpPr>
        <p:spPr>
          <a:xfrm>
            <a:off x="5814460" y="2459211"/>
            <a:ext cx="1612200" cy="2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Случайный отбор аллелей
</a:t>
            </a:r>
            <a:endParaRPr lang="en-US" sz="942" dirty="0"/>
          </a:p>
        </p:txBody>
      </p:sp>
      <p:sp>
        <p:nvSpPr>
          <p:cNvPr id="12" name="Text 5"/>
          <p:cNvSpPr txBox="1"/>
          <p:nvPr/>
        </p:nvSpPr>
        <p:spPr>
          <a:xfrm>
            <a:off x="1664697" y="3161070"/>
            <a:ext cx="1612200" cy="2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Закрепление различий
</a:t>
            </a:r>
            <a:endParaRPr lang="en-US" sz="1104" dirty="0"/>
          </a:p>
        </p:txBody>
      </p:sp>
      <p:sp>
        <p:nvSpPr>
          <p:cNvPr id="13" name="Text 6"/>
          <p:cNvSpPr txBox="1"/>
          <p:nvPr/>
        </p:nvSpPr>
        <p:spPr>
          <a:xfrm>
            <a:off x="1443956" y="3629034"/>
            <a:ext cx="2020762" cy="770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несколько поколений островная популяция заметно отличается от материковой. Различия возникают из-за малого числа основателей и последующей изоляции.
</a:t>
            </a:r>
            <a:endParaRPr lang="en-US" sz="978" dirty="0"/>
          </a:p>
        </p:txBody>
      </p:sp>
      <p:sp>
        <p:nvSpPr>
          <p:cNvPr id="14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6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2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генов: сближение и обновление популяций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60" dirty="0"/>
          </a:p>
        </p:txBody>
      </p:sp>
      <p:sp>
        <p:nvSpPr>
          <p:cNvPr id="9" name="Text 2"/>
          <p:cNvSpPr txBox="1"/>
          <p:nvPr/>
        </p:nvSpPr>
        <p:spPr>
          <a:xfrm>
            <a:off x="398350" y="1834425"/>
            <a:ext cx="2207100" cy="264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генами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переносит аллели между популяциями, поэтому их генофонды не остаются полностью разобщёнными. Чем интенсивнее обмен особями, тем слабее расхождение между группами.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90580" y="1834425"/>
            <a:ext cx="2207100" cy="264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новых вариантов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генов может приносить новые варианты признаков, которые ранее отсутствовали в популяции. Если они повышают приспособленность, среда может быстро закрепить их отбором.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00785" y="1834425"/>
            <a:ext cx="2207100" cy="264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влияния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обмен генами иногда тормозит локальную адаптацию, потому что постоянно «размывает» различия между популяциями. Поэтому его эффект зависит от условий и масштаба миграции.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среда задает направление отбора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показаны разные селективные давления, с которыми сталкиваются организмы. Их сила меняется от среды к среде и определяет, какие признаки оказываются выгодными.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2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не «задаёт цель» эволюции, а меняет преимущества признаков. Там, где условия различаются, направление отбора также становится разным.
</a:t>
            </a:r>
            <a:endParaRPr lang="en-US" sz="772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на основе общих принципов естественного отбора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6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отбора к изменению популяции
</a:t>
            </a:r>
            <a:pPr algn="l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отбор, случайность и обмен генами меняют частоты аллелей после экологического воздействия.
</a:t>
            </a:r>
            <a:endParaRPr lang="en-US" sz="2112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6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198" y="1916387"/>
            <a:ext cx="787500" cy="9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6029" y="1916387"/>
            <a:ext cx="787500" cy="90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48617" y="3648244"/>
            <a:ext cx="900000" cy="90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Микроэволюция и макроэволюция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1768452" y="1911289"/>
            <a:ext cx="234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Микроэволюция
</a:t>
            </a:r>
            <a:pPr algn="l" indent="0" marL="0">
              <a:lnSpc>
                <a:spcPct val="100000"/>
              </a:lnSpc>
              <a:buNone/>
            </a:pPr>
            <a:r>
              <a:rPr lang="en-US" sz="8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начинаются внутри одной популяции: меняются частоты аллелей, появляются новые сочетания признаков, повышается или снижается приспособленность отдельных особей в конкретных условиях среды.
</a:t>
            </a:r>
            <a:endParaRPr lang="en-US" sz="824" dirty="0"/>
          </a:p>
        </p:txBody>
      </p:sp>
      <p:sp>
        <p:nvSpPr>
          <p:cNvPr id="12" name="Text 2"/>
          <p:cNvSpPr txBox="1"/>
          <p:nvPr/>
        </p:nvSpPr>
        <p:spPr>
          <a:xfrm>
            <a:off x="6137121" y="1910855"/>
            <a:ext cx="234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различий
</a:t>
            </a:r>
            <a:pPr algn="l" indent="0" marL="0">
              <a:lnSpc>
                <a:spcPct val="100000"/>
              </a:lnSpc>
              <a:buNone/>
            </a:pPr>
            <a:r>
              <a:rPr lang="en-US" sz="9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такие сдвиги накапливаются долго, линии расходятся всё сильнее. Со временем это может привести к формированию новых видов и более крупных эволюционных различий.
</a:t>
            </a:r>
            <a:endParaRPr lang="en-US" sz="932" dirty="0"/>
          </a:p>
        </p:txBody>
      </p:sp>
      <p:sp>
        <p:nvSpPr>
          <p:cNvPr id="13" name="Text 3"/>
          <p:cNvSpPr txBox="1"/>
          <p:nvPr/>
        </p:nvSpPr>
        <p:spPr>
          <a:xfrm>
            <a:off x="3924130" y="3650716"/>
            <a:ext cx="234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процесс
</a:t>
            </a:r>
            <a:pPr algn="l" indent="0" marL="0">
              <a:lnSpc>
                <a:spcPct val="100000"/>
              </a:lnSpc>
              <a:buNone/>
            </a:pPr>
            <a:r>
              <a:rPr lang="en-US" sz="9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Макроэволюция не противоречит микроэволюции: она строится из множества малых изменений. Разница между ними — в масштабе времени, уровне организации и итоговом эффекте.
</a:t>
            </a:r>
            <a:endParaRPr lang="en-US" sz="930" dirty="0"/>
          </a:p>
        </p:txBody>
      </p:sp>
      <p:sp>
        <p:nvSpPr>
          <p:cNvPr id="14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6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образованию новых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иллюстрирует, как географическая, экологическая или поведенческая изоляция приводит к расхождению популяций.
</a:t>
            </a:r>
            <a:endParaRPr lang="en-US" sz="2112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6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81" y="1854080"/>
            <a:ext cx="5139684" cy="2048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доказательства эволюции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показывает, какие типы данных подтверждают эволюцию. Каждый из них отражает свой уровень анализа, но все вместе дают согласованную картину происхождения и изменения видов.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источники независимы, но согласуются между собой. Это делает вывод об эволюции надёжным и многократно проверенным.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данных палеонтологии, биогеографии, анатомии и молекулярной биологии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6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заблуждения и точные формулировки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60" dirty="0"/>
          </a:p>
        </p:txBody>
      </p:sp>
      <p:sp>
        <p:nvSpPr>
          <p:cNvPr id="8" name="Text 2"/>
          <p:cNvSpPr txBox="1"/>
          <p:nvPr/>
        </p:nvSpPr>
        <p:spPr>
          <a:xfrm>
            <a:off x="599232" y="2303573"/>
            <a:ext cx="2204928" cy="2077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Ламарка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Ламарк связывал изменения организмов с прямым «упражнением» органов и наследованием приобретённых признаков. Современная биология показывает, что наследуются не тренировки, а генетические изменения.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95772" y="2303573"/>
            <a:ext cx="2205000" cy="20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Точнее про отбор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«выживает самый сильный» слишком груба. Важно не физическое превосходство, а то, насколько признак помогает выжить и оставить потомство именно в данной среде.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268512" y="2303573"/>
            <a:ext cx="2204928" cy="2077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заданной цели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не движется к заранее заданному совершенству. Она сохраняет то, что работает здесь и сейчас, поэтому один и тот же признак может быть выгодным или бесполезным.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25" y="1914812"/>
            <a:ext cx="1747800" cy="25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берутся различия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наследуемых различий — мутации и рекомбинация. Они создают материал, из которого отбор и другие факторы затем формируют особенности популяции.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579551" y="1914812"/>
            <a:ext cx="1747800" cy="25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Движущие и направляющие факторы нельзя смешивать: одни создают варианты, другие меняют их частоты. В учебной теме важно различать происхождение признака и его судьбу в популяции.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770303" y="1914812"/>
            <a:ext cx="1747800" cy="25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случайности и обмена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дрейф особенно заметен в малых популяциях, а поток генов связывает разные группы. Оба процесса могут усиливать или ослаблять действие отбора.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942004" y="1914812"/>
            <a:ext cx="1747800" cy="25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именно 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всегда описывается через популяцию, а не через отдельную особь. Значит, главный результат — изменение частот аллелей во времени.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 теме
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6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Эволюцию не «толкает» одна сила: наследственная изменчивость даёт материал, а отбор, дрейф и поток генов формируют итог. Направление всегда задают реальные условия среды и успех размножения.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2026-07-26T04:08:55Z</dcterms:created>
  <dcterms:modified xsi:type="dcterms:W3CDTF">2026-07-26T04:08:55Z</dcterms:modified>
</cp:coreProperties>
</file>