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image" Target="../media/image-8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00" y="105054"/>
            <a:ext cx="8941500" cy="4933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5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тригонометрических функций некоторых углов
</a:t>
            </a:r>
            <a:pPr algn="ctr" indent="0" marL="0">
              <a:lnSpc>
                <a:spcPct val="100000"/>
              </a:lnSpc>
              <a:buNone/>
            </a:pPr>
            <a:r>
              <a:rPr lang="en-US" sz="173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3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значения для 0°, 30°, 45°, 60° и 90°
</a:t>
            </a:r>
            <a:endParaRPr lang="en-US" sz="3852" dirty="0"/>
          </a:p>
        </p:txBody>
      </p:sp>
      <p:sp>
        <p:nvSpPr>
          <p:cNvPr id="6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значения помогают быстро решать задачи о треугольниках, окружности и координатах. Углы 30°, 45° и 60° связаны с простыми построениями, а 0° и 90° показывают крайние случаи функций.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8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точные значения в геометрии
</a:t>
            </a:r>
            <a:endParaRPr lang="en-US" sz="3081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59937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31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функции рассматриваются и как они определяются
</a:t>
            </a:r>
            <a:endParaRPr lang="en-US" sz="2831" dirty="0"/>
          </a:p>
        </p:txBody>
      </p:sp>
      <p:sp>
        <p:nvSpPr>
          <p:cNvPr id="10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64400" y="1186825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
</a:t>
            </a:r>
            <a:pPr algn="l" indent="0" marL="0">
              <a:lnSpc>
                <a:spcPct val="100000"/>
              </a:lnSpc>
              <a:buNone/>
            </a:pPr>
            <a:r>
              <a:rPr lang="en-US" sz="139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 угла в прямоугольном треугольнике показывает отношение противолежащего катета к гипотенузе. Это удобный способ связать угол с длинами сторон и получить значение без измерений наугад.
</a:t>
            </a:r>
            <a:endParaRPr lang="en-US" sz="1566" dirty="0"/>
          </a:p>
        </p:txBody>
      </p:sp>
      <p:sp>
        <p:nvSpPr>
          <p:cNvPr id="12" name="Text 3"/>
          <p:cNvSpPr txBox="1"/>
          <p:nvPr/>
        </p:nvSpPr>
        <p:spPr>
          <a:xfrm>
            <a:off x="664400" y="2961326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Косинус
</a:t>
            </a:r>
            <a:pPr algn="l" indent="0" marL="0">
              <a:lnSpc>
                <a:spcPct val="100000"/>
              </a:lnSpc>
              <a:buNone/>
            </a:pPr>
            <a:r>
              <a:rPr lang="en-US" sz="139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Косинус равен отношению прилежащего катета к гипотенузе. Он описывает, насколько «горизонтально» направлена сторона относительно выбранного угла, и часто используется вместе с синусом.
</a:t>
            </a:r>
            <a:endParaRPr lang="en-US" sz="1566" dirty="0"/>
          </a:p>
        </p:txBody>
      </p:sp>
      <p:sp>
        <p:nvSpPr>
          <p:cNvPr id="13" name="Text 4"/>
          <p:cNvSpPr txBox="1"/>
          <p:nvPr/>
        </p:nvSpPr>
        <p:spPr>
          <a:xfrm>
            <a:off x="3803825" y="1186825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7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Тангенс
</a:t>
            </a:r>
            <a:pPr algn="l" indent="0" marL="0">
              <a:lnSpc>
                <a:spcPct val="100000"/>
              </a:lnSpc>
              <a:buNone/>
            </a:pPr>
            <a:r>
              <a:rPr lang="en-US" sz="1428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Тангенс выражается как отношение синуса к косинусу. Поэтому его удобно находить после того, как уже известны синус и косинус нужного угла, особенно для опорных значений.
</a:t>
            </a:r>
            <a:endParaRPr lang="en-US" sz="1607" dirty="0"/>
          </a:p>
        </p:txBody>
      </p:sp>
      <p:sp>
        <p:nvSpPr>
          <p:cNvPr id="14" name="Text 5"/>
          <p:cNvSpPr txBox="1"/>
          <p:nvPr/>
        </p:nvSpPr>
        <p:spPr>
          <a:xfrm>
            <a:off x="3803825" y="2961326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79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Котангенс
</a:t>
            </a:r>
            <a:pPr algn="l" indent="0" marL="0">
              <a:lnSpc>
                <a:spcPct val="100000"/>
              </a:lnSpc>
              <a:buNone/>
            </a:pPr>
            <a:r>
              <a:rPr lang="en-US" sz="149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Котангенс — это отношение косинуса к синусу. Важно помнить об особых случаях: если в знаменателе получается ноль, значение не определено, как для tan 90° и cot 0°.
</a:t>
            </a:r>
            <a:endParaRPr lang="en-US" sz="167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47497" y="0"/>
            <a:ext cx="249640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57978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Единичная окружность и координаты точек
</a:t>
            </a:r>
            <a:endParaRPr lang="en-US" sz="2563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288640" y="1142376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49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точки
</a:t>
            </a:r>
            <a:pPr algn="l" indent="0" marL="0">
              <a:lnSpc>
                <a:spcPct val="100000"/>
              </a:lnSpc>
              <a:buNone/>
            </a:pPr>
            <a:r>
              <a:rPr lang="en-US" sz="146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единичной окружности каждой величине угла соответствует точка с координатами (cos α; sin α). Так геометрия сразу превращается в удобный способ находить точные значения.
</a:t>
            </a:r>
            <a:endParaRPr lang="en-US" sz="1649" dirty="0"/>
          </a:p>
        </p:txBody>
      </p:sp>
      <p:sp>
        <p:nvSpPr>
          <p:cNvPr id="13" name="Text 3"/>
          <p:cNvSpPr txBox="1"/>
          <p:nvPr/>
        </p:nvSpPr>
        <p:spPr>
          <a:xfrm>
            <a:off x="288640" y="2903403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Оси координат
</a:t>
            </a:r>
            <a:pPr algn="l" indent="0" marL="0">
              <a:lnSpc>
                <a:spcPct val="100000"/>
              </a:lnSpc>
              <a:buNone/>
            </a:pPr>
            <a:r>
              <a:rPr lang="en-US" sz="155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углов 0°, 90°, 180° и 270° точки попадают на оси. Поэтому один из координатных показателей равен нулю, а другой принимает значение 1 или −1.
</a:t>
            </a:r>
            <a:endParaRPr lang="en-US" sz="1746" dirty="0"/>
          </a:p>
        </p:txBody>
      </p:sp>
      <p:sp>
        <p:nvSpPr>
          <p:cNvPr id="14" name="Text 4"/>
          <p:cNvSpPr txBox="1"/>
          <p:nvPr/>
        </p:nvSpPr>
        <p:spPr>
          <a:xfrm>
            <a:off x="3357123" y="1142376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Опорные положения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55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30°, 45° и 60° занимают характерные места на окружности. Их удобно запоминать через симметрию, потому что значения синуса и косинуса у них связаны.
</a:t>
            </a:r>
            <a:endParaRPr lang="en-US" sz="1746" dirty="0"/>
          </a:p>
        </p:txBody>
      </p:sp>
      <p:sp>
        <p:nvSpPr>
          <p:cNvPr id="15" name="Text 5"/>
          <p:cNvSpPr txBox="1"/>
          <p:nvPr/>
        </p:nvSpPr>
        <p:spPr>
          <a:xfrm>
            <a:off x="3357123" y="2903403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7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таблицей
</a:t>
            </a:r>
            <a:pPr algn="l" indent="0" marL="0">
              <a:lnSpc>
                <a:spcPct val="100000"/>
              </a:lnSpc>
              <a:buNone/>
            </a:pPr>
            <a:r>
              <a:rPr lang="en-US" sz="1488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Единичная окружность помогает не заучивать таблицу механически. Достаточно понимать, где находится точка, чтобы восстановить нужные значения и проверить правильность ответа.
</a:t>
            </a:r>
            <a:endParaRPr lang="en-US" sz="167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получают значения для угла 45°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Равнобедренный прямоугольный треугольник показывает, почему sin и cos 45° одинаковы.
</a:t>
            </a:r>
            <a:endParaRPr lang="en-US" sz="158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получают значения для углов 30° и 60°
</a:t>
            </a:r>
            <a:endParaRPr lang="en-US" sz="315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равностороннего треугольника делит его на два прямоугольных треугольника.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582019"/>
            <a:ext cx="4759500" cy="227476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значения основных углов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 основные значения сразу и сравнить их между собой.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Достаточно знать три опорных угла, чтобы восстановить всю таблицу и не запутаться в особых случаях.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определения тригонометрических функций для опорных углов 0°, 30°, 45°, 60° и 90°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6399" y="4186700"/>
            <a:ext cx="502800" cy="50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4299" y="4186700"/>
            <a:ext cx="37710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86499" y="4186700"/>
            <a:ext cx="502800" cy="5028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621549" y="4186700"/>
            <a:ext cx="502800" cy="5028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1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в первой четверти
</a:t>
            </a:r>
            <a:endParaRPr lang="en-US" sz="3200" dirty="0"/>
          </a:p>
        </p:txBody>
      </p:sp>
      <p:sp>
        <p:nvSpPr>
          <p:cNvPr id="17" name="Text 2"/>
          <p:cNvSpPr txBox="1"/>
          <p:nvPr/>
        </p:nvSpPr>
        <p:spPr>
          <a:xfrm>
            <a:off x="1904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первой четверти синус, косинус, тангенс и котангенс имеют положительный знак. Это делает первые примеры проще и помогает сосредоточиться на самих значениях, а не на знаке.
</a:t>
            </a:r>
            <a:pPr algn="ctr" indent="0" marL="0">
              <a:lnSpc>
                <a:spcPct val="100000"/>
              </a:lnSpc>
              <a:buNone/>
            </a:pPr>
            <a:r>
              <a:rPr lang="en-US" sz="13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значения положительны
</a:t>
            </a:r>
            <a:endParaRPr lang="en-US" sz="1377" dirty="0"/>
          </a:p>
        </p:txBody>
      </p:sp>
      <p:sp>
        <p:nvSpPr>
          <p:cNvPr id="18" name="Text 3"/>
          <p:cNvSpPr txBox="1"/>
          <p:nvPr/>
        </p:nvSpPr>
        <p:spPr>
          <a:xfrm>
            <a:off x="24255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0° начинается на положительной полуоси Ox, а 90° соответствует направлению вверх по оси Oy. Эти точки удобно использовать как границы для понимания движения по окружности.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и конец дуги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46605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углы первой четверти чаще всего встречаются в школьных задачах на точные значения. Здесь проще всего применять таблицу и связывать её с прямоугольным треугольником.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задания
</a:t>
            </a:r>
            <a:endParaRPr lang="en-US" sz="1400" dirty="0"/>
          </a:p>
        </p:txBody>
      </p:sp>
      <p:sp>
        <p:nvSpPr>
          <p:cNvPr id="20" name="Text 5"/>
          <p:cNvSpPr txBox="1"/>
          <p:nvPr/>
        </p:nvSpPr>
        <p:spPr>
          <a:xfrm>
            <a:off x="68956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значение найдено верно, оно должно соответствовать положению угла на окружности и известным правилам знаков. Такой быстрый контроль помогает заметить ошибку до сдачи решения.
</a:t>
            </a:r>
            <a:pPr algn="ctr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
</a:t>
            </a:r>
            <a:endParaRPr lang="en-US" sz="138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 и косинус у опорных углов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 значения постепенно меняются при переходе от 0° к 90°.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45° столбцы равны, а у 30° и 60° они меняются местами. Это удобно для запоминания и самопроверки.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значения синуса и косинуса для углов 0°, 30°, 45°, 60° и 90°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69192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Тангенс и котангенс через синус и косинус
</a:t>
            </a:r>
            <a:endParaRPr lang="en-US" sz="2563" dirty="0"/>
          </a:p>
        </p:txBody>
      </p:sp>
      <p:sp>
        <p:nvSpPr>
          <p:cNvPr id="11" name="Text 2"/>
          <p:cNvSpPr txBox="1"/>
          <p:nvPr/>
        </p:nvSpPr>
        <p:spPr>
          <a:xfrm>
            <a:off x="306725" y="1221875"/>
            <a:ext cx="2240272" cy="164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формулы
</a:t>
            </a:r>
            <a:pPr algn="l" indent="0" marL="0">
              <a:lnSpc>
                <a:spcPct val="100000"/>
              </a:lnSpc>
              <a:buNone/>
            </a:pPr>
            <a:r>
              <a:rPr lang="en-US" sz="142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Тангенс удобно находить как отношение sin α к cos α, а котангенс — как cos α к sin α. Эти формулы связывают новые значения с уже известными синусом и косинусом.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2649593" y="1221875"/>
            <a:ext cx="2240272" cy="164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30°
</a:t>
            </a:r>
            <a:pPr algn="l" indent="0" marL="0">
              <a:lnSpc>
                <a:spcPct val="100000"/>
              </a:lnSpc>
              <a:buNone/>
            </a:pPr>
            <a:r>
              <a:rPr lang="en-US" sz="159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30° получаем tan 30° = √3/3, а cot 30° = √3. Эти значения легко проверить, подставив в отношения точные значения синуса и косинуса из таблицы.
</a:t>
            </a:r>
            <a:endParaRPr lang="en-US" sz="1796" dirty="0"/>
          </a:p>
        </p:txBody>
      </p:sp>
      <p:sp>
        <p:nvSpPr>
          <p:cNvPr id="13" name="Text 4"/>
          <p:cNvSpPr txBox="1"/>
          <p:nvPr/>
        </p:nvSpPr>
        <p:spPr>
          <a:xfrm>
            <a:off x="4985601" y="1221875"/>
            <a:ext cx="2240272" cy="164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45°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угол равен 45°, синус и косинус одинаковы. Поэтому и tan 45° = 1, и cot 45° = 1 — это самый простой опорный случай.
</a:t>
            </a:r>
            <a:endParaRPr lang="en-US" sz="1800" dirty="0"/>
          </a:p>
        </p:txBody>
      </p:sp>
      <p:sp>
        <p:nvSpPr>
          <p:cNvPr id="14" name="Text 5"/>
          <p:cNvSpPr txBox="1"/>
          <p:nvPr/>
        </p:nvSpPr>
        <p:spPr>
          <a:xfrm>
            <a:off x="306714" y="3129875"/>
            <a:ext cx="2240177" cy="164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60°
</a:t>
            </a:r>
            <a:pPr algn="l" indent="0" marL="0">
              <a:lnSpc>
                <a:spcPct val="100000"/>
              </a:lnSpc>
              <a:buNone/>
            </a:pPr>
            <a:r>
              <a:rPr lang="en-US" sz="159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60° значения меняются местами по сравнению с 30°. Отсюда tan 60° = √3, а cot 60° = √3/3, что удобно запомнить как зеркальную пару.
</a:t>
            </a:r>
            <a:endParaRPr lang="en-US" sz="1796" dirty="0"/>
          </a:p>
        </p:txBody>
      </p:sp>
      <p:sp>
        <p:nvSpPr>
          <p:cNvPr id="15" name="Text 6"/>
          <p:cNvSpPr txBox="1"/>
          <p:nvPr/>
        </p:nvSpPr>
        <p:spPr>
          <a:xfrm>
            <a:off x="2649471" y="3129875"/>
            <a:ext cx="2240177" cy="164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случаи
</a:t>
            </a:r>
            <a:pPr algn="l" indent="0" marL="0">
              <a:lnSpc>
                <a:spcPct val="100000"/>
              </a:lnSpc>
              <a:buNone/>
            </a:pPr>
            <a:r>
              <a:rPr lang="en-US" sz="159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90° тангенс не определён, потому что cos 90° = 0. При 0° не определён котангенс, так как sin 0° = 0, и деление на ноль невозможно.
</a:t>
            </a:r>
            <a:endParaRPr lang="en-US" sz="179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47497" y="0"/>
            <a:ext cx="249640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57978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функций на осях и в четвертях
</a:t>
            </a:r>
            <a:endParaRPr lang="en-US" sz="2563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288640" y="1142376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четверть
</a:t>
            </a:r>
            <a:pPr algn="l" indent="0" marL="0">
              <a:lnSpc>
                <a:spcPct val="100000"/>
              </a:lnSpc>
              <a:buNone/>
            </a:pPr>
            <a:r>
              <a:rPr lang="en-US" sz="155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угол расположен в первой четверти, то его синус и косинус положительны. Поэтому для опорных углов 30°, 45° и 60° знаки ответов всегда совпадают с ожиданиями из таблицы.
</a:t>
            </a:r>
            <a:endParaRPr lang="en-US" sz="1746" dirty="0"/>
          </a:p>
        </p:txBody>
      </p:sp>
      <p:sp>
        <p:nvSpPr>
          <p:cNvPr id="13" name="Text 3"/>
          <p:cNvSpPr txBox="1"/>
          <p:nvPr/>
        </p:nvSpPr>
        <p:spPr>
          <a:xfrm>
            <a:off x="288640" y="2903403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Ox
</a:t>
            </a:r>
            <a:pPr algn="l" indent="0" marL="0">
              <a:lnSpc>
                <a:spcPct val="100000"/>
              </a:lnSpc>
              <a:buNone/>
            </a:pPr>
            <a:r>
              <a:rPr lang="en-US" sz="155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оси Ox точка имеет нулевую ординату, значит sin α = 0. При этом cos α принимает значение 1 или −1, в зависимости от направления отсчёта на окружности.
</a:t>
            </a:r>
            <a:endParaRPr lang="en-US" sz="1746" dirty="0"/>
          </a:p>
        </p:txBody>
      </p:sp>
      <p:sp>
        <p:nvSpPr>
          <p:cNvPr id="14" name="Text 4"/>
          <p:cNvSpPr txBox="1"/>
          <p:nvPr/>
        </p:nvSpPr>
        <p:spPr>
          <a:xfrm>
            <a:off x="3357123" y="1142376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Oy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оси Oy точка имеет нулевую абсциссу, поэтому cos α = 0. В таких случаях синус показывает, насколько далеко точка поднята вверх или опущена вниз.
</a:t>
            </a:r>
            <a:endParaRPr lang="en-US" sz="1800" dirty="0"/>
          </a:p>
        </p:txBody>
      </p:sp>
      <p:sp>
        <p:nvSpPr>
          <p:cNvPr id="15" name="Text 5"/>
          <p:cNvSpPr txBox="1"/>
          <p:nvPr/>
        </p:nvSpPr>
        <p:spPr>
          <a:xfrm>
            <a:off x="3357123" y="2903403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77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
</a:t>
            </a:r>
            <a:pPr algn="l" indent="0" marL="0">
              <a:lnSpc>
                <a:spcPct val="100000"/>
              </a:lnSpc>
              <a:buNone/>
            </a:pPr>
            <a:r>
              <a:rPr lang="en-US" sz="149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знаков помогает быстро заметить ошибку: даже верное по величине значение может оказаться неверным по знаку. Это особенно полезно в задачах, где угол выходит за пределы первой четверти.
</a:t>
            </a:r>
            <a:endParaRPr lang="en-US" sz="167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771000"/>
            <a:ext cx="4759500" cy="189680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меняются значения при повороте на 90°
</a:t>
            </a:r>
            <a:endParaRPr lang="en-US" sz="3047" dirty="0"/>
          </a:p>
        </p:txBody>
      </p:sp>
      <p:sp>
        <p:nvSpPr>
          <p:cNvPr id="9" name="Text 2"/>
          <p:cNvSpPr txBox="1"/>
          <p:nvPr/>
        </p:nvSpPr>
        <p:spPr>
          <a:xfrm>
            <a:off x="306750" y="1478300"/>
            <a:ext cx="3225900" cy="248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9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повороте точки по единичной окружности на 90° удобно сравнивать значения синуса, косинуса и тангенса для четырёх основных направлений.
</a:t>
            </a:r>
            <a:pPr algn="l" indent="0" marL="0">
              <a:lnSpc>
                <a:spcPct val="100000"/>
              </a:lnSpc>
              <a:buNone/>
            </a:pPr>
            <a:r>
              <a:rPr lang="en-US" sz="1419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19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повороте на 90° синус и косинус как будто меняются местами, а нули и единицы переходят в соседние положения. Тангенс не определяется там, где косинус равен нулю.
</a:t>
            </a:r>
            <a:pPr algn="l" indent="0" marL="0">
              <a:lnSpc>
                <a:spcPct val="100000"/>
              </a:lnSpc>
              <a:buNone/>
            </a:pPr>
            <a:r>
              <a:rPr lang="en-US" sz="1419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19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Единичная окружность и определения тригонометрических функций
</a:t>
            </a:r>
            <a:endParaRPr lang="en-US" sz="141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800" y="1607033"/>
            <a:ext cx="521700" cy="4637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01700" y="1587500"/>
            <a:ext cx="502800" cy="502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02000" y="1587500"/>
            <a:ext cx="37710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точных значений с прямоугольными треугольниками
</a:t>
            </a:r>
            <a:endParaRPr lang="en-US" sz="2563" dirty="0"/>
          </a:p>
        </p:txBody>
      </p:sp>
      <p:sp>
        <p:nvSpPr>
          <p:cNvPr id="12" name="Text 2"/>
          <p:cNvSpPr txBox="1"/>
          <p:nvPr/>
        </p:nvSpPr>
        <p:spPr>
          <a:xfrm>
            <a:off x="1100174" y="1587500"/>
            <a:ext cx="17889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45°
</a:t>
            </a:r>
            <a:pPr algn="l" indent="0" marL="0">
              <a:lnSpc>
                <a:spcPct val="100000"/>
              </a:lnSpc>
              <a:buNone/>
            </a:pPr>
            <a:r>
              <a:rPr lang="en-US" sz="15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Равнобедренный прямоугольный треугольник даёт самый простой образец для запоминания. Если катеты равны 1, то гипотенуза равна √2, а значит синус и косинус одинаковы.
</a:t>
            </a:r>
            <a:endParaRPr lang="en-US" sz="1586" dirty="0"/>
          </a:p>
        </p:txBody>
      </p:sp>
      <p:sp>
        <p:nvSpPr>
          <p:cNvPr id="13" name="Text 3"/>
          <p:cNvSpPr txBox="1"/>
          <p:nvPr/>
        </p:nvSpPr>
        <p:spPr>
          <a:xfrm>
            <a:off x="4037624" y="1587500"/>
            <a:ext cx="17889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30° и 60°
</a:t>
            </a:r>
            <a:pPr algn="l" indent="0" marL="0">
              <a:lnSpc>
                <a:spcPct val="100000"/>
              </a:lnSpc>
              <a:buNone/>
            </a:pPr>
            <a:r>
              <a:rPr lang="en-US" sz="153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равносторонний треугольник разделить высотой, получаются катеты 1 и √3 при гипотенузе 2. Этот шаблон сразу даёт точные значения для обоих острых углов.
</a:t>
            </a:r>
            <a:endParaRPr lang="en-US" sz="1531" dirty="0"/>
          </a:p>
        </p:txBody>
      </p:sp>
      <p:sp>
        <p:nvSpPr>
          <p:cNvPr id="14" name="Text 4"/>
          <p:cNvSpPr txBox="1"/>
          <p:nvPr/>
        </p:nvSpPr>
        <p:spPr>
          <a:xfrm>
            <a:off x="6975074" y="1587500"/>
            <a:ext cx="17889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запоминание
</a:t>
            </a:r>
            <a:pPr algn="l" indent="0" marL="0">
              <a:lnSpc>
                <a:spcPct val="100000"/>
              </a:lnSpc>
              <a:buNone/>
            </a:pPr>
            <a:r>
              <a:rPr lang="en-US" sz="15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треугольника покрывают почти всю тему: один объясняет угол 45°, другой — пару 30° и 60°. Достаточно помнить их стороны, чтобы восстановить все основные значения без калькулятора.
</a:t>
            </a:r>
            <a:endParaRPr lang="en-US" sz="153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дополняющих углов: 30° и 60°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30° и 60° дополняют друг друга до прямого угла, поэтому их значения тесно связаны и легко восстанавливаются по симметрии.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 и косинус у дополняющих углов меняются местами. Угол 45° находится между ними и служит удобной точкой равновесия.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точных значений для опорных углов; 30°, 45°, 60°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06750" y="311075"/>
            <a:ext cx="69192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 работе с таблицей значений
</a:t>
            </a:r>
            <a:endParaRPr lang="en-US" sz="2563" dirty="0"/>
          </a:p>
        </p:txBody>
      </p:sp>
      <p:sp>
        <p:nvSpPr>
          <p:cNvPr id="10" name="Text 2"/>
          <p:cNvSpPr txBox="1"/>
          <p:nvPr/>
        </p:nvSpPr>
        <p:spPr>
          <a:xfrm>
            <a:off x="664400" y="1186825"/>
            <a:ext cx="3026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sin и cos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частая ошибка — перепутать значения для 30° и 60°. Полезно помнить, что у меньшего угла синус меньше, а косинус больше, чем у большего.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664400" y="2961325"/>
            <a:ext cx="3026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3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Записывают несуществующее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54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Тангенс 90° нельзя записывать как обычное число, потому что cos 90° = 0. Если делитель равен нулю, отношение не имеет смысла и остаётся не определённым.
</a:t>
            </a:r>
            <a:endParaRPr lang="en-US" sz="1733" dirty="0"/>
          </a:p>
        </p:txBody>
      </p:sp>
      <p:sp>
        <p:nvSpPr>
          <p:cNvPr id="12" name="Text 4"/>
          <p:cNvSpPr txBox="1"/>
          <p:nvPr/>
        </p:nvSpPr>
        <p:spPr>
          <a:xfrm>
            <a:off x="4209275" y="1186825"/>
            <a:ext cx="3026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Ошибаются со знаком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угол выходит за первую четверть, нужно сразу смотреть, какой знак должен иметь функция. Иначе можно получить правильную величину, но неверный ответ.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4209275" y="2961325"/>
            <a:ext cx="3026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равные записи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Записи √3/3 и 1/√3 обозначают одно и то же число. Если это помнить, легче не допустить лишней тревоги при сокращении и преобразовании дробей.
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нахождения точного значения угла
</a:t>
            </a:r>
            <a:endParaRPr lang="en-US" sz="2981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 работы с опорными углами и единичной окружностью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41"/>
            <a:ext cx="2466283" cy="19508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0950" y="1171966"/>
            <a:ext cx="2466283" cy="195086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5150" y="1171966"/>
            <a:ext cx="2466283" cy="195086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эти значения в жизни и задачах
</a:t>
            </a:r>
            <a:endParaRPr lang="en-US" sz="2750" dirty="0"/>
          </a:p>
        </p:txBody>
      </p:sp>
      <p:sp>
        <p:nvSpPr>
          <p:cNvPr id="11" name="Text 2"/>
          <p:cNvSpPr txBox="1"/>
          <p:nvPr/>
        </p:nvSpPr>
        <p:spPr>
          <a:xfrm>
            <a:off x="307321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и тень
</a:t>
            </a:r>
            <a:pPr algn="ctr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геометрии точные значения помогают находить высоту дерева, столба или здания по длине тени. Когда угол равен 30°, 45° или 60°, вычисления становятся особенно короткими и понятными.
</a:t>
            </a:r>
            <a:endParaRPr lang="en-US" sz="1177" dirty="0"/>
          </a:p>
        </p:txBody>
      </p:sp>
      <p:sp>
        <p:nvSpPr>
          <p:cNvPr id="12" name="Text 3"/>
          <p:cNvSpPr txBox="1"/>
          <p:nvPr/>
        </p:nvSpPr>
        <p:spPr>
          <a:xfrm>
            <a:off x="32915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Наклон и построения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черчении и при работе с планами важно знать, под каким углом идёт линия. Точные тригонометрические значения помогают описывать наклон лестницы, крыши или рампы без лишних приближений.
</a:t>
            </a:r>
            <a:endParaRPr lang="en-US" sz="1177" dirty="0"/>
          </a:p>
        </p:txBody>
      </p:sp>
      <p:sp>
        <p:nvSpPr>
          <p:cNvPr id="13" name="Text 4"/>
          <p:cNvSpPr txBox="1"/>
          <p:nvPr/>
        </p:nvSpPr>
        <p:spPr>
          <a:xfrm>
            <a:off x="62757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 ориентирование
</a:t>
            </a:r>
            <a:pPr algn="ctr" indent="0" marL="0">
              <a:lnSpc>
                <a:spcPct val="100000"/>
              </a:lnSpc>
              <a:buNone/>
            </a:pPr>
            <a:r>
              <a:rPr lang="en-US" sz="113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физике, навигации и компьютерной графике тригонометрия описывает направление движения и положение объектов. Опорные углы удобны тем, что их значения выражаются через простые дроби и корни.
</a:t>
            </a:r>
            <a:endParaRPr lang="en-US" sz="113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Опорные углы и их особенности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 на опорных углах показывает плавный переход от нуля к единице. Это удобно для запоминания порядка значений и проверки ответов.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опорные углы образуют одну последовательность: от начала отсчёта до максимума синуса. Симметрия и особые положения позволяют быстро восстановить остальные функции.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Единичная окружность; точные значения для углов 0°, 30°, 45°, 60° и 90°
</a:t>
            </a:r>
            <a:endParaRPr lang="en-US" sz="152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582019"/>
            <a:ext cx="4759500" cy="227476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для повторения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таблица помогает быстро вспомнить точные значения основных тригонометрических функций для пяти опорных углов без калькулятора.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Достаточно уверенно знать значения для 30°, 45° и 60°, чтобы восстановить всю таблицу. Углы 0° и 90° задают границы и помогают проверять ответы.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значения для опорных углов в школьном курсе геометрии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по теме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значения для 0°, 30°, 45°, 60° и 90° — это надёжный инструмент для задач по геометрии. Если помнить опорные углы и связи между функциями, ответы находятся быстрее и проверяются увереннее.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2026-06-03T13:29:27Z</dcterms:created>
  <dcterms:modified xsi:type="dcterms:W3CDTF">2026-06-03T13:29:27Z</dcterms:modified>
</cp:coreProperties>
</file>