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25" y="729250"/>
            <a:ext cx="3750300" cy="407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идиом с частями дома на букву B: ключевые темы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идиом на B, связанных с частями дома: значение и примеры употребления.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16925" y="256225"/>
            <a:ext cx="37503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545" y="0"/>
            <a:ext cx="48722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3877500" cy="27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Идиомы с частями дома отражают культурные особенности и бытовой мир англоговорящих, широко употребляясь в разных стилях речи и развивая образное мышление.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38775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идиом с частями дома в английской речи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9337" y="1391321"/>
            <a:ext cx="3887400" cy="15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Идиома ‘back door’ обозначает неформальный или скрытый способ достижения цели, зачастую посредством обхода официальных правил или процедур.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и значение идиомы ‘back door’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06750" y="3067970"/>
            <a:ext cx="3887400" cy="15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Происходит от понятия запасного выхода, символизируя обход и получение преимуществ без публичного контроля.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8200" y="1091200"/>
            <a:ext cx="31263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 got the job through the back door — значит, он получил работу, минуя официальный конкурс, используя неформальные каналы.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использования ‘back door’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18200" y="2443546"/>
            <a:ext cx="42537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часто применяется при получении контрактов или должностей по знакомству, а не по заслугам.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18200" y="3795900"/>
            <a:ext cx="57294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Подобные ситуации иллюстрируют случаи обхода установленных правил и процедур в разных сферах.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23" y="0"/>
            <a:ext cx="513345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24425" y="1945851"/>
            <a:ext cx="35862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‘Brick wall’ символизирует серьезное, кажущееся непреодолимым препятствие, когда дальнейшее движение невозможно стандартными способами.
</a:t>
            </a:r>
            <a:endParaRPr lang="en-US" sz="1500" dirty="0"/>
          </a:p>
        </p:txBody>
      </p:sp>
      <p:sp>
        <p:nvSpPr>
          <p:cNvPr id="6" name="Text 1"/>
          <p:cNvSpPr txBox="1"/>
          <p:nvPr/>
        </p:nvSpPr>
        <p:spPr>
          <a:xfrm>
            <a:off x="5213000" y="311075"/>
            <a:ext cx="35979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 символика идиомы ‘brick wall’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460225" y="468530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5224425" y="3445835"/>
            <a:ext cx="35862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Сфера применения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широко используется в бизнесе, образовании и психологии для описания блокировок и трудностей, требующих нового подхода.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9297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hit a brick wall with my project — означает столкновение с проблемой, которую нельзя решить имеющимися ресурсами.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употребления ‘brick wall’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1394950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Данная идиома выражает чувство застоя и необходимости менять стратегию или искать помощь извне.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382395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употребляется при описании профессиональных, учебных и личных трудностей.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278048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использование подчеркивает важность гибкости и творческого мышления при решении сложных задач.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946" y="1190625"/>
            <a:ext cx="3003807" cy="319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71875" y="1190625"/>
            <a:ext cx="5238600" cy="142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‘Bring down the house’ описывает эффект, когда выступление вызывает бурную, восторженную реакцию аудитории, символизируя полный успех.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Идиома ‘bring down the house’: смысл и происхождение
</a:t>
            </a:r>
            <a:endParaRPr lang="en-US" sz="2702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554925" y="2959550"/>
            <a:ext cx="5238600" cy="14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родилось из театральной практики, где овации казались настолько громкими, что 'разрушали зал'.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102925" y="1235375"/>
            <a:ext cx="17076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из культуры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Her spectacular performance brought down the house — акцент на восхищении и признании публики.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468975" y="1235375"/>
            <a:ext cx="17076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20 века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Идиома появилась в театральном жаргоне, описывая актёров, вызывающих бурные овации публики.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3785950" y="1208200"/>
            <a:ext cx="17076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использование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широко входит в обиход, применяясь к успешным выступлениям и сильным эмоциональным переживаниям.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‘bring down the house’ в английском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50525" y="1126406"/>
            <a:ext cx="2130000" cy="15205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0950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205052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Катастрофа в переносном смысле
</a:t>
            </a:r>
            <a:pPr algn="ctr" indent="0" marL="0">
              <a:lnSpc>
                <a:spcPct val="100000"/>
              </a:lnSpc>
              <a:buNone/>
            </a:pPr>
            <a:r>
              <a:rPr lang="en-US" sz="7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‘burn the house down’ используется для описания радикальных перемен или разрушения старых связей, часто делается с целью полного разрыва с прошлым. Эта идиома буквально и образно подчёркивает необратимость действий.
</a:t>
            </a:r>
            <a:endParaRPr lang="en-US" sz="1296" dirty="0"/>
          </a:p>
        </p:txBody>
      </p:sp>
      <p:sp>
        <p:nvSpPr>
          <p:cNvPr id="7" name="Text 2"/>
          <p:cNvSpPr txBox="1"/>
          <p:nvPr/>
        </p:nvSpPr>
        <p:spPr>
          <a:xfrm>
            <a:off x="4960950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и демонстративность
</a:t>
            </a:r>
            <a:pPr algn="ctr" indent="0" marL="0">
              <a:lnSpc>
                <a:spcPct val="100000"/>
              </a:lnSpc>
              <a:buNone/>
            </a:pPr>
            <a:r>
              <a:rPr lang="en-US" sz="7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говорят об эмоциональных решениях, когда человек ‘сжигает мосты’ и прекращает отношения или проекты, не оставляя пути назад. Такой образ усиливает восприятие масштабности и решительности.
</a:t>
            </a:r>
            <a:endParaRPr lang="en-US" sz="1396" dirty="0"/>
          </a:p>
        </p:txBody>
      </p:sp>
      <p:sp>
        <p:nvSpPr>
          <p:cNvPr id="8" name="Text 3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‘Burn the house down’: буквальное и переносное значение
</a:t>
            </a:r>
            <a:endParaRPr lang="en-US" sz="265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060" y="1468141"/>
            <a:ext cx="235634" cy="2356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6175" y="3085166"/>
            <a:ext cx="235634" cy="23563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49637" y="1468141"/>
            <a:ext cx="206179" cy="235634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контексты использования ‘burn the house down’
</a:t>
            </a:r>
            <a:endParaRPr lang="en-US" sz="2702" dirty="0"/>
          </a:p>
        </p:txBody>
      </p:sp>
      <p:sp>
        <p:nvSpPr>
          <p:cNvPr id="9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724946" y="1468141"/>
            <a:ext cx="2088978" cy="1604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Увольнение и уход
</a:t>
            </a:r>
            <a:pPr algn="l" indent="0" marL="0">
              <a:lnSpc>
                <a:spcPct val="100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Резкое разрывание профессиональных связей, когда человек сознательно разрушает прежние отношения на работе.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3604061" y="3085166"/>
            <a:ext cx="2088978" cy="1604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отношения
</a:t>
            </a:r>
            <a:pPr algn="l" indent="0" marL="0">
              <a:lnSpc>
                <a:spcPct val="100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Радикальный разрыв в интимационных или дружеских отношениях, сопровождающийся демонстративностью и окончательностью.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442796" y="1468141"/>
            <a:ext cx="2088978" cy="1604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Кардинальные изменения
</a:t>
            </a:r>
            <a:pPr algn="l" indent="0" marL="0">
              <a:lnSpc>
                <a:spcPct val="100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идиомы для описания ситуаций, когда старые устои и порядки сознательно уничтожаются ради нового начала.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9337" y="1391321"/>
            <a:ext cx="3887400" cy="15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Идиома ‘bottom drawer’ означает вещи, отложенные на будущее, часто связанные с приданым невесты, хранящимся в нижнем ящике комода до свадьбы. Это символ заботы и планирования жизненно важных событий.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Идиома ‘bottom drawer’: смысл в английском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06750" y="3067970"/>
            <a:ext cx="3887400" cy="15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современном контексте выражение отражает идею долгосрочного хранения ценных или важных предметов, а также подготовки к грядущим изменениям в жизни семьи или отдельного человека.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6750" y="1596477"/>
            <a:ext cx="4037700" cy="270169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58150" y="1366025"/>
            <a:ext cx="3752400" cy="316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Представлена таблица с пятью идиомами, их значениями и примерами употребления, отражающая различные контексты использования и уровень метафоричности каждой фразы.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Идиомы охватывают разные сферы — от деловой до личной жизни, каждая обладает уникальной метафорической нагрузкой и контекстам использования.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Collins, Cambridge и Oxford словари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7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идиом с частями дома (B)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46834" y="0"/>
            <a:ext cx="359643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22574" y="1649799"/>
            <a:ext cx="49671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и особенности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Идиома ‘behind closed doors’ описывает события и переговоры, происходящие в приватной обстановке, без доступа посторонних. Это подчёркивает секретность и конфиденциальность происходящего.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49836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‘Behind closed doors’: скрытые действия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22574" y="3136907"/>
            <a:ext cx="49671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аспекты и применение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тесно связано с англоязычным понятием приватности и доверия, часто используется в политике, бизнесе и личной жизни для обозначения закрытых дискуссий и решений.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8200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‘The negotiations took place behind closed doors’ указывает на полностью закрытый формат переговоров без присутствия СМИ или посторонних.
</a:t>
            </a:r>
            <a:endParaRPr lang="en-US" sz="15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для идиомы ‘behind closed doors’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310825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выражение актуально для описания политических или коммерческих встреч, когда детали не предназначены для публичного обсуждения.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6303450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обыденной жизни идиома используется для обозначения личных разговоров, которые не раскрываются широкой публике, сохраняя интимность ситуации.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5350" y="1588841"/>
            <a:ext cx="3248100" cy="260101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2350" y="1587500"/>
            <a:ext cx="4818000" cy="11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Идиома ‘between four walls’ подчёркивает уединённость и интимность, относясь к личным или семейным делам, скрытым от внешнего мира. Часто применяется при описании закрытых бесед или секретов.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‘Between four walls’: личная, частная жизнь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06750" y="3026800"/>
            <a:ext cx="4818000" cy="11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отличие от формальных процессов, фраза акцентирует внимание на эмоциональной и частной стороне жизни, выделяя пространство, где царит доверие и безопасность.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8202" y="1598227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‘Behind closed doors’ относится к официальным или деловым ситуациям, подчеркивая закрытость и конфиденциальность переговоров и обсуждений.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Сравнение: ‘between four walls’ vs ‘behind closed doors’
</a:t>
            </a:r>
            <a:endParaRPr lang="en-US" sz="2702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4765129" y="1598227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Различие в использовании отражает уровень публичности и характер информации — от формальных встреч до интимных событий.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18202" y="3048302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‘Between four walls’ фокусируется на личной, эмоциональной сфере, где происходят приватные разговоры и семейные тайны, недоступные посторонним.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765129" y="3048302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идиомы демонстрируют важность разделения публичного и частного пространств в англоязычной культуре и языке.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50525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950" y="1126406"/>
            <a:ext cx="2130000" cy="15205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‘Build castles in the air’: мечты и нереальные планы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2165525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Иллюзии грандиозных замыслов
</a:t>
            </a:r>
            <a:pPr algn="l" indent="0" marL="0">
              <a:lnSpc>
                <a:spcPct val="100000"/>
              </a:lnSpc>
              <a:buNone/>
            </a:pPr>
            <a:r>
              <a:rPr lang="en-US" sz="7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‘Build castles in the air’ описывает ситуацию, когда человек строит красивые, но нереалистичные планы без практической основы. Это предостережение против чрезмерного фантазирования без действий.
</a:t>
            </a:r>
            <a:endParaRPr lang="en-US" sz="1326" dirty="0"/>
          </a:p>
        </p:txBody>
      </p:sp>
      <p:sp>
        <p:nvSpPr>
          <p:cNvPr id="10" name="Text 3"/>
          <p:cNvSpPr txBox="1"/>
          <p:nvPr/>
        </p:nvSpPr>
        <p:spPr>
          <a:xfrm>
            <a:off x="5075900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Критика неоправданного оптимизма
</a:t>
            </a:r>
            <a:pPr algn="l" indent="0" marL="0">
              <a:lnSpc>
                <a:spcPct val="100000"/>
              </a:lnSpc>
              <a:buNone/>
            </a:pPr>
            <a:r>
              <a:rPr lang="en-US" sz="7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часто используется для обозначения мечтаний, которые слишком оторваны от реальности. В учебной и профессиональной среде идиома служит напоминанием об осторожности при постановке целей.
</a:t>
            </a:r>
            <a:endParaRPr lang="en-US" sz="127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998" y="1073875"/>
            <a:ext cx="4974404" cy="340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'Behind closed doors' заметно усилила своё присутствие в СМИ на фоне политических событий 2021–2023 годов. 'Brick wall' стабильно встречается в бизнес-контексте.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использования ‘behind closed doors’ указывает на усиление внимания к тайным процессам, тогда как ‘brick wall’ сохраняет роль символа трудностей в различных сферах.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LexisNexis и Google News, 2021–2023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использования идиом с частями дома (B) в СМИ
</a:t>
            </a:r>
            <a:endParaRPr lang="en-US" sz="2442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91350" y="683650"/>
            <a:ext cx="30192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идиом расширяет словарный запас и помогает старшеклассникам овладеть живым, естественным английским языком, улучшая понимание разговорной и письменной речи.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683650"/>
            <a:ext cx="3126300" cy="39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идиом с частями дома для школьников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791354" y="2036000"/>
            <a:ext cx="30192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идиом способствует развитию критического мышления и межкультурного понимания, что является важным навыком в глобальном образовательном и профессиональном контексте.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5791353" y="3388350"/>
            <a:ext cx="30192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Включение идиом в речь повышает уверенность учеников при сдаче экзаменов и общении, делает коммуникацию более выразительной и аутентичной.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34700" y="570000"/>
            <a:ext cx="63072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значение идиом с частями дома на букву B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Идиомы с частями дома на букву B обогащают речь, отражая культурные особенности и расширяя выразительные возможности учащихся, что важно для глубокого понимания английского языка и культуры.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2026-05-07T21:31:19Z</dcterms:created>
  <dcterms:modified xsi:type="dcterms:W3CDTF">2026-05-07T21:31:19Z</dcterms:modified>
</cp:coreProperties>
</file>