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в последние годы жизни И.В. Сталина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1945–1953 годы: восстановление и сверхдержава, но одновременно — усиление контроля и борьба за власть, завершившиеся смертью Сталина 5 марта 1953 года.
</a:t>
            </a:r>
            <a:endParaRPr lang="en-US" sz="472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1945–1953 годов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оставила СССР с огромными человеческими и материальными потерями, поэтому государство сделало ставку на восстановление, оборону и жёсткую централизованную систему. Внешняя обстановка быстро усложнилась из‑за противостояния с бывшими союзниками.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восстановление после войны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пятилетний план (1946–1950) был ориентирован на восстановление промышленности и энергетики, особенно в тяжёлой индустрии. Это требовало концентрации ресурсов и жёсткого планирования производства.
</a:t>
            </a:r>
            <a:endParaRPr lang="en-US" sz="128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1950 году общий объём промышленного выпуска превысил уровень 1940 года. Для послевоенного СССР это стало заметным достижением, демонстрировавшим способность экономики быстро перестраиваться.
</a:t>
            </a:r>
            <a:endParaRPr lang="en-US" sz="1316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восстанавливалось заметно медленнее: сохранялась нехватка техники, оставалась низкой урожайность. Слабая материальная заинтересованность колхозников усиливала продовольственные трудности и напряжение.
</a:t>
            </a:r>
            <a:endParaRPr lang="en-US" sz="1217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послевоенной экономики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тяжёлой промышленности и обороны означал, что ресурсы восстановления в первую очередь направлялись туда, где государство видело будущую мощь и безопасность.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перекос вложений: аграрный сектор и потребительские отрасли получали меньше поддержки. Это помогало промышленности расти, но обостряло продовольственные проблемы.
</a:t>
            </a:r>
            <a:endParaRPr lang="en-US" sz="150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Описательная оценка структуры государственных вложений в конце 1940-х (точные проценты в данном материале не приведены).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населения и дефицит товаров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карточек и устойчивый дефицит
</a:t>
            </a:r>
            <a:endParaRPr lang="en-US" sz="1488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1947 году карточная система была отменена, однако дефицит товаров и очереди не исчезли. В повседневности это означало постоянную нехватку привычных вещей и продуктов.
</a:t>
            </a:r>
            <a:endParaRPr lang="en-US" sz="1598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Денежная реформа 1947 года обменяла старые деньги на новые на невыгодных для многих условиях и сократила сбережения части населения. Жилищная теснота и низкий уровень потребления усиливали зависимость от распределительной системы.
</a:t>
            </a:r>
            <a:endParaRPr lang="en-US" sz="1364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Денежная реформа и повседневные ограничения
</a:t>
            </a:r>
            <a:endParaRPr lang="en-US" sz="1144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486425"/>
            <a:ext cx="3982500" cy="205875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политические кампании позднего сталинизма
</a:t>
            </a:r>
            <a:endParaRPr lang="en-US" sz="2238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кампании использовались как инструмент давления и контроля: они сопровождались пропагандой, арестами и жёсткими наказаниями.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повторяющийся механизм: выбор объекта обвинений, идеологическая маркировка и последующее наказание. В результате террор сохранялся как управленческий инструмент.
</a:t>
            </a:r>
            <a:endParaRPr lang="en-US" sz="1408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по содержанию кампаний и датам, указанным в исходном описании.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Ленинградское дело и борьба внутри элиты
</a:t>
            </a:r>
            <a:endParaRPr lang="en-US" sz="2862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1949–1950 годах под удар попали видные партийные и хозяйственные руководители, связанные с Ленинградом, включая А. А. Кузнецова, П. С. Попкова и Н. А. Вознесенского. Их аресты и осуждения стали частью большой внутренней кампании.
</a:t>
            </a:r>
            <a:endParaRPr lang="en-US" sz="1369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дело выходило за рамки «проверок»: оно отражало конкуренцию за влияние в высшем руководстве. Даже высокопоставленные кадры воспринимались как уязвимые — политической безопасности фактически не существовало.
</a:t>
            </a:r>
            <a:endParaRPr lang="en-US" sz="1378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в элите формировали атмосферу страха, подталкивали к доносам и усиливали личную зависимость от Сталина. Чем выше была должность, тем сильнее ощущалась угроза.
</a:t>
            </a:r>
            <a:endParaRPr lang="en-US" sz="1567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стало общее сжатие пространства для самостоятельных решений. Элита всё чаще действовала осторожно, ориентируясь не на реальные результаты, а на политическую лояльность и ожидания центра.
</a:t>
            </a:r>
            <a:endParaRPr lang="en-US" sz="1503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сталинских репрессий конца 1940-х
</a:t>
            </a:r>
            <a:endParaRPr lang="en-US" sz="276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процесса: от обвинения до приговора; включает идеологический повод, участие госбезопасности и отсутствие реальной судебной защиты.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официальной риторике конца 1940-х — начала 1950-х усилились антисемитские настроения: представителей еврейской общины нередко обвиняли в «космополитизме» и «безродности». Такие формулировки не просто дискутировали — они задавали рамку подозрительности для общества.
</a:t>
            </a:r>
            <a:endParaRPr lang="en-US" sz="814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как фон давления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1952–1953 годах «дело врачей» стало кульминацией кампании и создало атмосферу страха в среде интеллигенции, науки и медицины. Когда от обвинений зависела судьба людей, даже профессиональная репутация переставала быть защитой.
</a:t>
            </a:r>
            <a:endParaRPr lang="en-US" sz="859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«Дело врачей» и кульминация страха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кампании строились на сочетании пропаганды, арестов и использования этнических стереотипов как инструмента политического давления. В результате общество училось воспринимать «чужих» через обвинительную оптику, а не через факты.
</a:t>
            </a:r>
            <a:endParaRPr lang="en-US" sz="85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через сочетание методов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Антисемитская кампания и «дело врачей»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Идеология, цензура и культурная политика
</a:t>
            </a:r>
            <a:endParaRPr lang="en-US" sz="295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контроль охватывал литературу, театр, кино, музыку, историческую науку и систему образования. Тем самым культурная сфера становилась частью политического управления.
</a:t>
            </a:r>
            <a:endParaRPr lang="en-US" sz="1567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Усиливались кампании против «низкопоклонства перед Западом» и «космополитизма», а социалистический реализм сохранялся как обязательный художественный метод. Отступления воспринимались как риск для общественного курса.
</a:t>
            </a:r>
            <a:endParaRPr lang="en-US" sz="1344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Неподконтрольные идеи, критика власти и творческая самостоятельность трактовались как политическая угроза. Цензура ограничивала допустимые темы, образы и способы обсуждения общественных проблем.
</a:t>
            </a:r>
            <a:endParaRPr lang="en-US" sz="1552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политика формировала единообразную культурную среду и снижала пространство для публичной дискуссии. В итоге ценность критического мышления всё чаще оказывалась уступкой небезопасным взглядам.
</a:t>
            </a:r>
            <a:endParaRPr lang="en-US" sz="1491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и начало холодной войны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международная система быстро разделялась на противостоящие блоки, а разногласия с бывшими союзниками перешли в устойчивую политическую и идеологическую конфронтацию.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 нарастание напряжённости: от разрыва сотрудничества к оформлению блоков и военному противоборству в Европе и за её пределами.
</a:t>
            </a:r>
            <a:endParaRPr lang="en-US" sz="1519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событий: итоги Второй мировой войны (1945), доктрина Трумэна и план Маршалла (1947), создание НАТО и испытание атомной бомбы СССР (1949), война в Корее (1950–1953), смерть И.В. Сталина (5 марта 1953).
</a:t>
            </a:r>
            <a:endParaRPr lang="en-US" sz="777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Военно-стратегический курс и атомный проект
</a:t>
            </a:r>
            <a:endParaRPr lang="en-US" sz="2701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1940-х: ставка на ядерное сдерживание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7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руководство рассматривало ядерное оружие как главный гарант безопасности на фоне растущей конфронтации. Под это переориентировали ресурсы науки, промышленности и планирование оборонных проектов.
</a:t>
            </a:r>
            <a:endParaRPr lang="en-US" sz="759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испытание советской атомной бомбы состоялось 29 августа 1949 года на Семипалатинском полигоне. Это стало крупным научно-техническим и политическим шагом к стратегическому паритету.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 августа 1949: первое испытание
</a:t>
            </a:r>
            <a:endParaRPr lang="en-US" sz="850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1949–1953: высокая доля закрытых программ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расходы оставались очень высокими. Значительная часть кадров и материальных средств направлялась в закрытые оборонные проекты, что ускоряло разработки, но усиливало нагрузку на бюджет.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и советская внешняя политика
</a:t>
            </a:r>
            <a:endParaRPr lang="en-US" sz="2555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НАТО в 1949 году оформило противостояние двух блоков и закрепило разделение Европы на зоны политического и военного влияния. Для СССР это означало необходимость отвечать синхронно и жёстко.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поздний сталинский период внешняя политика сочетала недоверие к Западу с демонстрацией силы и стремлением удерживать контроль над Восточной Европой. Усиливался контроль над союзниками и перестраивались механизмы влияния.
</a:t>
            </a:r>
            <a:endParaRPr lang="en-US" sz="1572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 власти при Сталине: от центра к исполнению
</a:t>
            </a:r>
            <a:endParaRPr lang="en-US" sz="2247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принятия решений в СССР поздних сталинских лет: централизация, кадровая зависимость и идеологический контроль.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3481" y="1128900"/>
            <a:ext cx="3238239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и признаки послевоенного общества
</a:t>
            </a:r>
            <a:endParaRPr lang="en-US" sz="2599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ключевых сектора показывают общий узор эпохи: развитие шло рывками, но качество повседневной жизни оставалось уязвимым из‑за структурных перекосов и политического давления.
</a:t>
            </a:r>
            <a:endParaRPr lang="en-US" sz="1438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периоду 1945–1953 годов на основе описанных тенденций: восстановление промышленности, проблемы аграрного сектора, усиление идеологического контроля и репрессий.
</a:t>
            </a:r>
            <a:endParaRPr lang="en-US" sz="1035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достижения сочетались с серьёзными социальными издержками, что проявлялось в приоритете тяжёлой индустрии, дефицитах и жёстком контроле.
</a:t>
            </a:r>
            <a:endParaRPr lang="en-US" sz="1519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месяцы Сталина и кризис управления
</a:t>
            </a:r>
            <a:endParaRPr lang="en-US" sz="2555" dirty="0"/>
          </a:p>
        </p:txBody>
      </p:sp>
      <p:sp>
        <p:nvSpPr>
          <p:cNvPr id="7" name="Text 1"/>
          <p:cNvSpPr txBox="1"/>
          <p:nvPr/>
        </p:nvSpPr>
        <p:spPr>
          <a:xfrm>
            <a:off x="1757375" y="10999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1952–1953 годах состояние Сталина ухудшалось, а управленческие решения всё больше зависели от узкого круга соратников. Это обостряло роль личных связей и доверия.
</a:t>
            </a:r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1952: ухудшение здоровья
</a:t>
            </a:r>
            <a:endParaRPr lang="en-US" sz="867" dirty="0"/>
          </a:p>
        </p:txBody>
      </p:sp>
      <p:sp>
        <p:nvSpPr>
          <p:cNvPr id="8" name="Text 2"/>
          <p:cNvSpPr txBox="1"/>
          <p:nvPr/>
        </p:nvSpPr>
        <p:spPr>
          <a:xfrm>
            <a:off x="3837427" y="283161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1952–1953: взаимное недоверие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Подозрительность усиливалась: Маленков, Берия, Хрущёв, Молотов и другие руководители конкурировали за влияние. Центр власти становился менее устойчивым, а многие решения принимались при скрытом соперничестве.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725712" y="128611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моменту смерти Сталина управление зависело не столько от отлаженных институтов, сколько от баланса сил и страха перед лидером. Это подготовило почву для быстрых перестроек после 5 марта.
</a:t>
            </a:r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1953: нарастание неустойчивости
</a:t>
            </a:r>
            <a:endParaRPr lang="en-US" sz="855" dirty="0"/>
          </a:p>
        </p:txBody>
      </p:sp>
      <p:sp>
        <p:nvSpPr>
          <p:cNvPr id="10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напряжённости в верхах власти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1953 года «карта» влияния складывалась из сфер ответственности и конкуренции, а не из устойчивого распределения полномочий между институтами.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подчёркивает: управленческая устойчивость зависела от личного баланса, поэтому любое ослабление лидера быстро усиливало борьбу внутри элиты.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 описанным сферам влияния фигур высшего руководства накануне смерти Сталина (к началу 1953 года). Числа условны: диаграмма отражает качественное распределение направлений.
</a:t>
            </a:r>
            <a:endParaRPr lang="en-US" sz="798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3731" y="1285325"/>
            <a:ext cx="431437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94600" y="1328555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9400" y="1285325"/>
            <a:ext cx="690300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Сталина и первые последствия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марта 1953 года — завершение эпохи
</a:t>
            </a:r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И.В. Сталин умер 5 марта 1953 года. С уходом лидера механизмы личной диктатуры утратили опору, началась переработка решений и перераспределение позиций в правящей группе.
</a:t>
            </a:r>
            <a:endParaRPr lang="en-US" sz="1303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Пересмотр репрессивных практик
</a:t>
            </a:r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начались пересмотры отдельных дел. Прекращение «дела врачей» стало сигналом, что часть репрессивных кампаний признавалась избыточной или политически невыгодной.
</a:t>
            </a:r>
            <a:endParaRPr lang="en-US" sz="1303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сохраняла прежние черты
</a:t>
            </a:r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эпоха личной диктатуры закончилась, сама политическая система ещё некоторое время продолжала воспроизводить характерные механизмы контроля и зависимости. Быстрых институциональных перемен не произошло.
</a:t>
            </a:r>
            <a:endParaRPr lang="en-US" sz="11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9809" y="181000"/>
            <a:ext cx="4033682" cy="47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4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позднего сталинизма
</a:t>
            </a:r>
            <a:endParaRPr lang="en-US" sz="205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194250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Восстановление, милитаризация и новая «внешняя рамка»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1721375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1945–1953 годов принёс СССР одновременно масштабное восстановление и резкое усиление военно-стратегических возможностей. Были созданы условия для статуса мировой сверхдержавы, включая создание ядерного оружия.
</a:t>
            </a:r>
            <a:endParaRPr lang="en-US" sz="1439" dirty="0"/>
          </a:p>
        </p:txBody>
      </p:sp>
      <p:sp>
        <p:nvSpPr>
          <p:cNvPr id="7" name="Text 3"/>
          <p:cNvSpPr txBox="1"/>
          <p:nvPr/>
        </p:nvSpPr>
        <p:spPr>
          <a:xfrm>
            <a:off x="537150" y="2967231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Репрессии, дефициты и ограничение гражданских свобод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537150" y="3489574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общество жило в атмосфере репрессий, цензуры и дефицита. Ограниченные гражданские свободы и страх за последствия усиливали социальную напряжённость и создавали фундамент для последующих перемен.
</a:t>
            </a:r>
            <a:endParaRPr lang="en-US" sz="1439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6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годы: мобилизация сильна, устойчивость — слабая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сталинизм объединил восстановление, ускоренную милитаризацию и жёсткий идеологический контроль, но внутри элиты разрастался кризис управления. Система держалась на личности Сталина.
</a:t>
            </a:r>
            <a:endParaRPr lang="en-US" sz="35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2026-05-11T12:59:16Z</dcterms:created>
  <dcterms:modified xsi:type="dcterms:W3CDTF">2026-05-11T12:59:16Z</dcterms:modified>
</cp:coreProperties>
</file>