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image" Target="../media/image-3-3.jpeg"/><Relationship Id="rId4" Type="http://schemas.openxmlformats.org/officeDocument/2006/relationships/image" Target="../media/image-3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jpeg"/><Relationship Id="rId4" Type="http://schemas.openxmlformats.org/officeDocument/2006/relationships/image" Target="../media/image-11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684218"/>
            <a:ext cx="9144000" cy="245566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578625"/>
            <a:ext cx="6468300" cy="81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Обзор: семейные отношения и их роль в современной жизни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261600" y="1789455"/>
            <a:ext cx="4638600" cy="53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Семья — фундамент общества, меняющаяся под влиянием культуры, технологий и ценностей.
</a:t>
            </a:r>
            <a:endParaRPr lang="en-US" sz="886" dirty="0"/>
          </a:p>
        </p:txBody>
      </p:sp>
      <p:sp>
        <p:nvSpPr>
          <p:cNvPr id="6" name="Text 2"/>
          <p:cNvSpPr txBox="1"/>
          <p:nvPr/>
        </p:nvSpPr>
        <p:spPr>
          <a:xfrm>
            <a:off x="261600" y="258888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78091" y="75"/>
            <a:ext cx="4063566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258900"/>
            <a:ext cx="45624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изменения института семьи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261600" y="1824550"/>
            <a:ext cx="3509100" cy="196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Семейные структуры эволюционировали от патриархальных моделей к разнообразным формам, отражая социальные преобразования и права человека XX века.
</a:t>
            </a:r>
            <a:endParaRPr lang="en-US" sz="986" dirty="0"/>
          </a:p>
        </p:txBody>
      </p:sp>
      <p:sp>
        <p:nvSpPr>
          <p:cNvPr id="6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01160" y="1097437"/>
            <a:ext cx="4981200" cy="118692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01198" y="2396601"/>
            <a:ext cx="4981200" cy="118692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01173" y="3695752"/>
            <a:ext cx="4981200" cy="1186927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61600" y="258900"/>
            <a:ext cx="8620800" cy="52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современных семей
</a:t>
            </a:r>
            <a:endParaRPr lang="en-US" sz="2012" dirty="0"/>
          </a:p>
        </p:txBody>
      </p:sp>
      <p:sp>
        <p:nvSpPr>
          <p:cNvPr id="7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  <p:sp>
        <p:nvSpPr>
          <p:cNvPr id="8" name="Text 2"/>
          <p:cNvSpPr txBox="1"/>
          <p:nvPr/>
        </p:nvSpPr>
        <p:spPr>
          <a:xfrm>
            <a:off x="261600" y="1095400"/>
            <a:ext cx="34932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Ядерная семья — компактный союз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Ядерная семья состоит из родителей и детей, отличается мобильностью и практичностью. Такая структура способствует легкой адаптации к изменениям и быстрому принятию решений.
</a:t>
            </a:r>
            <a:endParaRPr lang="en-US" sz="1002" dirty="0"/>
          </a:p>
        </p:txBody>
      </p:sp>
      <p:sp>
        <p:nvSpPr>
          <p:cNvPr id="9" name="Text 3"/>
          <p:cNvSpPr txBox="1"/>
          <p:nvPr/>
        </p:nvSpPr>
        <p:spPr>
          <a:xfrm>
            <a:off x="261638" y="2394564"/>
            <a:ext cx="34932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Расширенная семья — поддержка и традиции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Расширенная семья включает несколько поколений, обеспечивая устойчивую систему взаимопомощи и передачу культурных ценностей, укрепляя семейные связи.
</a:t>
            </a:r>
            <a:endParaRPr lang="en-US" sz="1002" dirty="0"/>
          </a:p>
        </p:txBody>
      </p:sp>
      <p:sp>
        <p:nvSpPr>
          <p:cNvPr id="10" name="Text 4"/>
          <p:cNvSpPr txBox="1"/>
          <p:nvPr/>
        </p:nvSpPr>
        <p:spPr>
          <a:xfrm>
            <a:off x="261613" y="3693715"/>
            <a:ext cx="34932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Однополые семьи — новые социальные реалии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Однополые пары получают признание в разных странах, что отражает растущую толерантность и укрепление прав разнообразных семейных форм.
</a:t>
            </a:r>
            <a:endParaRPr lang="en-US" sz="1002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528950"/>
            <a:ext cx="8620800" cy="85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функции семьи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1884856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Воспитательная функция формирует базовые нормы поведения и ценности, подготавливая детей к жизни в обществе.
</a:t>
            </a:r>
            <a:endParaRPr lang="en-US" sz="986" dirty="0"/>
          </a:p>
        </p:txBody>
      </p:sp>
      <p:sp>
        <p:nvSpPr>
          <p:cNvPr id="5" name="Text 2"/>
          <p:cNvSpPr txBox="1"/>
          <p:nvPr/>
        </p:nvSpPr>
        <p:spPr>
          <a:xfrm>
            <a:off x="2463596" y="1884856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Экономическая функция обеспечивает материальное благополучие, объединяя ресурсы и распределяя обязанности между членами семьи.
</a:t>
            </a:r>
            <a:endParaRPr lang="en-US" sz="986" dirty="0"/>
          </a:p>
        </p:txBody>
      </p:sp>
      <p:sp>
        <p:nvSpPr>
          <p:cNvPr id="6" name="Text 3"/>
          <p:cNvSpPr txBox="1"/>
          <p:nvPr/>
        </p:nvSpPr>
        <p:spPr>
          <a:xfrm>
            <a:off x="4665597" y="1884856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Эмоциональная функция создает атмосферу поддержки, заботы и взаимопонимания, укрепляя психологическое здоровье.
</a:t>
            </a:r>
            <a:endParaRPr lang="en-US" sz="986" dirty="0"/>
          </a:p>
        </p:txBody>
      </p:sp>
      <p:sp>
        <p:nvSpPr>
          <p:cNvPr id="7" name="Text 4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  <p:sp>
        <p:nvSpPr>
          <p:cNvPr id="8" name="Text 5"/>
          <p:cNvSpPr txBox="1"/>
          <p:nvPr/>
        </p:nvSpPr>
        <p:spPr>
          <a:xfrm>
            <a:off x="6867599" y="1884856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Социализационная функция вводит членов семьи в культурные традиции и социальные роли, способствуя их полноценной интеграции.
</a:t>
            </a:r>
            <a:endParaRPr lang="en-US" sz="986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29547" y="75"/>
            <a:ext cx="4811985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258900"/>
            <a:ext cx="38004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родителей и детей в семейной структуре
</a:t>
            </a:r>
            <a:endParaRPr lang="en-US" sz="18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1600" y="1927648"/>
            <a:ext cx="3800400" cy="117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Ответственность родителей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Родители выполняют функции лидеров и защитников, организуют быт и поддерживают эмоционально. Они направляют развитие и обеспечивают безопасность семьи.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261600" y="3481426"/>
            <a:ext cx="3800400" cy="117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Участие и права детей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Дети учатся самостоятельности, строят коммуникации и вносят эмоциональный вклад. Их права на заботу и развитие признаются и уважаются.
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258900"/>
            <a:ext cx="7316700" cy="90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Поколенческие конфликты: причины и последствия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1903038"/>
            <a:ext cx="27042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Конфликты возникают из-за различий в жизненных ценностях и восприятии технологий, вызывая непонимание и напряженность.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3225588" y="1903038"/>
            <a:ext cx="27042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Несмотря на временные трудности, конфликты стимулируют развитие критического мышления и личностный рост каждого из поколений.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6189600" y="1903038"/>
            <a:ext cx="27042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Установление диалога способствует укреплению взаимного уважения и расширяет рамки семейных традиций.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2030" y="1258050"/>
            <a:ext cx="4408541" cy="28167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258900"/>
            <a:ext cx="86166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Демографические тенденции семьи в России (2000-2023)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4953725" y="1257999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числа однодетных и неполных семей отражает современные социальные тренды.
</a:t>
            </a:r>
            <a:endParaRPr lang="en-US" sz="1022" dirty="0"/>
          </a:p>
        </p:txBody>
      </p:sp>
      <p:sp>
        <p:nvSpPr>
          <p:cNvPr id="7" name="Text 3"/>
          <p:cNvSpPr txBox="1"/>
          <p:nvPr/>
        </p:nvSpPr>
        <p:spPr>
          <a:xfrm>
            <a:off x="4953725" y="2746103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Сокращение размера семьи связано с урбанизацией и снижением рождаемости, меняющими социальные структуры.
</a:t>
            </a:r>
            <a:endParaRPr lang="en-US" sz="1022" dirty="0"/>
          </a:p>
        </p:txBody>
      </p:sp>
      <p:sp>
        <p:nvSpPr>
          <p:cNvPr id="8" name="Text 4"/>
          <p:cNvSpPr txBox="1"/>
          <p:nvPr/>
        </p:nvSpPr>
        <p:spPr>
          <a:xfrm>
            <a:off x="261600" y="4138275"/>
            <a:ext cx="44094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Росстат 2000, 2010, 2023
</a:t>
            </a:r>
            <a:endParaRPr lang="en-US" sz="722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08875" y="2045151"/>
            <a:ext cx="4873500" cy="137604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800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семейных ценностей подростков и взрослых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1600" y="1324825"/>
            <a:ext cx="34650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 различия в приоритетах между возрастными группами подростков и взрослых.
</a:t>
            </a:r>
            <a:endParaRPr lang="en-US" sz="1022" dirty="0"/>
          </a:p>
        </p:txBody>
      </p:sp>
      <p:sp>
        <p:nvSpPr>
          <p:cNvPr id="7" name="Text 3"/>
          <p:cNvSpPr txBox="1"/>
          <p:nvPr/>
        </p:nvSpPr>
        <p:spPr>
          <a:xfrm>
            <a:off x="261600" y="2812936"/>
            <a:ext cx="34650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Подростки ценят свободу и карьеру, а взрослые — стабильность и взаимопомощь.
</a:t>
            </a:r>
            <a:endParaRPr lang="en-US" sz="1022" dirty="0"/>
          </a:p>
        </p:txBody>
      </p:sp>
      <p:sp>
        <p:nvSpPr>
          <p:cNvPr id="8" name="Text 4"/>
          <p:cNvSpPr txBox="1"/>
          <p:nvPr/>
        </p:nvSpPr>
        <p:spPr>
          <a:xfrm>
            <a:off x="4008875" y="4268400"/>
            <a:ext cx="48735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ВЦИОМ, 2022
</a:t>
            </a:r>
            <a:endParaRPr lang="en-US" sz="722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9910" y="75"/>
            <a:ext cx="5073179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61600" y="258900"/>
            <a:ext cx="3529200" cy="126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Брачные отношения: традиция и современность
</a:t>
            </a:r>
            <a:endParaRPr lang="en-US" sz="2012" dirty="0"/>
          </a:p>
        </p:txBody>
      </p:sp>
      <p:sp>
        <p:nvSpPr>
          <p:cNvPr id="7" name="Text 1"/>
          <p:cNvSpPr txBox="1"/>
          <p:nvPr/>
        </p:nvSpPr>
        <p:spPr>
          <a:xfrm>
            <a:off x="497925" y="2295825"/>
            <a:ext cx="3054600" cy="114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Среди россиян наблюдается тенденция к более позднему вступлению в брак, что отражает изменение жизненных приоритетов и карьерные устремления.
</a:t>
            </a:r>
            <a:endParaRPr lang="en-US" sz="900" dirty="0"/>
          </a:p>
        </p:txBody>
      </p:sp>
      <p:sp>
        <p:nvSpPr>
          <p:cNvPr id="8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  <p:sp>
        <p:nvSpPr>
          <p:cNvPr id="9" name="Text 3"/>
          <p:cNvSpPr txBox="1"/>
          <p:nvPr/>
        </p:nvSpPr>
        <p:spPr>
          <a:xfrm>
            <a:off x="497925" y="3738600"/>
            <a:ext cx="3054600" cy="114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Гражданское сожительство становится обычным явлением, а личностная совместимость выходит на первый план в выборе партнера.
</a:t>
            </a:r>
            <a:endParaRPr lang="en-US" sz="9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65813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Разводы и стабильность брака в XXI веке
</a:t>
            </a:r>
            <a:endParaRPr lang="en-US" sz="2212" dirty="0"/>
          </a:p>
        </p:txBody>
      </p:sp>
      <p:sp>
        <p:nvSpPr>
          <p:cNvPr id="9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  <p:sp>
        <p:nvSpPr>
          <p:cNvPr id="10" name="Text 2"/>
          <p:cNvSpPr txBox="1"/>
          <p:nvPr/>
        </p:nvSpPr>
        <p:spPr>
          <a:xfrm>
            <a:off x="265850" y="1491950"/>
            <a:ext cx="2015400" cy="1573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Растущий уровень разводов
</a:t>
            </a:r>
            <a:pPr algn="ctr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данным 2022 года, более половины браков в России заканчиваются разводом, что подчеркивает новые социальные вызовы.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4672025" y="1491950"/>
            <a:ext cx="2015400" cy="1573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Повышение осознанности
</a:t>
            </a:r>
            <a:pPr algn="ctr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Становится важной психологическая зрелость и доверие между супругами как основа крепких отношений.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2468947" y="1491950"/>
            <a:ext cx="2015400" cy="1573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причины разводов
</a:t>
            </a:r>
            <a:pPr algn="ctr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Несовместимость взглядов, финансовые затруднения и внешнее давление часто служат причинами расставаний.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6875113" y="1491950"/>
            <a:ext cx="2015400" cy="1573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Поиск решений
</a:t>
            </a:r>
            <a:pPr algn="ctr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Пары стремятся к диалогу и консультациям для укрепления брака и преодоления конфликтов.
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600" y="2634491"/>
            <a:ext cx="2832900" cy="224916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55574" y="2634491"/>
            <a:ext cx="2832900" cy="224916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49548" y="2634491"/>
            <a:ext cx="2832900" cy="2249168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61600" y="258900"/>
            <a:ext cx="8620800" cy="54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Многообразие семейных ролей и их изменение
</a:t>
            </a:r>
            <a:endParaRPr lang="en-US" sz="2012" dirty="0"/>
          </a:p>
        </p:txBody>
      </p:sp>
      <p:sp>
        <p:nvSpPr>
          <p:cNvPr id="7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  <p:sp>
        <p:nvSpPr>
          <p:cNvPr id="8" name="Text 2"/>
          <p:cNvSpPr txBox="1"/>
          <p:nvPr/>
        </p:nvSpPr>
        <p:spPr>
          <a:xfrm>
            <a:off x="261600" y="1095400"/>
            <a:ext cx="22437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 — современные лидеры семейного благополучия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Сегодня роль матери выходит за пределы традиционного воспитывающего начала. Многие женщины совмещают карьеру с заботой о семье, становясь основными источниками дохода и принимая важные решения в домашних делах.
</a:t>
            </a:r>
            <a:endParaRPr lang="en-US" sz="1002" dirty="0"/>
          </a:p>
        </p:txBody>
      </p:sp>
      <p:sp>
        <p:nvSpPr>
          <p:cNvPr id="9" name="Text 3"/>
          <p:cNvSpPr txBox="1"/>
          <p:nvPr/>
        </p:nvSpPr>
        <p:spPr>
          <a:xfrm>
            <a:off x="3155574" y="1095400"/>
            <a:ext cx="22437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Активное участие мужчин в быту и воспитании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Мужчины всё чаще берут на себя обязанности по уходу за детьми и ведению домашнего хозяйства. Это способствует равноправию и гармонии в семье, отражая современные социальные тенденции и изменения ожиданий.
</a:t>
            </a:r>
            <a:endParaRPr lang="en-US" sz="1002" dirty="0"/>
          </a:p>
        </p:txBody>
      </p:sp>
      <p:sp>
        <p:nvSpPr>
          <p:cNvPr id="10" name="Text 4"/>
          <p:cNvSpPr txBox="1"/>
          <p:nvPr/>
        </p:nvSpPr>
        <p:spPr>
          <a:xfrm>
            <a:off x="6049548" y="1095400"/>
            <a:ext cx="22437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Гендерное равенство как социальная норма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Принципы гендерной демократии все больше распространяются, поддерживаемые государственными программами и культурными изменениями, что способствует гибкости и взаимоподдержке в рамках семейных ролей.
</a:t>
            </a:r>
            <a:endParaRPr lang="en-US" sz="1002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625" y="1809190"/>
            <a:ext cx="249900" cy="19992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12850" y="1809190"/>
            <a:ext cx="249900" cy="19992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69350" y="1789450"/>
            <a:ext cx="239400" cy="239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020575" y="1789450"/>
            <a:ext cx="239400" cy="2394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  <p:sp>
        <p:nvSpPr>
          <p:cNvPr id="8" name="Text 1"/>
          <p:cNvSpPr txBox="1"/>
          <p:nvPr/>
        </p:nvSpPr>
        <p:spPr>
          <a:xfrm>
            <a:off x="261625" y="258900"/>
            <a:ext cx="8620800" cy="54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аспекты семейного общения
</a:t>
            </a:r>
            <a:endParaRPr lang="en-US" sz="2012" dirty="0"/>
          </a:p>
        </p:txBody>
      </p:sp>
      <p:sp>
        <p:nvSpPr>
          <p:cNvPr id="9" name="Text 2"/>
          <p:cNvSpPr txBox="1"/>
          <p:nvPr/>
        </p:nvSpPr>
        <p:spPr>
          <a:xfrm>
            <a:off x="261625" y="2348150"/>
            <a:ext cx="18672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Открытый диалог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Регулярное обсуждение эмоций и проблем помогает предотвратить недопонимания и укрепляет доверие внутри семьи.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2512862" y="2348150"/>
            <a:ext cx="18672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Взаимоподдержка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Общение способствует формированию атмосферы поддержки, что снижает уровень конфликтов и повышает эмоциональный комфорт всех участников.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764095" y="2348150"/>
            <a:ext cx="18672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Коммуникационные барьеры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Предубеждения, отсутствие эмпатии и невыраженные чувства мешают искреннему взаимодействию и вызывают напряжённость.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7015330" y="2348150"/>
            <a:ext cx="18672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Совместное решение вопросов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Обсуждение бытовых и личных вопросов помогает достигать компромиссов и создает условия для равноправных отношений в семье.
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89920" y="75"/>
            <a:ext cx="3651684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1600" y="258900"/>
            <a:ext cx="4956000" cy="89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семьи на образование и будущее подростков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497925" y="2078775"/>
            <a:ext cx="3940200" cy="114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Активное участие родителей в школьной жизни детей способствует росту успеваемости и мотивации, что подтверждается повышением среднего балла по экзаменам на половину балла.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  <p:sp>
        <p:nvSpPr>
          <p:cNvPr id="8" name="Text 3"/>
          <p:cNvSpPr txBox="1"/>
          <p:nvPr/>
        </p:nvSpPr>
        <p:spPr>
          <a:xfrm>
            <a:off x="497925" y="3334675"/>
            <a:ext cx="3940200" cy="114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Поддержка семьи стимулирует интерес к дополнительным курсам и профориентации, а советы взрослых часто ускоряют успешное поступление в высшие учебные заведения.
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258900"/>
            <a:ext cx="86208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Семья и социальные идентичности
</a:t>
            </a:r>
            <a:endParaRPr lang="en-US" sz="2212" dirty="0"/>
          </a:p>
        </p:txBody>
      </p:sp>
      <p:sp>
        <p:nvSpPr>
          <p:cNvPr id="5" name="Text 2"/>
          <p:cNvSpPr txBox="1"/>
          <p:nvPr/>
        </p:nvSpPr>
        <p:spPr>
          <a:xfrm>
            <a:off x="261600" y="1525150"/>
            <a:ext cx="5500500" cy="84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Семейная среда формирует у подростков основы этнической принадлежности через традиции и поддержание культурных ценностей.
</a:t>
            </a:r>
            <a:endParaRPr lang="en-US" sz="986" dirty="0"/>
          </a:p>
        </p:txBody>
      </p:sp>
      <p:sp>
        <p:nvSpPr>
          <p:cNvPr id="6" name="Text 3"/>
          <p:cNvSpPr txBox="1"/>
          <p:nvPr/>
        </p:nvSpPr>
        <p:spPr>
          <a:xfrm>
            <a:off x="261600" y="2481075"/>
            <a:ext cx="5500500" cy="84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Религиозные убеждения и практики, передаваемые в семье, обеспечивают ощущение духовной связи и общности.
</a:t>
            </a:r>
            <a:endParaRPr lang="en-US" sz="986" dirty="0"/>
          </a:p>
        </p:txBody>
      </p:sp>
      <p:sp>
        <p:nvSpPr>
          <p:cNvPr id="7" name="Text 4"/>
          <p:cNvSpPr txBox="1"/>
          <p:nvPr/>
        </p:nvSpPr>
        <p:spPr>
          <a:xfrm>
            <a:off x="261600" y="3437000"/>
            <a:ext cx="5500500" cy="84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Гражданская идентичность развивается через воспитание уважения к законам, традициям и социальной ответственности в рамках семейного воспитания.
</a:t>
            </a:r>
            <a:endParaRPr lang="en-US" sz="986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2030" y="1258050"/>
            <a:ext cx="4408541" cy="28167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258900"/>
            <a:ext cx="86166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2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Частота совместного семейного досуга у подростков (опрос 2021)
</a:t>
            </a:r>
            <a:endParaRPr lang="en-US" sz="2128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4953725" y="1257999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Частота досуга напрямую связана с уровнем доверия в семье и удовлетворенностью отношениями среди подростков.
</a:t>
            </a:r>
            <a:endParaRPr lang="en-US" sz="1022" dirty="0"/>
          </a:p>
        </p:txBody>
      </p:sp>
      <p:sp>
        <p:nvSpPr>
          <p:cNvPr id="7" name="Text 3"/>
          <p:cNvSpPr txBox="1"/>
          <p:nvPr/>
        </p:nvSpPr>
        <p:spPr>
          <a:xfrm>
            <a:off x="4953725" y="2746103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чаще подростки проводят время с семьей, тем выше уровень взаимопонимания и крепче эмоциональные связи.
</a:t>
            </a:r>
            <a:endParaRPr lang="en-US" sz="1022" dirty="0"/>
          </a:p>
        </p:txBody>
      </p:sp>
      <p:sp>
        <p:nvSpPr>
          <p:cNvPr id="8" name="Text 4"/>
          <p:cNvSpPr txBox="1"/>
          <p:nvPr/>
        </p:nvSpPr>
        <p:spPr>
          <a:xfrm>
            <a:off x="261600" y="4138275"/>
            <a:ext cx="44094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Всероссийский опрос подростков, 2021 год
</a:t>
            </a:r>
            <a:endParaRPr lang="en-US" sz="722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550" y="1481832"/>
            <a:ext cx="8612400" cy="340113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550" y="258900"/>
            <a:ext cx="8612400" cy="3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Этапы принятия решений в семье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1550" y="710475"/>
            <a:ext cx="86124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Процесс выбора и согласования решений среди членов семьи
</a:t>
            </a:r>
            <a:endParaRPr lang="en-US" sz="1112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258900"/>
            <a:ext cx="86208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социальных сетей на семейные отношения
</a:t>
            </a:r>
            <a:endParaRPr lang="en-US" sz="2212" dirty="0"/>
          </a:p>
        </p:txBody>
      </p:sp>
      <p:sp>
        <p:nvSpPr>
          <p:cNvPr id="5" name="Text 2"/>
          <p:cNvSpPr txBox="1"/>
          <p:nvPr/>
        </p:nvSpPr>
        <p:spPr>
          <a:xfrm>
            <a:off x="261600" y="1141075"/>
            <a:ext cx="5500500" cy="86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Социальные сети создают новые каналы общения, позволяющие поддерживать контакт, но иногда становятся причиной недопониманий и споров внутри семьи.
</a:t>
            </a:r>
            <a:endParaRPr lang="en-US" sz="986" dirty="0"/>
          </a:p>
        </p:txBody>
      </p:sp>
      <p:sp>
        <p:nvSpPr>
          <p:cNvPr id="6" name="Text 3"/>
          <p:cNvSpPr txBox="1"/>
          <p:nvPr/>
        </p:nvSpPr>
        <p:spPr>
          <a:xfrm>
            <a:off x="261600" y="2089875"/>
            <a:ext cx="5500500" cy="86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Конфликты возникают преимущественно из-за разногласий по поводу времени пользования гаджетами и личного пространства.
</a:t>
            </a:r>
            <a:endParaRPr lang="en-US" sz="986" dirty="0"/>
          </a:p>
        </p:txBody>
      </p:sp>
      <p:sp>
        <p:nvSpPr>
          <p:cNvPr id="7" name="Text 4"/>
          <p:cNvSpPr txBox="1"/>
          <p:nvPr/>
        </p:nvSpPr>
        <p:spPr>
          <a:xfrm>
            <a:off x="261600" y="3038675"/>
            <a:ext cx="5500500" cy="86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Подростки активно делятся семейными событиями онлайн, что способно усиливать чувство единства или, наоборот, вызывать напряжения.
</a:t>
            </a:r>
            <a:endParaRPr lang="en-US" sz="986" dirty="0"/>
          </a:p>
        </p:txBody>
      </p:sp>
      <p:sp>
        <p:nvSpPr>
          <p:cNvPr id="8" name="Text 5"/>
          <p:cNvSpPr txBox="1"/>
          <p:nvPr/>
        </p:nvSpPr>
        <p:spPr>
          <a:xfrm>
            <a:off x="261600" y="3987475"/>
            <a:ext cx="5500500" cy="86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Групповые чаты и семейные страницы меняют традиционные формы взаимодействия, предоставляя новые возможности и вызовы коммуникации.
</a:t>
            </a:r>
            <a:endParaRPr lang="en-US" sz="986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01158" y="1096762"/>
            <a:ext cx="4981200" cy="180957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01196" y="3073778"/>
            <a:ext cx="4981200" cy="1809577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1600" y="258900"/>
            <a:ext cx="8620800" cy="52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семьи в преодолении жизненных трудностей
</a:t>
            </a:r>
            <a:endParaRPr lang="en-US" sz="2012" dirty="0"/>
          </a:p>
        </p:txBody>
      </p:sp>
      <p:sp>
        <p:nvSpPr>
          <p:cNvPr id="6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261600" y="1095400"/>
            <a:ext cx="3493200" cy="181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Эмоциональная поддержка как опора в кризис
</a:t>
            </a:r>
            <a:pPr algn="l" indent="0" marL="0">
              <a:lnSpc>
                <a:spcPct val="115000"/>
              </a:lnSpc>
              <a:buNone/>
            </a:pPr>
            <a:r>
              <a:rPr lang="en-US" sz="7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Семья служит главным источником психологической поддержки при болезнях и стрессах. Подростки отмечают значимость совместного обсуждения проблем и моральной поддержки для восстановления внутреннего равновесия.
</a:t>
            </a:r>
            <a:endParaRPr lang="en-US" sz="1102" dirty="0"/>
          </a:p>
        </p:txBody>
      </p:sp>
      <p:sp>
        <p:nvSpPr>
          <p:cNvPr id="8" name="Text 3"/>
          <p:cNvSpPr txBox="1"/>
          <p:nvPr/>
        </p:nvSpPr>
        <p:spPr>
          <a:xfrm>
            <a:off x="261638" y="3072416"/>
            <a:ext cx="3493200" cy="181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Практическая помощь в сложных ситуациях
</a:t>
            </a:r>
            <a:pPr algn="l" indent="0" marL="0">
              <a:lnSpc>
                <a:spcPct val="115000"/>
              </a:lnSpc>
              <a:buNone/>
            </a:pPr>
            <a:r>
              <a:rPr lang="en-US" sz="7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спорных или трудных обстоятельствах семья объединяется для совместного принятия решений и материальной поддержки, что существенно облегчает преодоление финансовых и социально-экономических кризисов.
</a:t>
            </a:r>
            <a:endParaRPr lang="en-US" sz="1102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  <p:sp>
        <p:nvSpPr>
          <p:cNvPr id="4" name="Text 1"/>
          <p:cNvSpPr txBox="1"/>
          <p:nvPr/>
        </p:nvSpPr>
        <p:spPr>
          <a:xfrm>
            <a:off x="5204650" y="1710750"/>
            <a:ext cx="3677700" cy="172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дистанционной работы и гибких графиков изменяет традиционные модели распределения домашних обязанностей и совместного досуга.
</a:t>
            </a:r>
            <a:endParaRPr lang="en-US" sz="1022" dirty="0"/>
          </a:p>
        </p:txBody>
      </p:sp>
      <p:sp>
        <p:nvSpPr>
          <p:cNvPr id="5" name="Text 2"/>
          <p:cNvSpPr txBox="1"/>
          <p:nvPr/>
        </p:nvSpPr>
        <p:spPr>
          <a:xfrm>
            <a:off x="5204650" y="3751475"/>
            <a:ext cx="3677700" cy="18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Росстат, исследование 2023 года
</a:t>
            </a:r>
            <a:endParaRPr lang="en-US" sz="722" dirty="0"/>
          </a:p>
        </p:txBody>
      </p:sp>
      <p:sp>
        <p:nvSpPr>
          <p:cNvPr id="6" name="Text 3"/>
          <p:cNvSpPr txBox="1"/>
          <p:nvPr/>
        </p:nvSpPr>
        <p:spPr>
          <a:xfrm>
            <a:off x="261600" y="1208427"/>
            <a:ext cx="4372200" cy="130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7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42%
</a:t>
            </a:r>
            <a:endParaRPr lang="en-US" sz="7200" dirty="0"/>
          </a:p>
        </p:txBody>
      </p:sp>
      <p:sp>
        <p:nvSpPr>
          <p:cNvPr id="7" name="Text 4"/>
          <p:cNvSpPr txBox="1"/>
          <p:nvPr/>
        </p:nvSpPr>
        <p:spPr>
          <a:xfrm>
            <a:off x="261600" y="2669675"/>
            <a:ext cx="4372200" cy="126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92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семей в России относятся к неполным или смешанным структурам, отражая кардинальные социальные изменения и разнообразие форм проживания.
</a:t>
            </a:r>
            <a:endParaRPr lang="en-US" sz="192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54119" y="75"/>
            <a:ext cx="3887763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1100350"/>
            <a:ext cx="47181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Семья в современном обществе: устойчивость и перемены
</a:t>
            </a:r>
            <a:endParaRPr lang="en-US" sz="2412" dirty="0"/>
          </a:p>
        </p:txBody>
      </p:sp>
      <p:sp>
        <p:nvSpPr>
          <p:cNvPr id="5" name="Text 1"/>
          <p:cNvSpPr txBox="1"/>
          <p:nvPr/>
        </p:nvSpPr>
        <p:spPr>
          <a:xfrm>
            <a:off x="261600" y="2615925"/>
            <a:ext cx="4551300" cy="118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Семейные отношения остаются краеугольным камнем социального развития и личностного роста, адаптируясь к меняющимся условиям и сохраняя ключевые ценности поддержки, доверия и взаимопонимания.
</a:t>
            </a:r>
            <a:endParaRPr lang="en-US" sz="98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2026-05-07T22:11:06Z</dcterms:created>
  <dcterms:modified xsi:type="dcterms:W3CDTF">2026-05-07T22:11:06Z</dcterms:modified>
</cp:coreProperties>
</file>