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jpe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jpe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46998" y="0"/>
            <a:ext cx="3295055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1579375"/>
            <a:ext cx="51393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1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Уроки 65–66 по английскому языку: что входит в работу
</a:t>
            </a:r>
            <a:endParaRPr lang="en-US" sz="3100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3703450"/>
            <a:ext cx="3498900" cy="117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урока: слова, фразы, чтение, запись и уверенные ответы.
</a:t>
            </a:r>
            <a:endParaRPr lang="en-US" sz="1122" dirty="0"/>
          </a:p>
        </p:txBody>
      </p:sp>
      <p:sp>
        <p:nvSpPr>
          <p:cNvPr id="6" name="Text 2"/>
          <p:cNvSpPr txBox="1"/>
          <p:nvPr/>
        </p:nvSpPr>
        <p:spPr>
          <a:xfrm>
            <a:off x="269995" y="270000"/>
            <a:ext cx="5139300" cy="53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800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61100" y="1336743"/>
            <a:ext cx="3513000" cy="332431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 чего начинается урок 65–66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2043450"/>
            <a:ext cx="4204800" cy="179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вспоминаем знакомые буквы, слова и короткие диалоги, а затем соединяем их в цепочку: слово, фраза, чтение, ответ. Спокойный темп и опора на картинки помогают второклассникам не теряться.
</a:t>
            </a:r>
            <a:endParaRPr lang="en-US" sz="1022" dirty="0"/>
          </a:p>
        </p:txBody>
      </p:sp>
      <p:sp>
        <p:nvSpPr>
          <p:cNvPr id="8" name="Text 2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умения проверяются на этих уроках
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510984" y="1125950"/>
            <a:ext cx="3876600" cy="66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Узнавание слов
</a:t>
            </a:r>
            <a:pPr algn="l" indent="0" marL="0">
              <a:lnSpc>
                <a:spcPct val="115000"/>
              </a:lnSpc>
              <a:buNone/>
            </a:pPr>
            <a:r>
              <a:rPr lang="en-US" sz="60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Ребёнок быстро находит знакомые английские слова в списке, на картинке или в подписи. Здесь важны не догадки, а уверенное узнавание уже изученной лексики.
</a:t>
            </a:r>
            <a:endParaRPr lang="en-US" sz="1146" dirty="0"/>
          </a:p>
        </p:txBody>
      </p:sp>
      <p:sp>
        <p:nvSpPr>
          <p:cNvPr id="12" name="Text 3"/>
          <p:cNvSpPr txBox="1"/>
          <p:nvPr/>
        </p:nvSpPr>
        <p:spPr>
          <a:xfrm>
            <a:off x="510984" y="1878316"/>
            <a:ext cx="3876600" cy="66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Чтение коротких фраз
</a:t>
            </a:r>
            <a:pPr algn="l" indent="0" marL="0">
              <a:lnSpc>
                <a:spcPct val="115000"/>
              </a:lnSpc>
              <a:buNone/>
            </a:pPr>
            <a:r>
              <a:rPr lang="en-US" sz="60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Проверяется умение читать простые строки по образцу, не сбиваясь и не перескакивая через слова. Даже короткая фраза требует внимательного взгляда и спокойного темпа.
</a:t>
            </a:r>
            <a:endParaRPr lang="en-US" sz="1146" dirty="0"/>
          </a:p>
        </p:txBody>
      </p:sp>
      <p:sp>
        <p:nvSpPr>
          <p:cNvPr id="13" name="Text 4"/>
          <p:cNvSpPr txBox="1"/>
          <p:nvPr/>
        </p:nvSpPr>
        <p:spPr>
          <a:xfrm>
            <a:off x="510984" y="2630681"/>
            <a:ext cx="3876600" cy="66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Повторение вслух
</a:t>
            </a:r>
            <a:pPr algn="l" indent="0" marL="0">
              <a:lnSpc>
                <a:spcPct val="115000"/>
              </a:lnSpc>
              <a:buNone/>
            </a:pPr>
            <a:r>
              <a:rPr lang="en-US" sz="60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Ученик повторяет слова и фразы с понятным произношением, стараясь услышать и передать знакомый звук. Это помогает не только говорить, но и лучше запоминать материал.
</a:t>
            </a:r>
            <a:endParaRPr lang="en-US" sz="1146" dirty="0"/>
          </a:p>
        </p:txBody>
      </p:sp>
      <p:sp>
        <p:nvSpPr>
          <p:cNvPr id="14" name="Text 5"/>
          <p:cNvSpPr txBox="1"/>
          <p:nvPr/>
        </p:nvSpPr>
        <p:spPr>
          <a:xfrm>
            <a:off x="510984" y="3383034"/>
            <a:ext cx="3876600" cy="66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Письмо по памяти
</a:t>
            </a:r>
            <a:pPr algn="l" indent="0" marL="0">
              <a:lnSpc>
                <a:spcPct val="115000"/>
              </a:lnSpc>
              <a:buNone/>
            </a:pPr>
            <a:r>
              <a:rPr lang="en-US" sz="60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тетради нужно записать слово по модели или по памяти, не пропуская буквы. Особенно важно помнить порядок букв, потому что в английском он меняет смысл слова.
</a:t>
            </a:r>
            <a:endParaRPr lang="en-US" sz="1146" dirty="0"/>
          </a:p>
        </p:txBody>
      </p:sp>
      <p:sp>
        <p:nvSpPr>
          <p:cNvPr id="15" name="Text 6"/>
          <p:cNvSpPr txBox="1"/>
          <p:nvPr/>
        </p:nvSpPr>
        <p:spPr>
          <a:xfrm>
            <a:off x="510984" y="4135407"/>
            <a:ext cx="3876600" cy="66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верного ответа
</a:t>
            </a:r>
            <a:pPr algn="l" indent="0" marL="0">
              <a:lnSpc>
                <a:spcPct val="115000"/>
              </a:lnSpc>
              <a:buNone/>
            </a:pPr>
            <a:r>
              <a:rPr lang="en-US" sz="60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нужно выбрать правильный вариант из нескольких похожих. Такая работа тренирует внимание к картинке, к написанию и к точному соответствию образцу.
</a:t>
            </a:r>
            <a:endParaRPr lang="en-US" sz="1146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02650" y="1126104"/>
            <a:ext cx="3971400" cy="37580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Настрой на работу: учебник, тетрадь и внимательный взгляд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280825" y="2417500"/>
            <a:ext cx="4410000" cy="10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Простое правило
</a:t>
            </a:r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 помнить короткую последовательность: сначала смотрю, потом читаю, потом отвечаю. Такой порядок помогает не спешить и делать задания более точно, почти как маленький детектив.
</a:t>
            </a:r>
            <a:endParaRPr lang="en-US" sz="1322" dirty="0"/>
          </a:p>
        </p:txBody>
      </p:sp>
      <p:sp>
        <p:nvSpPr>
          <p:cNvPr id="10" name="Text 3"/>
          <p:cNvSpPr txBox="1"/>
          <p:nvPr/>
        </p:nvSpPr>
        <p:spPr>
          <a:xfrm>
            <a:off x="280825" y="3709050"/>
            <a:ext cx="4410000" cy="10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Доброжелательная атмосфера
</a:t>
            </a:r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Английский язык в 2 классе лучше усваивается через игру, повтор и маленькие успехи. Спокойная обстановка снимает страх ошибки и делает работу понятной и посильной.
</a:t>
            </a:r>
            <a:endParaRPr lang="en-US" sz="1322" dirty="0"/>
          </a:p>
        </p:txBody>
      </p:sp>
      <p:sp>
        <p:nvSpPr>
          <p:cNvPr id="11" name="Text 4"/>
          <p:cNvSpPr txBox="1"/>
          <p:nvPr/>
        </p:nvSpPr>
        <p:spPr>
          <a:xfrm>
            <a:off x="280825" y="1125950"/>
            <a:ext cx="4410000" cy="10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Нужные материалы
</a:t>
            </a:r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урока достаточно учебника, рабочей тетради и ручки. Когда всё под рукой, ребёнок меньше отвлекается и быстрее включается в английскую работу без лишней суеты.
</a:t>
            </a:r>
            <a:endParaRPr lang="en-US" sz="1322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128753"/>
            <a:ext cx="8593200" cy="374404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80825" y="270000"/>
            <a:ext cx="8593200" cy="33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Ход двух уроков английского языка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  <p:sp>
        <p:nvSpPr>
          <p:cNvPr id="6" name="Text 2"/>
          <p:cNvSpPr txBox="1"/>
          <p:nvPr/>
        </p:nvSpPr>
        <p:spPr>
          <a:xfrm>
            <a:off x="280825" y="625800"/>
            <a:ext cx="8593200" cy="16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работы на уроках 65–66: от повторения знакомого материала к короткому итогу.
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Разминка для памяти и слуха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2478296" y="1768058"/>
            <a:ext cx="1968300" cy="194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Лишнее слово
</a:t>
            </a:r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ряду похожих слов нужно найти одно, которое не подходит. Задание развивает слуховую зоркость и помогает заметить, чем слова отличаются друг от друга.
</a:t>
            </a:r>
            <a:endParaRPr lang="en-US" sz="1322" dirty="0"/>
          </a:p>
        </p:txBody>
      </p:sp>
      <p:sp>
        <p:nvSpPr>
          <p:cNvPr id="10" name="Text 3"/>
          <p:cNvSpPr txBox="1"/>
          <p:nvPr/>
        </p:nvSpPr>
        <p:spPr>
          <a:xfrm>
            <a:off x="4686596" y="1768058"/>
            <a:ext cx="1968300" cy="194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 слово — картинка
</a:t>
            </a:r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Ученик соединяет английское слово с подходящим изображением. Когда картинка и слово совпадают, запоминание идёт легче, потому что работает и зрительная, и смысловая память.
</a:t>
            </a:r>
            <a:endParaRPr lang="en-US" sz="1322" dirty="0"/>
          </a:p>
        </p:txBody>
      </p:sp>
      <p:sp>
        <p:nvSpPr>
          <p:cNvPr id="11" name="Text 4"/>
          <p:cNvSpPr txBox="1"/>
          <p:nvPr/>
        </p:nvSpPr>
        <p:spPr>
          <a:xfrm>
            <a:off x="6894875" y="1767958"/>
            <a:ext cx="1968300" cy="194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Продолжи ряд
</a:t>
            </a:r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Можно продолжить простой ряд, например red, blue, green. Такие мини-задания похожи на разминку перед игрой: они короткие, понятные и не дают скучать.
</a:t>
            </a:r>
            <a:endParaRPr lang="en-US" sz="1322" dirty="0"/>
          </a:p>
        </p:txBody>
      </p:sp>
      <p:sp>
        <p:nvSpPr>
          <p:cNvPr id="12" name="Text 5"/>
          <p:cNvSpPr txBox="1"/>
          <p:nvPr/>
        </p:nvSpPr>
        <p:spPr>
          <a:xfrm>
            <a:off x="270000" y="1768058"/>
            <a:ext cx="1968300" cy="194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на слух
</a:t>
            </a:r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Учитель произносит знакомое слово, а ребёнок узнаёт его на слух и показывает нужную картинку. Такое упражнение быстро включает внимание и настраивает на английскую речь.
</a:t>
            </a:r>
            <a:endParaRPr lang="en-US" sz="1322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тренировка на уроке 65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275325" y="2322210"/>
            <a:ext cx="2091600" cy="116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Смотрим на образец
</a:t>
            </a:r>
            <a:pPr algn="l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ребёнок видит короткую фразу и читает её вместе с учителем или по строке. Опора на образец помогает не пугаться текста и держать нужный ритм.
</a:t>
            </a:r>
            <a:endParaRPr lang="en-US" sz="1122" dirty="0"/>
          </a:p>
        </p:txBody>
      </p:sp>
      <p:sp>
        <p:nvSpPr>
          <p:cNvPr id="11" name="Text 3"/>
          <p:cNvSpPr txBox="1"/>
          <p:nvPr/>
        </p:nvSpPr>
        <p:spPr>
          <a:xfrm>
            <a:off x="2442518" y="2322222"/>
            <a:ext cx="2091600" cy="116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Произносим знакомые слова
</a:t>
            </a:r>
            <a:pPr algn="l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Дальше важно произнести знакомые слова чётко и спокойно, не торопясь. Даже простое Hello! звучит увереннее, если ученик слушает образец и повторяет без лишней спешки.
</a:t>
            </a:r>
            <a:endParaRPr lang="en-US" sz="1122" dirty="0"/>
          </a:p>
        </p:txBody>
      </p:sp>
      <p:sp>
        <p:nvSpPr>
          <p:cNvPr id="12" name="Text 4"/>
          <p:cNvSpPr txBox="1"/>
          <p:nvPr/>
        </p:nvSpPr>
        <p:spPr>
          <a:xfrm>
            <a:off x="4609711" y="2322222"/>
            <a:ext cx="2091600" cy="116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Связываем слово и картинку
</a:t>
            </a:r>
            <a:pPr algn="l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Фразы вроде I see a cat. или This is a red ball. легче понимать, когда рядом есть изображение. Связь между словом и картинкой делает смысл наглядным.
</a:t>
            </a:r>
            <a:endParaRPr lang="en-US" sz="1122" dirty="0"/>
          </a:p>
        </p:txBody>
      </p:sp>
      <p:sp>
        <p:nvSpPr>
          <p:cNvPr id="13" name="Text 5"/>
          <p:cNvSpPr txBox="1"/>
          <p:nvPr/>
        </p:nvSpPr>
        <p:spPr>
          <a:xfrm>
            <a:off x="6776902" y="2322222"/>
            <a:ext cx="2091600" cy="116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Разбираем трудное место
</a:t>
            </a:r>
            <a:pPr algn="l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слово кажется сложным, его не угадывают наугад, а разбирают по буквам или частям. Такой подход учит внимательности и постепенно снимает страх перед длинным словом.
</a:t>
            </a:r>
            <a:endParaRPr lang="en-US" sz="1122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02650" y="1126104"/>
            <a:ext cx="3971400" cy="37580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выглядит аккуратная запись английских слов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280825" y="2417500"/>
            <a:ext cx="4410000" cy="10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Правильный порядок букв
</a:t>
            </a:r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английском языке даже одна перепутанная буква может изменить слово. Поэтому важно писать cat, dog, red или pen именно в нужной последовательности, без перестановок.
</a:t>
            </a:r>
            <a:endParaRPr lang="en-US" sz="1322" dirty="0"/>
          </a:p>
        </p:txBody>
      </p:sp>
      <p:sp>
        <p:nvSpPr>
          <p:cNvPr id="10" name="Text 3"/>
          <p:cNvSpPr txBox="1"/>
          <p:nvPr/>
        </p:nvSpPr>
        <p:spPr>
          <a:xfrm>
            <a:off x="280825" y="3709050"/>
            <a:ext cx="4410000" cy="10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Чистая работа
</a:t>
            </a:r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Опрятная страница без лишних пометок выглядит понятнее и приятнее для проверки. Такая запись помогает не только учителю, но и самому ученику лучше запомнить новое слово.
</a:t>
            </a:r>
            <a:endParaRPr lang="en-US" sz="1322" dirty="0"/>
          </a:p>
        </p:txBody>
      </p:sp>
      <p:sp>
        <p:nvSpPr>
          <p:cNvPr id="11" name="Text 4"/>
          <p:cNvSpPr txBox="1"/>
          <p:nvPr/>
        </p:nvSpPr>
        <p:spPr>
          <a:xfrm>
            <a:off x="280825" y="1125950"/>
            <a:ext cx="4410000" cy="10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Ровная строка
</a:t>
            </a:r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в тетради пишутся аккуратно и без пропусков букв. Ровная строка помогает увидеть слово целиком и быстрее вспомнить его при повторении.
</a:t>
            </a:r>
            <a:endParaRPr lang="en-US" sz="1322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трудности второклассников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280825" y="1997100"/>
            <a:ext cx="2377800" cy="12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 — спешка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ошибки появляются, когда ребёнок торопится и не успевает проверить себя. Тогда легко пропустить букву, перепутать слово или забыть посмотреть на образец ещё раз.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3324200" y="1997100"/>
            <a:ext cx="2377800" cy="12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 — путаница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слово знакомо на слух, но выглядит непривычно в записи. Ребёнок помнит картинку, однако не сразу вспоминает английское написание и начинает сомневаться.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6367575" y="1997100"/>
            <a:ext cx="2377800" cy="12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 — уверенная проверка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Медленное чтение, повтор вслух и сверка с образцом помогают исправить неточности. После такой проверки слово запоминается лучше и уже не кажется таким хитрым.
</a:t>
            </a:r>
            <a:endParaRPr lang="en-US" sz="13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7425" y="1487300"/>
            <a:ext cx="228900" cy="228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7425" y="3236075"/>
            <a:ext cx="228900" cy="228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82275" y="1480000"/>
            <a:ext cx="242100" cy="215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88875" y="3236075"/>
            <a:ext cx="228900" cy="228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ошибка помогает учиться английскому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785900" y="1482173"/>
            <a:ext cx="2619300" cy="16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Замечаем неточность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Ошибка показывает, какая буква, звук или слово пока не запомнились полностью. Это не повод расстраиваться, а полезная подсказка для следующей попытки.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785900" y="3230973"/>
            <a:ext cx="2619300" cy="16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Лучше запоминаем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ребёнок исправляет свой ответ, он ещё раз встречается с правильным вариантом. Повторение помогает слову крепче удержаться в памяти и не исчезнуть через минуту.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787325" y="1467898"/>
            <a:ext cx="2619300" cy="16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Исправляем и очищаем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исправления слово становится точнее и понятнее. Как будто в тетради наводится порядок: лишнее убрали, нужное оставили, и читать уже легче.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4787325" y="3230973"/>
            <a:ext cx="2619300" cy="16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Продолжаем без страха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Исправление не мешает уроку, а делает его частью обучения. Младшему школьнику становится спокойнее: ошибиться можно, главное — потом проверить и попробовать снова.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128753"/>
            <a:ext cx="8593200" cy="374404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80825" y="270000"/>
            <a:ext cx="8593200" cy="33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от ошибки к правильному английскому слову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  <p:sp>
        <p:nvSpPr>
          <p:cNvPr id="6" name="Text 2"/>
          <p:cNvSpPr txBox="1"/>
          <p:nvPr/>
        </p:nvSpPr>
        <p:spPr>
          <a:xfrm>
            <a:off x="280825" y="625800"/>
            <a:ext cx="8593200" cy="16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помогает второкласснику проверить ответ, найти неточность и исправить её по образцу.
</a:t>
            </a:r>
            <a:endParaRPr lang="en-US" sz="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8925" y="1797831"/>
            <a:ext cx="368400" cy="368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61800" y="1797831"/>
            <a:ext cx="368400" cy="368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26575" y="1811097"/>
            <a:ext cx="384600" cy="34186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07550" y="1797831"/>
            <a:ext cx="368400" cy="3684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Урок 66: закрепление знакомых слов и фраз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280825" y="2394191"/>
            <a:ext cx="20745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Повторение без спешки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Учащиеся ещё раз проговаривают знакомые слова и фразы, чтобы услышать их правильно и узнать без подсказки. Спокойный темп помогает закрепить то, что уже почти запомнилось.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2453697" y="2394191"/>
            <a:ext cx="20745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ответы вслух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уроке дети отвечают по образцу: называют предмет, цвет или знакомое действие. Такие короткие реплики тренируют смелость говорить и не бояться простой английской фразы.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4626569" y="2394191"/>
            <a:ext cx="20745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Чтение по образцу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Задания на чтение становятся привычнее: слово соединяется с картинкой, а фраза — с понятным примером. Так второклассник быстрее замечает знакомые части и читает увереннее.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6799441" y="2394191"/>
            <a:ext cx="20745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Сборка из знакомых тем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Повторяются приветствия, игрушки, животные, цвета и школьные слова. Из этих «кусочков» складывается ощущение, что английский уже не набор загадок, а понятная учебная система.
</a:t>
            </a:r>
            <a:endParaRPr lang="en-US" sz="13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13250" y="1126936"/>
            <a:ext cx="4960800" cy="178763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18650" y="3068975"/>
            <a:ext cx="4960800" cy="178763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в паре и короткая взаимопроверка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1126525"/>
            <a:ext cx="3472800" cy="17895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Тетрадь соседа как подсказка, а не шпаргалка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ученика кладут тетради рядом и сравнивают ответы по одному. Один замечает пропущенную букву, другой — лишнее слово или переставленный порядок. После этого оба спокойно сверяют результат с образцом и исправляют неточности.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275400" y="3076767"/>
            <a:ext cx="3472800" cy="17895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ошибка видна сразу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парте лежит карточка с короткой фразой и рисунком. Один школьник читает свой ответ вслух, второй слушает и ищет расхождение. Такая проверка превращает обычное задание в маленькое расследование, где важны внимательность и дружная помощь.
</a:t>
            </a:r>
            <a:endParaRPr lang="en-US" sz="13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поддержки на уроке английского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510986" y="1191050"/>
            <a:ext cx="3876600" cy="82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Попробую ещё раз
</a:t>
            </a:r>
            <a:pPr algn="l" indent="0" marL="0">
              <a:lnSpc>
                <a:spcPct val="115000"/>
              </a:lnSpc>
              <a:buNone/>
            </a:pPr>
            <a:r>
              <a:rPr lang="en-US" sz="7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фраза помогает не останавливаться после первой ошибки. Ребёнок понимает: ответ можно доработать, а не бояться его, как сложной контрольной в миниатюре.
</a:t>
            </a:r>
            <a:endParaRPr lang="en-US" sz="1325" dirty="0"/>
          </a:p>
        </p:txBody>
      </p:sp>
      <p:sp>
        <p:nvSpPr>
          <p:cNvPr id="11" name="Text 3"/>
          <p:cNvSpPr txBox="1"/>
          <p:nvPr/>
        </p:nvSpPr>
        <p:spPr>
          <a:xfrm>
            <a:off x="510986" y="2127276"/>
            <a:ext cx="3876600" cy="82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слово мне знакомо
</a:t>
            </a:r>
            <a:pPr algn="l" indent="0" marL="0">
              <a:lnSpc>
                <a:spcPct val="115000"/>
              </a:lnSpc>
              <a:buNone/>
            </a:pPr>
            <a:r>
              <a:rPr lang="en-US" sz="7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внутренний настрой снимает лишнее напряжение. Ученик вспоминает, где уже встречал слово, и легче связывает звучание, картинку и запись в тетради.
</a:t>
            </a:r>
            <a:endParaRPr lang="en-US" sz="1325" dirty="0"/>
          </a:p>
        </p:txBody>
      </p:sp>
      <p:sp>
        <p:nvSpPr>
          <p:cNvPr id="12" name="Text 4"/>
          <p:cNvSpPr txBox="1"/>
          <p:nvPr/>
        </p:nvSpPr>
        <p:spPr>
          <a:xfrm>
            <a:off x="510986" y="3063501"/>
            <a:ext cx="3876600" cy="82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проверю
</a:t>
            </a:r>
            <a:pPr algn="l" indent="0" marL="0">
              <a:lnSpc>
                <a:spcPct val="115000"/>
              </a:lnSpc>
              <a:buNone/>
            </a:pPr>
            <a:r>
              <a:rPr lang="en-US" sz="73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7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Короткое обещание себе учит действовать спокойно и последовательно. Сначала смотрю на образец, потом читаю свой ответ и только после этого исправляю неточность.
</a:t>
            </a:r>
            <a:endParaRPr lang="en-US" sz="1306" dirty="0"/>
          </a:p>
        </p:txBody>
      </p:sp>
      <p:sp>
        <p:nvSpPr>
          <p:cNvPr id="13" name="Text 5"/>
          <p:cNvSpPr txBox="1"/>
          <p:nvPr/>
        </p:nvSpPr>
        <p:spPr>
          <a:xfrm>
            <a:off x="510986" y="3999710"/>
            <a:ext cx="3876600" cy="82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Теперь я готов
</a:t>
            </a:r>
            <a:pPr algn="l" indent="0" marL="0">
              <a:lnSpc>
                <a:spcPct val="115000"/>
              </a:lnSpc>
              <a:buNone/>
            </a:pPr>
            <a:r>
              <a:rPr lang="en-US" sz="74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мысль появляется после повторения и проверки. Она подсказывает второкласснику, что даже небольшой успех уже заслуживает улыбки и аккуратной точки в конце строки.
</a:t>
            </a:r>
            <a:endParaRPr lang="en-US" sz="1324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особенно важно помнить на уроках 65–66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2478296" y="1768058"/>
            <a:ext cx="1968300" cy="194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Слушать и смотреть внимательно
</a:t>
            </a:r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Английское слово лучше запоминается, когда ребёнок одновременно слышит его и видит в книге или на карточке. Такой двойной сигнал помогает не перепутать похожие формы.
</a:t>
            </a:r>
            <a:endParaRPr lang="en-US" sz="1322" dirty="0"/>
          </a:p>
        </p:txBody>
      </p:sp>
      <p:sp>
        <p:nvSpPr>
          <p:cNvPr id="10" name="Text 3"/>
          <p:cNvSpPr txBox="1"/>
          <p:nvPr/>
        </p:nvSpPr>
        <p:spPr>
          <a:xfrm>
            <a:off x="4686596" y="1768058"/>
            <a:ext cx="1968300" cy="194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Писать аккуратно
</a:t>
            </a:r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Ровная запись без пропусков и лишних значков облегчает проверку. Когда каждая буква стоит на своём месте, слово читается легче и запоминается увереннее.
</a:t>
            </a:r>
            <a:endParaRPr lang="en-US" sz="1322" dirty="0"/>
          </a:p>
        </p:txBody>
      </p:sp>
      <p:sp>
        <p:nvSpPr>
          <p:cNvPr id="11" name="Text 4"/>
          <p:cNvSpPr txBox="1"/>
          <p:nvPr/>
        </p:nvSpPr>
        <p:spPr>
          <a:xfrm>
            <a:off x="6894875" y="1767958"/>
            <a:ext cx="1968300" cy="194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Сверять с образцом
</a:t>
            </a:r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выполнения задания полезно ещё раз посмотреть на пример. Это помогает заметить, где не совпал порядок букв, окончание или целая фраза, и быстро всё исправить.
</a:t>
            </a:r>
            <a:endParaRPr lang="en-US" sz="1322" dirty="0"/>
          </a:p>
        </p:txBody>
      </p:sp>
      <p:sp>
        <p:nvSpPr>
          <p:cNvPr id="12" name="Text 5"/>
          <p:cNvSpPr txBox="1"/>
          <p:nvPr/>
        </p:nvSpPr>
        <p:spPr>
          <a:xfrm>
            <a:off x="270000" y="1768058"/>
            <a:ext cx="1968300" cy="194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торопиться
</a:t>
            </a:r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Спешка мешает заметить букву, звук или лишнее слово. Если работать спокойно, легче увидеть образец, сравнить с ним свой ответ и исправить ошибку без лишнего волнения.
</a:t>
            </a:r>
            <a:endParaRPr lang="en-US" sz="1322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128753"/>
            <a:ext cx="8593200" cy="374404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80825" y="270000"/>
            <a:ext cx="8593200" cy="33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проходит самопроверка в тетради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  <p:sp>
        <p:nvSpPr>
          <p:cNvPr id="6" name="Text 2"/>
          <p:cNvSpPr txBox="1"/>
          <p:nvPr/>
        </p:nvSpPr>
        <p:spPr>
          <a:xfrm>
            <a:off x="280825" y="625800"/>
            <a:ext cx="8593200" cy="16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Пошаговая проверка учит второклассника искать неточность, сверяться с образцом и делать вывод о своей работе.
</a:t>
            </a:r>
            <a:endParaRPr lang="en-US" sz="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  <p:sp>
        <p:nvSpPr>
          <p:cNvPr id="4" name="Text 1"/>
          <p:cNvSpPr txBox="1"/>
          <p:nvPr/>
        </p:nvSpPr>
        <p:spPr>
          <a:xfrm>
            <a:off x="5408975" y="1725110"/>
            <a:ext cx="3465000" cy="172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показывает, что даже небольшая практика даёт видимый рост: слова вспоминаются быстрее, фразы читаются увереннее, а тетрадь выглядит аккуратнее.
</a:t>
            </a:r>
            <a:endParaRPr lang="en-US" sz="1022" dirty="0"/>
          </a:p>
        </p:txBody>
      </p:sp>
      <p:sp>
        <p:nvSpPr>
          <p:cNvPr id="5" name="Text 2"/>
          <p:cNvSpPr txBox="1"/>
          <p:nvPr/>
        </p:nvSpPr>
        <p:spPr>
          <a:xfrm>
            <a:off x="280825" y="4689888"/>
            <a:ext cx="34650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 наблюдений по урокам 65–66
</a:t>
            </a:r>
            <a:endParaRPr lang="en-US" sz="722" dirty="0"/>
          </a:p>
        </p:txBody>
      </p:sp>
      <p:sp>
        <p:nvSpPr>
          <p:cNvPr id="6" name="Text 3"/>
          <p:cNvSpPr txBox="1"/>
          <p:nvPr/>
        </p:nvSpPr>
        <p:spPr>
          <a:xfrm>
            <a:off x="280825" y="987763"/>
            <a:ext cx="4372200" cy="1231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endParaRPr lang="en-US" sz="7200" dirty="0"/>
          </a:p>
        </p:txBody>
      </p:sp>
      <p:sp>
        <p:nvSpPr>
          <p:cNvPr id="7" name="Text 4"/>
          <p:cNvSpPr txBox="1"/>
          <p:nvPr/>
        </p:nvSpPr>
        <p:spPr>
          <a:xfrm>
            <a:off x="280825" y="2319713"/>
            <a:ext cx="4372200" cy="12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главных результата заметны к концу уроков
</a:t>
            </a:r>
            <a:endParaRPr lang="en-US" sz="27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3077567"/>
            <a:ext cx="4252500" cy="179402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21674" y="3077567"/>
            <a:ext cx="4252500" cy="179402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выглядит хорошая работа по английскому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1125960"/>
            <a:ext cx="3472800" cy="17577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Страница, где всё на своём месте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чистой странице видны ровные поля, короткие ответы и аккуратные исправления. Рядом — знакомая картинка и подпись к ней, написанная без спешки. Такая тетрадь сразу показывает: ученик не только выполнил задание, но и внимательно себя проверил.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4621675" y="1134473"/>
            <a:ext cx="3472800" cy="17577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Улыбка после аккуратной строки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проверки ребёнок видит, что слова написаны ровно, а буквы не перепутаны. Внизу страницы стоит несколько верных отметок, и это радует не меньше наклейки. Хорошая работа выглядит спокойно, опрятно и по-ученически серьёзно.
</a:t>
            </a:r>
            <a:endParaRPr lang="en-US" sz="13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Подготовка к следующему шагу в изучении английского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284263" y="1155701"/>
            <a:ext cx="3139800" cy="1470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Сразу после урока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раз вспомнить самые трудные слова и короткие фразы, чтобы они не ускользнули, как непослушный мячик.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2946563" y="3100501"/>
            <a:ext cx="3139800" cy="147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 дома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Посмотреть на картинки и проговорить слова вслух: так слово соединяется с образом, а память работает надёжнее.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5643663" y="1155701"/>
            <a:ext cx="3139800" cy="1470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новым уроком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Быстро пролистать знакомые примеры и убедиться, что они уже узнаются без подсказки; тогда новый материал пойдёт легче.
</a:t>
            </a:r>
            <a:endParaRPr lang="en-US" sz="13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1170000"/>
            <a:ext cx="54864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вывод уроков 65–66
</a:t>
            </a:r>
            <a:endParaRPr lang="en-US" sz="2800" dirty="0"/>
          </a:p>
        </p:txBody>
      </p:sp>
      <p:sp>
        <p:nvSpPr>
          <p:cNvPr id="4" name="Text 1"/>
          <p:cNvSpPr txBox="1"/>
          <p:nvPr/>
        </p:nvSpPr>
        <p:spPr>
          <a:xfrm>
            <a:off x="270000" y="3427975"/>
            <a:ext cx="3498900" cy="1445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уроки учат простому и важному: слушать, узнавать, читать, писать и проверять. Маленькие шаги дают уверенность, а ошибка становится помощником, а не помехой.
</a:t>
            </a:r>
            <a:endParaRPr lang="en-US" sz="1122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2026-05-30T06:36:44Z</dcterms:created>
  <dcterms:modified xsi:type="dcterms:W3CDTF">2026-05-30T06:36:44Z</dcterms:modified>
</cp:coreProperties>
</file>