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 You Know? Английский язык как ключевой школьный и жизненный навык
</a:t>
            </a:r>
            <a:pPr algn="l" indent="0" marL="0">
              <a:lnSpc>
                <a:spcPct val="90000"/>
              </a:lnSpc>
              <a:buNone/>
            </a:pPr>
            <a:r>
              <a:rPr lang="en-US" sz="18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открывает знания, общение и уверенность в мире.
</a:t>
            </a:r>
            <a:endParaRPr lang="en-US" sz="1856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9607" y="932125"/>
            <a:ext cx="3502085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10 классе английский перестаёт быть только предметом: он помогает готовиться к экзаменам, учиться самостоятельно и понимать новости, сервисы и цифровую среду без посредников.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важен уже сегодня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4125" y="1291100"/>
            <a:ext cx="300900" cy="300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2250" y="1291100"/>
            <a:ext cx="300900" cy="300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5319" y="3055087"/>
            <a:ext cx="338513" cy="300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50600" y="3059858"/>
            <a:ext cx="364200" cy="2913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makes English a global language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702475" y="1819288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выполняет роль общего языка между людьми из разных стран, когда у них нет общего родного языка, и поэтому особенно важен в дипломатии, туризме и деловых контактах.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7032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общение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50600" y="181925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сферах английский нужен для переписки, чтения инструкций и участия в международных проектах, поэтому школьнику он уже сейчас расширяет представление о будущей карьере.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8375" y="1289775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 к профессиям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702475" y="3542500"/>
            <a:ext cx="36477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английском публикуются статьи, учебные материалы и инструкции к программам, а чтение без перевода позволяет точнее понимать смысл и замечать нюансы, которые легко теряются в пересказе.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1170325" y="3049200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Оригинальные источники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50600" y="3566200"/>
            <a:ext cx="3647700" cy="8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старшеклассника это прямой доступ к курсам, олимпиадам и научно-популярным материалам, где язык становится не барьером, а инструментом самостоятельного развития и поиска информации.
</a:t>
            </a:r>
            <a:endParaRPr lang="en-US" sz="1000" dirty="0"/>
          </a:p>
        </p:txBody>
      </p:sp>
      <p:sp>
        <p:nvSpPr>
          <p:cNvPr id="15" name="Text 8"/>
          <p:cNvSpPr txBox="1"/>
          <p:nvPr/>
        </p:nvSpPr>
        <p:spPr>
          <a:xfrm>
            <a:off x="5218375" y="3049201"/>
            <a:ext cx="3180000" cy="30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без границ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образовательной и цифровой среды; условная сравнительная оценка частоты использования.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 и обучение формируют основной контекст, в котором школьник сталкивается с английским ежедневно.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языка связана с онлайн-средой и учёбой; это делает английский практическим навыком, а не только школьной дисциплиной.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английский встречается чаще всего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6603" y="1755600"/>
            <a:ext cx="1910794" cy="181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 язык повседневного опыта подростка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68900" y="16043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 медиа
</a:t>
            </a:r>
            <a:pPr algn="l" indent="0" marL="0">
              <a:lnSpc>
                <a:spcPct val="115000"/>
              </a:lnSpc>
              <a:buNone/>
            </a:pPr>
            <a:r>
              <a:rPr lang="en-US" sz="4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клипы и сериалы знакомят подростка с живой разговорной речью, устойчивыми выражениями и интонацией, которую трудно освоить только по учебнику.
</a:t>
            </a:r>
            <a:endParaRPr lang="en-US" sz="1013" dirty="0"/>
          </a:p>
        </p:txBody>
      </p:sp>
      <p:sp>
        <p:nvSpPr>
          <p:cNvPr id="11" name="Text 3"/>
          <p:cNvSpPr txBox="1"/>
          <p:nvPr/>
        </p:nvSpPr>
        <p:spPr>
          <a:xfrm>
            <a:off x="6005175" y="16097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1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встречаются тексты, диалоги и проекты, где английские слова нужно не просто узнать, а применить точно и по смыслу.
</a:t>
            </a:r>
            <a:endParaRPr lang="en-US" sz="1051" dirty="0"/>
          </a:p>
        </p:txBody>
      </p:sp>
      <p:sp>
        <p:nvSpPr>
          <p:cNvPr id="12" name="Text 4"/>
          <p:cNvSpPr txBox="1"/>
          <p:nvPr/>
        </p:nvSpPr>
        <p:spPr>
          <a:xfrm>
            <a:off x="468900" y="2803475"/>
            <a:ext cx="26499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приложения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Интерфейсы, подсказки и игровые команды часто остаются на английском, поэтому язык естественно входит в повседневные действия, связанные с техникой и цифровыми сервисами.
</a:t>
            </a:r>
            <a:endParaRPr lang="en-US" sz="929" dirty="0"/>
          </a:p>
        </p:txBody>
      </p:sp>
      <p:sp>
        <p:nvSpPr>
          <p:cNvPr id="13" name="Text 5"/>
          <p:cNvSpPr txBox="1"/>
          <p:nvPr/>
        </p:nvSpPr>
        <p:spPr>
          <a:xfrm>
            <a:off x="6005175" y="2834636"/>
            <a:ext cx="2571300" cy="8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сети
</a:t>
            </a:r>
            <a:pPr algn="l" indent="0" marL="0">
              <a:lnSpc>
                <a:spcPct val="115000"/>
              </a:lnSpc>
              <a:buNone/>
            </a:pPr>
            <a:r>
              <a:rPr lang="en-US" sz="3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Посты, хэштеги и комментарии быстро пополняют словарь современными словами и сокращениями, которые подросток воспринимает как часть актуальной речевой среды.
</a:t>
            </a:r>
            <a:endParaRPr lang="en-US" sz="88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40117" y="1394038"/>
            <a:ext cx="4063767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Компетенция формируется не отдельными правилами, а сочетанием точности, понимания и умения применять язык в речи.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по английскому языку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умения работают как единая система: каждое из них усиливает остальные и помогает строить точную, понятную и связную речь.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языковой компетенции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может показать, что именно нужно отработать дальше.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Методический принцип обучения иностранным языкам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неточность в речи полезнее полного молчания: она помогает увидеть пробел, исправить его и быстрее перейти к уверенному использованию языка.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отражает переход от понимания материала к его активному использованию в речи и письме.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подготовка к теме по английскому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Слушать, различать, понимать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меняет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слышит вопрос и утверждение не только по словам, но и по мелодии фразы, понимание становится точнее. Английская интонация подсказывает, где важен акцент, а где речь лишь уточняет факт, поэтому слух начинает работать вместе со смыслом.
</a:t>
            </a:r>
            <a:endParaRPr lang="en-US" sz="86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 и связная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живой речи слова соединяются, редуцируются и звучат иначе, чем в словаре. Если заранее замечать такие особенности в наушниках или аудиозаписях, легче распознавать знакомые слова в потоке речи и не терять нить высказывания.
</a:t>
            </a:r>
            <a:endParaRPr lang="en-US" sz="912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как опора уверенности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между долгими и краткими гласными, а также между похожими согласными помогает избегать недоразумений в общении. Чем точнее ученик слышит звук, тем увереннее произносит слово и тем легче связывает артикуляцию с его значением.
</a:t>
            </a:r>
            <a:endParaRPr lang="en-US" sz="86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Педагогическое обобщение; условная шкала сравнительной эффективности упражнений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практике лучше всего работает чередование: сначала понять материал, затем воспроизвести его устно и письменно.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Активное применение языка даёт более устойчивый эффект, чем пассивное знакомство с правилом без тренировки.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виды упражнений дают лучший результат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Лексика, которая помогает говорить точнее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672750" y="1369450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Коллокации делают речь естественной: носители языка ожидают именно make a decision, take part, do homework. Такие сочетания лучше запоминаются вместе с контекстом и сразу работают в речи и письме.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72750" y="394247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темам помогают быстро перейти от знания отдельных единиц к связной мысли. Чем шире запас по учебным, бытовым и цифровым темам, тем легче говорить уверенно и избегать повторов.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72750" y="2212221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Слова-универсалы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get, take, make и другие слова общего значения меняют оттенок смысла в зависимости от окружения. Поэтому важно учить не только перевод, но и типичные модели употребления.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72750" y="3077344"/>
            <a:ext cx="7791300" cy="5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Фразовые глаголы часто передают действие точнее, чем одно слово, особенно в разговорной и учебной речи. Их значение нельзя понимать буквально: его нужно связывать с ситуацией и устойчивым употреблением.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622" y="1808050"/>
            <a:ext cx="4317657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62275" y="3523900"/>
            <a:ext cx="3335700" cy="40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типичных ошибок русскоязычных учащихся по школьному курсу английского языка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62225" y="1792000"/>
            <a:ext cx="3335700" cy="65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типичные зоны ошибок и кратко объясняет, почему они возникают.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62225" y="2689225"/>
            <a:ext cx="3335700" cy="59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трудностей связано не со сложностью темы, а с отсутствием прямых соответствий в русском языке и необходимостью запоминать устойчивые нормы употребления.
</a:t>
            </a:r>
            <a:endParaRPr lang="en-US" sz="1014" dirty="0"/>
          </a:p>
        </p:txBody>
      </p:sp>
      <p:sp>
        <p:nvSpPr>
          <p:cNvPr id="9" name="Text 3"/>
          <p:cNvSpPr txBox="1"/>
          <p:nvPr/>
        </p:nvSpPr>
        <p:spPr>
          <a:xfrm>
            <a:off x="491775" y="480000"/>
            <a:ext cx="82062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грамматические трудности русскоязычных школьников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на английском: от общего смысла к деталям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2035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тема
</a:t>
            </a:r>
            <a:pPr algn="l" indent="0" marL="0">
              <a:lnSpc>
                <a:spcPct val="115000"/>
              </a:lnSpc>
              <a:buNone/>
            </a:pPr>
            <a:r>
              <a:rPr lang="en-US" sz="6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заголовка, подзаголовков и первого абзаца: они обычно задают тему и направление мысли. Это помогает быстро понять, о чём текст, не теряясь в отдельных словах.
</a:t>
            </a:r>
            <a:endParaRPr lang="en-US" sz="1170" dirty="0"/>
          </a:p>
        </p:txBody>
      </p:sp>
      <p:sp>
        <p:nvSpPr>
          <p:cNvPr id="10" name="Text 3"/>
          <p:cNvSpPr txBox="1"/>
          <p:nvPr/>
        </p:nvSpPr>
        <p:spPr>
          <a:xfrm>
            <a:off x="72035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факты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6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общего понимания легче находить конкретные даты, причины, сравнения и выводы. Такой подход особенно полезен в учебных и информационных текстах, где важно отделять главное от второстепенного.
</a:t>
            </a:r>
            <a:endParaRPr lang="en-US" sz="1045" dirty="0"/>
          </a:p>
        </p:txBody>
      </p:sp>
      <p:sp>
        <p:nvSpPr>
          <p:cNvPr id="11" name="Text 4"/>
          <p:cNvSpPr txBox="1"/>
          <p:nvPr/>
        </p:nvSpPr>
        <p:spPr>
          <a:xfrm>
            <a:off x="4850000" y="3282575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 — языковой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чтение расширяет словарь естественным образом: новые слова встречаются в привычных сочетаниях и запоминаются в контексте. Так чтение работает одновременно на понимание и на развитие речи.
</a:t>
            </a:r>
            <a:endParaRPr lang="en-US" sz="1013" dirty="0"/>
          </a:p>
        </p:txBody>
      </p:sp>
      <p:sp>
        <p:nvSpPr>
          <p:cNvPr id="12" name="Text 5"/>
          <p:cNvSpPr txBox="1"/>
          <p:nvPr/>
        </p:nvSpPr>
        <p:spPr>
          <a:xfrm>
            <a:off x="4850000" y="1656491"/>
            <a:ext cx="35379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5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главная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важно определить, что именно автор доказывает или объясняет. Главная мысль часто повторяется через ключевые слова, примеры и связки между абзацами, а не формулируется одним предложением.
</a:t>
            </a:r>
            <a:endParaRPr lang="en-US" sz="103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3150" y="1960991"/>
            <a:ext cx="7855800" cy="24757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90550"/>
            <a:ext cx="8084700" cy="3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читать текст без постоянных остановок и угадывать значение по контексту.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480000"/>
            <a:ext cx="80847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понять незнакомое слово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1600" y="2954214"/>
            <a:ext cx="4137900" cy="16810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40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на английском языке и структура связного ответа
</a:t>
            </a:r>
            <a:endParaRPr lang="en-US" sz="2407" dirty="0"/>
          </a:p>
        </p:txBody>
      </p:sp>
      <p:sp>
        <p:nvSpPr>
          <p:cNvPr id="9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345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вступлении нужно сразу обозначить тему и цель высказывания. Короткое, ясное начало помогает читателю понять направление ответа и задаёт логический тон всему тексту.
</a:t>
            </a:r>
            <a:endParaRPr lang="en-US" sz="1160" dirty="0"/>
          </a:p>
        </p:txBody>
      </p:sp>
      <p:sp>
        <p:nvSpPr>
          <p:cNvPr id="11" name="Text 3"/>
          <p:cNvSpPr txBox="1"/>
          <p:nvPr/>
        </p:nvSpPr>
        <p:spPr>
          <a:xfrm>
            <a:off x="5132850" y="164850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
</a:t>
            </a:r>
            <a:pPr algn="l" indent="0" marL="0">
              <a:lnSpc>
                <a:spcPct val="115000"/>
              </a:lnSpc>
              <a:buNone/>
            </a:pPr>
            <a:r>
              <a:rPr lang="en-US" sz="59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основной части мысли лучше располагать по абзацам и связывать их союзами, местоимениями и вводными словами. Это делает аргументацию последовательной, а текст — понятным и аккуратным.
</a:t>
            </a:r>
            <a:endParaRPr lang="en-US" sz="1018" dirty="0"/>
          </a:p>
        </p:txBody>
      </p:sp>
      <p:sp>
        <p:nvSpPr>
          <p:cNvPr id="12" name="Text 4"/>
          <p:cNvSpPr txBox="1"/>
          <p:nvPr/>
        </p:nvSpPr>
        <p:spPr>
          <a:xfrm>
            <a:off x="534675" y="3261450"/>
            <a:ext cx="3296400" cy="94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важно кратко подвести итог и не вводить новые идеи. Хорошее заключение завершает ответ естественно и показывает, что автор умеет строить цельный письменный текст.
</a:t>
            </a:r>
            <a:endParaRPr lang="en-US" sz="114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4000" y="1627448"/>
            <a:ext cx="4007700" cy="2430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3500" y="3709582"/>
            <a:ext cx="34005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учебной практики по изучению иностранного языка; без единого численного исследования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53500" y="1516757"/>
            <a:ext cx="34005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возрастает, когда виды деятельности чередуются: одно и то же правило закрепляется через слух, речь, письмо и повторение.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253500" y="2516657"/>
            <a:ext cx="3400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пользу даёт регулярная комбинированная практика; отдельное интенсивное повторение без применения в речи даёт более слабый и кратковременный результат.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91775" y="480000"/>
            <a:ext cx="8206200" cy="7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распределяется внимание при изучении языка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3975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 реалиями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этапе учащийся встречает слова и ситуации, связанные с повседневной жизнью стран, где говорят по-английски: школой, транспортом, праздниками и формами обращения.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4115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вариантов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становится заметно, что британский и американский английский отличаются произношением, лексикой и отдельными нормами письма. Это помогает точнее понимать тексты и аудиоматериалы.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42000" y="2066975"/>
            <a:ext cx="2229900" cy="225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контекста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язык начинает восприниматься вместе с культурой: шутками, традициями, историческими отсылками и стилем общения. Так смысл становится глубже, а интерпретация — точнее.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8900" y="480000"/>
            <a:ext cx="82062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англоязычных стран как часть языкового обучения
</a:t>
            </a:r>
            <a:endParaRPr lang="en-US" sz="2600" dirty="0"/>
          </a:p>
        </p:txBody>
      </p:sp>
      <p:sp>
        <p:nvSpPr>
          <p:cNvPr id="10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77100" y="1394038"/>
            <a:ext cx="4389799" cy="2253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1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помогают навыки, которые соединяют понимание и самостоятельное производство речи: именно они повышают результат в устных и письменных работах.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4644025"/>
            <a:ext cx="8064000" cy="2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Требования школьного курса английского языка в 10 классе и типовые учебные задания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3836733"/>
            <a:ext cx="3813000" cy="7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умения напрямую поддерживают успешность на уроках, в контрольных работах и при выполнении экзаменационных заданий.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775" y="480000"/>
            <a:ext cx="82062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Навыки, которые особенно полезны в 10 классе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5012" y="1481745"/>
            <a:ext cx="185700" cy="148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61350" y="1473492"/>
            <a:ext cx="185700" cy="165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50" y="1471725"/>
            <a:ext cx="168600" cy="168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13562" y="3212175"/>
            <a:ext cx="168600" cy="168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490975" y="3212175"/>
            <a:ext cx="126450" cy="1686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68900" y="480000"/>
            <a:ext cx="8206200" cy="66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английский язык остаётся языком возможностей
</a:t>
            </a:r>
            <a:endParaRPr lang="en-US" sz="2600" dirty="0"/>
          </a:p>
        </p:txBody>
      </p:sp>
      <p:sp>
        <p:nvSpPr>
          <p:cNvPr id="14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600300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704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даёт доступ к международным курсам, материалам ведущих университетов и учебным платформам. Это расширяет выбор траекторий обучения и помогает раньше ориентироваться в будущей профессии.
</a:t>
            </a:r>
            <a:endParaRPr lang="en-US" sz="1056" dirty="0"/>
          </a:p>
        </p:txBody>
      </p:sp>
      <p:sp>
        <p:nvSpPr>
          <p:cNvPr id="16" name="Text 3"/>
          <p:cNvSpPr txBox="1"/>
          <p:nvPr/>
        </p:nvSpPr>
        <p:spPr>
          <a:xfrm>
            <a:off x="335664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Первоисточники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языка позволяет читать статьи, инструкции и новости без посредника перевода. Это особенно важно, когда нужно быстро проверить факт, сравнить источники или увидеть точный смысл.
</a:t>
            </a:r>
            <a:endParaRPr lang="en-US" sz="1200" dirty="0"/>
          </a:p>
        </p:txBody>
      </p:sp>
      <p:sp>
        <p:nvSpPr>
          <p:cNvPr id="17" name="Text 4"/>
          <p:cNvSpPr txBox="1"/>
          <p:nvPr/>
        </p:nvSpPr>
        <p:spPr>
          <a:xfrm>
            <a:off x="6112999" y="186045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74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остаётся удобным общим языком для общения с людьми из разных стран. Он помогает участвовать в проектах, переписке и онлайн-сообществах без языковых барьеров.
</a:t>
            </a:r>
            <a:endParaRPr lang="en-US" sz="1110" dirty="0"/>
          </a:p>
        </p:txBody>
      </p:sp>
      <p:sp>
        <p:nvSpPr>
          <p:cNvPr id="18" name="Text 5"/>
          <p:cNvSpPr txBox="1"/>
          <p:nvPr/>
        </p:nvSpPr>
        <p:spPr>
          <a:xfrm>
            <a:off x="600300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Будущая карьера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сферах английский нужен для стажировок, собеседований и работы с документацией. Для старшеклассника это не абстрактный предмет, а реальный ресурс профессионального роста.
</a:t>
            </a:r>
            <a:endParaRPr lang="en-US" sz="1186" dirty="0"/>
          </a:p>
        </p:txBody>
      </p:sp>
      <p:sp>
        <p:nvSpPr>
          <p:cNvPr id="19" name="Text 6"/>
          <p:cNvSpPr txBox="1"/>
          <p:nvPr/>
        </p:nvSpPr>
        <p:spPr>
          <a:xfrm>
            <a:off x="3356649" y="3600900"/>
            <a:ext cx="2403900" cy="10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интерфейсов, сервисов и обучающих материалов использует английский язык. Уверенное владение им делает работу с технологиями быстрее, понятнее и безопаснее.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2038875"/>
            <a:ext cx="80328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открывает знания, общение и перспективы
</a:t>
            </a:r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соединяет школьные предметные умения с реальными жизненными задачами: он помогает читать, говорить, писать и понимать мир точнее. Его ценность раскрывается в действии, а не в заучивании.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2026-05-31T16:21:55Z</dcterms:created>
  <dcterms:modified xsi:type="dcterms:W3CDTF">2026-05-31T16:21:55Z</dcterms:modified>
</cp:coreProperties>
</file>