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как основа жизни и развития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океан, не разрушая основу жизни?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глобальные проблемы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покрывает большую часть планеты и влияет на климат, питание, транспорт и безопасность. Его ресурсы одновременно помогают людям и требуют осторожного, ответственного использования.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глобальных связей океана с жизнью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показаны как цепочка от природного процесса к жизненным последствиям.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климатический баланс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Закисление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кислотности труднее формируются раковины и скелеты у моллюсков, кораллов и части планктона. От этого страдают пищевые цепи, рифы и прибрежные сообщества.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буфер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поглощает значительную часть избытка тепла, поэтому воздух нагревается медленнее. Но накопленное тепло меняет течения, усиливает экстремальную погоду и повышает нагрузку на морские экосистемы.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и кислотности нарушает привычные условия обитания. Некоторые виды смещают ареалы, а другие теряют устойчивость, что делает морскую систему менее предсказуемой для человека.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CO2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поглощает около четверти антропогенного углекислого газа. Это сдерживает рост концентрации CO2 в атмосфере, но одновременно запускает химические изменения, опасные для живых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Пища, белок и продовольственная безопасность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Морепродукты дают легкоусвояемый белок, жирные кислоты и важные микроэлементы. Для многих стран это доступный способ поддерживать рацион, особенно там, где мясо стоит дороже.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пищи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и островных сообществ рыба часто остаётся самым доступным продуктом. Когда уловы стабильны, семьи меньше зависят от дорогого импорта и сезонных колебаний цен.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голодом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бедных регионах морские ресурсы помогают снижать риск голода и дефицита белка. Поэтому состояние рыбных запасов напрямую связано с социальной устойчивостью и качеством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промысел ведётся разумно, океан может долго кормить миллиарды людей. Но при истощении запасов исчезает не только еда, но и доходы целых прибрежных районов.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круговорот влаги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54714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над океаном — старт круговорота воды. Влажный воздух поднимается, охлаждается и образует облака, из которых затем выпадают осадки в виде дождя или снега.
</a:t>
            </a:r>
            <a:endParaRPr lang="en-US" sz="1104" dirty="0"/>
          </a:p>
        </p:txBody>
      </p:sp>
      <p:sp>
        <p:nvSpPr>
          <p:cNvPr id="13" name="Text 3"/>
          <p:cNvSpPr txBox="1"/>
          <p:nvPr/>
        </p:nvSpPr>
        <p:spPr>
          <a:xfrm>
            <a:off x="2656569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распределение осадков между регионами. Изменение температуры поверхности моря может усиливать засухи в одних районах и ливни в других, даже вдали от побережья.
</a:t>
            </a:r>
            <a:endParaRPr lang="en-US" sz="1107" dirty="0"/>
          </a:p>
        </p:txBody>
      </p:sp>
      <p:sp>
        <p:nvSpPr>
          <p:cNvPr id="14" name="Text 4"/>
          <p:cNvSpPr txBox="1"/>
          <p:nvPr/>
        </p:nvSpPr>
        <p:spPr>
          <a:xfrm>
            <a:off x="4773617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Пополнение запасов
</a:t>
            </a:r>
            <a:pPr algn="l" indent="0" marL="0">
              <a:lnSpc>
                <a:spcPct val="100000"/>
              </a:lnSpc>
              <a:buNone/>
            </a:pPr>
            <a:r>
              <a:rPr lang="en-US" sz="4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выпавшей влаги возвращается в реки, озёра и подземные воды. Поэтому состояние океана отражается на запасах пресной воды, используемой населением и сельским хозяйством.
</a:t>
            </a:r>
            <a:endParaRPr lang="en-US" sz="1113" dirty="0"/>
          </a:p>
        </p:txBody>
      </p:sp>
      <p:sp>
        <p:nvSpPr>
          <p:cNvPr id="15" name="Text 5"/>
          <p:cNvSpPr txBox="1"/>
          <p:nvPr/>
        </p:nvSpPr>
        <p:spPr>
          <a:xfrm>
            <a:off x="6887231" y="1776338"/>
            <a:ext cx="1660542" cy="13899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режима влаги, а значит — и от океана. Сбои в круговороте воды сразу сказываются на урожаях, особенно в засушливых и уязвимых регионах.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океана и морские технологии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Офшорная ветроэнергетика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Офшорные ветряки используют устойчивые морские ветры и вырабатывают электроэнергию с низкими выбросами. Их развитие требует дорогой установки, прочных платформ и регулярного обслуживания в сложных погодных условиях.
</a:t>
            </a:r>
            <a:endParaRPr lang="en-US" sz="746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волн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Волновые установки превращают движение воды в электричество. Технология перспективна для прибрежных зон, но пока ограничена высокой стоимостью, износом оборудования и нестабильностью морской среды.
</a:t>
            </a:r>
            <a:endParaRPr lang="en-US" sz="74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Приливные станции используют регулярное движение приливов и отливов. Такой источник предсказуем, однако его размещение возможно не везде и требует тщательной оценки воздействия на экосистемы.
</a:t>
            </a:r>
            <a:endParaRPr lang="en-US" sz="767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энергетика становится частью более широкой инфраструктуры океана. Её успех зависит от сетей передачи, портовой базы, сервисных судов и баланса между выгодой и природными рисками.
</a:t>
            </a:r>
            <a:endParaRPr lang="en-US" sz="801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и биориски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39835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здоровье через питание: рыба и морепродукты дают ценные вещества, но при загрязнении могут накапливать токсины. Поэтому важны контроль качества и безопасность добычи.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90580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для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океана и морских организмов получают вещества для медицины и биотехнологий. Исследование морской природы помогает искать новые соединения, но требует бережного отношения к 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00785" y="1838400"/>
            <a:ext cx="2207100" cy="26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риски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нефть и тяжёлые металлы нарушают морские пищевые цепи и ухудшают состояние воды. Это повышает риски для людей, живущих у моря и питающихся морскими продуктами.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транспортная сеть как ресурс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инфраструктура делает мировую торговлю быстрой и сравнительно дешёвой, но зависит от устойчивости портов, каналов и линий связи.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это не только пространство перевозок, но и уязвимая инфраструктурная система, требующая защиты и резервирования.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UNCTAD, Review of Maritime Transport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3,3 млрд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получают значимую долю животного белка из рыбы и морепродуктов.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рыба важна не только как продукт, но и как источник жизненно необходимого питания для миллионов семей.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The State of World Fisheries and Aquaculture 2024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вместо вылова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морских фермах рыбу, моллюсков и водоросли выращивают в заранее заданных условиях, где можно контролировать кормление и качество воды. Такой подход помогает получать продукцию круглый год и уменьшать нагрузку на дикие популяции.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рядом с берегом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прибрежных районов аквакультура часто становится заметным источником рабочих мест и местного продовольствия. Особенно важны моллюски и водоросли: они не требуют вылова из природы и могут дополнять рацион без дополнительного давления на море.
</a:t>
            </a:r>
            <a:endParaRPr lang="en-US" sz="92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плохого управления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высокая плотность посадки делает фермы уязвимыми к болезням, накоплению отходов и зависимости от промышленного корма. Если управление слабое, аквакультура сама превращается в источник загрязнения и конфликтов за прибрежное пространство.
</a:t>
            </a:r>
            <a:endParaRPr lang="en-US" sz="95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аквакультура меняет использование океана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океана и границы их использования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песок по-прежнему остаются важными ресурсами океанского шельфа. Но их добыча требует строгого контроля, потому что аварии, нарушение донных ландшафтов и утечки могут долго сохраняться в морской среде.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Полиметаллические конкреции и редкие элементы привлекают интерес к глубоководным районам. Проблема в том, что экосистемы там изучены слабо, а восстановление после вмешательства идёт крайне медленно.
</a:t>
            </a:r>
            <a:endParaRPr lang="en-US" sz="908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цена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участок добычи, тем больше неопределённость для науки и управления. Шум, поднятие осадков и разрушение дна могут затронуть виды, о которых пока известно очень мало.
</a:t>
            </a:r>
            <a:endParaRPr lang="en-US" sz="980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осторожности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пределы добычи должны определяться не только экономикой, но и способностью природы восстанавливаться. Там, где риск необратимого ущерба высок, осторожность важнее краткосрочной выгоды.
</a:t>
            </a:r>
            <a:endParaRPr lang="en-US" sz="9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→ океан → риск →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показывает, как глобальные проблемы проходят через ресурсы океана и приводят к мерам устойчивого управления.
</a:t>
            </a:r>
            <a:endParaRPr lang="en-US" sz="211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56387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Невидимые, но жизненно важные функции океана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барьеры, рифы и заросли водорослей гасят энергию волн и уменьшают ущерб от штормов. Это природная защита, которую трудно и дорого заменить инженерными сооружениями.
</a:t>
            </a:r>
            <a:endParaRPr lang="en-US" sz="79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пляжи, прозрачная вода и богатое биоразнообразие поддерживают туризм и отдых. Когда экосистема здорова, регион получает не только природу, но и устойчивый доход для местных жителей.
</a:t>
            </a:r>
            <a:endParaRPr lang="en-US" sz="76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Воспроизводство рыбы
</a:t>
            </a:r>
            <a:pPr algn="l" indent="0" marL="0">
              <a:lnSpc>
                <a:spcPct val="100000"/>
              </a:lnSpc>
              <a:buNone/>
            </a:pPr>
            <a:r>
              <a:rPr lang="en-US" sz="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служат местом нереста, нагула и роста молоди. Без этих «яслей» запасы рыбы быстро снижаются, а восстановление промысловых видов становится намного медленнее.
</a:t>
            </a:r>
            <a:endParaRPr lang="en-US" sz="797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отложения, мангры и морские растения накапливают углерод на длительное время. Это помогает сдерживать изменение климата, но только пока экосистемы не разрушены человеком.
</a:t>
            </a:r>
            <a:endParaRPr lang="en-US" sz="79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и незаконный промысел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усиливаются потери от переловa и браконьерства: при росте добычи быстрее всего падают самые уязвимые запасы.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контроль и выше давление на запасы, тем быстрее сокращаются взрослые особи и возрастает конфликт за ресурсы.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FAO и IUU Fishing Index; без привязки к одной стране или году.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попадает в океан и возвращается к человеку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цепях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 мелкие частицы, которые сложно собрать и ещё труднее удалить из воды. Микропластик попадает в планктон, рыбу и птиц, а затем возвращается к человеку через пищевые цепи.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химикаты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плёнки и химические сбросы нарушают газообмен, повреждают жабры и отравляют донные сообщества. Даже после аварий следы загрязнения могут сохраняться в осадках и береговой зоне долгое время.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уборки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побережий и восстановление экосистем требуют больших затрат от государства, бизнеса и местных жителей. Поэтому профилактика загрязнения обычно дешевле и эффективнее, чем ликвидация последствий.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Потепление, обесцвечивание и закисление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повышение температуры меняет чувствительность кораллов к стрессу, а изменение кислотности влияет на весь морской пищевой путь — от планктона до промысловых рыб.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закисление действуют вместе: ослабленные рифы хуже восстанавливаются, а значит снижается защита берегов и устойчивость рыбных ресурсов.
</a:t>
            </a:r>
            <a:endParaRPr lang="en-US" sz="75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обзорам IPCC и UNEP; значения отражают относительную силу воздействия, а не одну статистику.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299" y="2965621"/>
            <a:ext cx="2805113" cy="1679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решения для сохранения океана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  <p:sp>
        <p:nvSpPr>
          <p:cNvPr id="13" name="Text 2"/>
          <p:cNvSpPr txBox="1"/>
          <p:nvPr/>
        </p:nvSpPr>
        <p:spPr>
          <a:xfrm>
            <a:off x="59644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квоты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квоты позволяют добывать рыбу быстрее, чем восстанавливаются запасы. Для этого нужны научный расчёт, сезонные ограничения и готовность снижать вылов, когда экосистема ослаблена.
</a:t>
            </a:r>
            <a:endParaRPr lang="en-US" sz="945" dirty="0"/>
          </a:p>
        </p:txBody>
      </p:sp>
      <p:sp>
        <p:nvSpPr>
          <p:cNvPr id="14" name="Text 3"/>
          <p:cNvSpPr txBox="1"/>
          <p:nvPr/>
        </p:nvSpPr>
        <p:spPr>
          <a:xfrm>
            <a:off x="3414398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сохраняют ключевые участки нереста и нагула, где животные могут расти без прессинга. Со временем такие зоны помогают восстановлению соседних районов через естественный обмен.
</a:t>
            </a:r>
            <a:endParaRPr lang="en-US" sz="1014" dirty="0"/>
          </a:p>
        </p:txBody>
      </p:sp>
      <p:sp>
        <p:nvSpPr>
          <p:cNvPr id="15" name="Text 4"/>
          <p:cNvSpPr txBox="1"/>
          <p:nvPr/>
        </p:nvSpPr>
        <p:spPr>
          <a:xfrm>
            <a:off x="6225576" y="181381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судами, электронные журналы и спутниковый контроль уменьшают незаконный промысел. Когда каждое судно видно, становится проще проверять маршруты, уловы и соблюдение правил.
</a:t>
            </a:r>
            <a:endParaRPr lang="en-US" sz="935" dirty="0"/>
          </a:p>
        </p:txBody>
      </p:sp>
      <p:sp>
        <p:nvSpPr>
          <p:cNvPr id="16" name="Text 5"/>
          <p:cNvSpPr txBox="1"/>
          <p:nvPr/>
        </p:nvSpPr>
        <p:spPr>
          <a:xfrm>
            <a:off x="59644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точный лов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Выборочные сети, ограничения на прилов и защитные устройства уменьшают гибель молоди и редких видов. Это помогает сохранить биоразнообразие без полного запрета промысла.
</a:t>
            </a:r>
            <a:endParaRPr lang="en-US" sz="995" dirty="0"/>
          </a:p>
        </p:txBody>
      </p:sp>
      <p:sp>
        <p:nvSpPr>
          <p:cNvPr id="17" name="Text 6"/>
          <p:cNvSpPr txBox="1"/>
          <p:nvPr/>
        </p:nvSpPr>
        <p:spPr>
          <a:xfrm>
            <a:off x="6225576" y="3507702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пространственное планирование разделяет зоны добычи, охраны, судоходства и туризма. Такой подход снижает конфликты между пользователями океана и делает управление понятным и долгосрочным.
</a:t>
            </a:r>
            <a:endParaRPr lang="en-US" sz="9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охраняемая зона помогает восстановить море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внутри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участок моря становится заповедником, рыба перестаёт постоянно испытывать давление промысла. Через несколько сезонов в охраняемой зоне заметны более крупные особи, а рядом с границей — рост уловов.
</a:t>
            </a:r>
            <a:endParaRPr lang="en-US" sz="754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Перелив в соседние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не ограничивается линией на карте: взрослые рыбы и молодь расселяются в соседние районы. Именно поэтому заповедники приносят пользу и природе, и местному рыболовству.
</a:t>
            </a:r>
            <a:endParaRPr lang="en-US" sz="7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правила соблюдаются достаточно долго, восстанавливаются хищники, кораллы и донные сообщества. Тогда экосистема становится устойчивее к штормам, потеплению и случайным нарушениям.
</a:t>
            </a:r>
            <a:endParaRPr lang="en-US" sz="75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выбор между пользой и сохранением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кормит, регулирует климат и поддерживает экономику, но его возможности не бесконечны. Устойчивое будущее требует одновременно охраны, разумного использования и личной ответственности каждого.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2026-07-27T03:54:25Z</dcterms:created>
  <dcterms:modified xsi:type="dcterms:W3CDTF">2026-07-27T03:54:25Z</dcterms:modified>
</cp:coreProperties>
</file>