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во второй половине 1990-х: общественно-политический кризис переходного периода
</a:t>
            </a:r>
            <a:endParaRPr lang="en-US" sz="267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новой России сопровождался кризисом доверия и 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реформой и нестабильностью
</a:t>
            </a:r>
            <a:endParaRPr lang="en-US" sz="282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Конституция уже действовала, но политические правила оставались неустойчивыми, экономика переживала спад, а общество — рост неопределённости и неравенства.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узел проблем второй половины 1990-х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выборов и смены политических союзов власть столкнулась с хроническим дефицитом доверия. Обещания обновления всё чаще расходились с повседневным опытом людей, ожидавших прежде всего стабильности.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стало заметнее на фоне бедности, задержек выплат и роста разрыва между доходами групп населения. Это усиливало ощущение несправедливости и подрывало легитимность реформ.
</a:t>
            </a:r>
            <a:endParaRPr lang="en-US" sz="976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вертикаль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не всегда удерживал регионы в едином правовом и финансовом поле. Особые договорённости, местные элиты и различная скорость преобразований создавали ощущение неодинаковой страны.
</a:t>
            </a:r>
            <a:endParaRPr lang="en-US" sz="1008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Чеченская война, усиление роли силовых структур и влияние крупных капиталов придали политике жёсткость. Одновременно партийная система дробилась, затрудняя выработку устойчивого курса.
</a:t>
            </a:r>
            <a:endParaRPr lang="en-US" sz="10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институты и нестабильные правила игры
</a:t>
            </a:r>
            <a:endParaRPr lang="en-US" sz="2319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решения всё чаще зависели от авторитета конкретных лидеров и их ближайшего окружения. Институты формально работали, но их устойчивость была слабой и легко нарушалась.
</a:t>
            </a:r>
            <a:endParaRPr lang="en-US" sz="898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управляемость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процедуры существовали, но не гарантировали единого курса. Исполнение решений зависело от согласия элит, а не только от конституционных норм и регламентов.
</a:t>
            </a:r>
            <a:endParaRPr lang="en-US" sz="898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выборов 1995 и 1996 годов правила игры не стали окончательно предсказуемыми. Коалиции возникали и распадались быстро, а политическая лояльность менялась по ситуации.
</a:t>
            </a:r>
            <a:endParaRPr lang="en-US" sz="92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партийность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структуры не успевали закрепиться как устойчивые посредники между обществом и государством. Это мешало выстраивать долгосрочную политику и усиливало разобщённость.
</a:t>
            </a:r>
            <a:endParaRPr lang="en-US" sz="8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исполнительной и законодательной власти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исполнительная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и правительство обладали сильными конституционными полномочиями, однако это не означало автоматической управляемости. Любое решение требовало согласования с политической реальностью и балансом элит.
</a:t>
            </a:r>
            <a:endParaRPr lang="en-US" sz="933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Блокировки в парламенте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нередко превращался в площадку жёсткого конфликта, где спорили не только о законах, но и о самом направлении реформ. Это тормозило принятие бюджета и ключевых решений.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конфронтация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между ветвями власти делала курс государства непоследовательным. Каждый новый кризис усиливал взаимные обвинения и подталкивал стороны к тактическим, а не стратегическим шагам.
</a:t>
            </a:r>
            <a:endParaRPr lang="en-US" sz="933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бюджете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Бюджетные споры показывали глубину разногласий особенно наглядно: без согласия по финансам было трудно проводить социальные обязательства, реформы и поддерживать доверие к власти.
</a:t>
            </a:r>
            <a:endParaRPr lang="en-US" sz="9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политическая кампания
</a:t>
            </a:r>
            <a:endParaRPr lang="en-US" sz="249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как арена кампании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стало главным полем борьбы за избирателя. Образ кандидата, ритм новостей и эмоциональные сюжеты оказывали влияние не меньше, чем сама программа реформ.
</a:t>
            </a:r>
            <a:endParaRPr lang="en-US" sz="98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Коалиция и мобилизация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действующей власти опиралась на широкую коалицию сторонников и активную работу с общественным мнением. В результате выборы воспринимались как борьба ресурсов, а не только идей.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сильнее аргументов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части крупного бизнеса усилила эффект политической технологичности. Для многих граждан это стало сигналом: доступ к власти определяется не только голосованием, но и возможностями элит.
</a:t>
            </a:r>
            <a:endParaRPr lang="en-US" sz="87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олигархического капитала на власть
</a:t>
            </a:r>
            <a:endParaRPr lang="en-US" sz="277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ресурс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финансово-промышленные группы получили возможность влиять на повестку через медиаресурсы и кампании. Экономическое могущество превращалось в политическое влияние и доступ к решениям.
</a:t>
            </a:r>
            <a:endParaRPr lang="en-US" sz="1134" dirty="0"/>
          </a:p>
        </p:txBody>
      </p:sp>
      <p:sp>
        <p:nvSpPr>
          <p:cNvPr id="11" name="Text 3"/>
          <p:cNvSpPr txBox="1"/>
          <p:nvPr/>
        </p:nvSpPr>
        <p:spPr>
          <a:xfrm>
            <a:off x="2903950" y="261378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 элитам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ключевые решения зависели от узкого круга богатых игроков, общество всё чаще воспринимало власть как закрытую систему. Такое ощущение подпитывало недоверие к реформам и партиям.
</a:t>
            </a:r>
            <a:endParaRPr lang="en-US" sz="1134" dirty="0"/>
          </a:p>
        </p:txBody>
      </p:sp>
      <p:sp>
        <p:nvSpPr>
          <p:cNvPr id="12" name="Text 4"/>
          <p:cNvSpPr txBox="1"/>
          <p:nvPr/>
        </p:nvSpPr>
        <p:spPr>
          <a:xfrm>
            <a:off x="5114025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общественное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средствами массовой информации помогал формировать выгодный образ политиков и создавать нужную интерпретацию событий. Это снижало доверие к публичным сообщениям и официальным обещаниям.
</a:t>
            </a:r>
            <a:endParaRPr lang="en-US" sz="11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Регионализация страны и ослабление единого управления
</a:t>
            </a:r>
            <a:endParaRPr lang="en-US" sz="2319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1994–1995: особые договорённости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подписания ряда соглашений между центром и регионами федеративные отношения стали неравномерными. Одни субъекты получали больше полномочий и льгот, чем другие, что усиливало различия внутри страны.
</a:t>
            </a:r>
            <a:endParaRPr lang="en-US" sz="830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1996–1997: усиление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десятилетия региональные элиты укрепили собственные позиции. Центр не всегда мог одинаково эффективно собирать налоги и добиваться исполнения решений на местах.
</a:t>
            </a:r>
            <a:endParaRPr lang="en-US" sz="904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1998–1999: разная 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1990-х стало заметно, что реформы и уровень управляемости идут разными темпами в разных частях страны. Это породило ощущение нескольких политических реальностей внутри одного государства.
</a:t>
            </a:r>
            <a:endParaRPr lang="en-US" sz="8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Силовые структуры и безопасность как политический фактор
</a:t>
            </a:r>
            <a:endParaRPr lang="en-US" sz="2319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Чеченская война и рост преступности сделали запрос на порядок особенно сильным. Общество всё чаще связывало надежду на стабилизацию с действиями армии, милиции и спецслужб.
</a:t>
            </a:r>
            <a:endParaRPr lang="en-US" sz="925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политического веса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Силовые структуры воспринимались как инструмент удержания государства от распада и хаоса. Их политический вес заметно вырос на фоне кризисов и угроз безопасности.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насилия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усиливались вопросы о пределах применения силы. Общество требовало безопасности, но всё чаще обсуждало цену жёстких мер и их правовые ограничения.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под 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кризисных условиях правозащитная повестка сталкивалась с логикой чрезвычайности. Это создавало напряжение между необходимостью защиты граждан и риском нарушения прав человека.
</a:t>
            </a:r>
            <a:endParaRPr lang="en-US" sz="9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кризис 1998 года резко усилил ощущение нестабильности и показал, насколько хрупким было доверие к государству и партиям.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кризис в России 1998 года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резкого падения доверия к политической системе.
</a:t>
            </a:r>
            <a:endParaRPr lang="en-US" sz="22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бедности и социального неравенства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 отражал не только рынок труда, но и различия в доступе к образованию, медицине и жилью между крупными городами и бедными регионами.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1998 года бедность резко выросла, усилив социальную поляризацию и чувство несправедливости.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Госкомстат России (данные о населении с доходами ниже прожиточного минимума), 1996–1999 гг.
</a:t>
            </a:r>
            <a:endParaRPr lang="en-US" sz="7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2,6 млн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1999 году число безработных в России измерялось миллионами: рынок труда быстро перестраивался, а стабильные рабочие места сокращались.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Госкомстат России, 1999 г.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составляло официально зарегистрированное число безработных в конце десятилетия.
</a:t>
            </a:r>
            <a:endParaRPr lang="en-US" sz="2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11,8%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денежные доходы в 1998 году сократились, поэтому даже работающие семьи чаще расходовали почти весь бюджет на еду и обязательные платежи.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Госкомстат России, 1998 г.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составило снижение реальных располагаемых доходов населения в 1998 году.
</a:t>
            </a:r>
            <a:endParaRPr lang="en-US" sz="22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без тепла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доме жители неделями ждут ремонта труб, потому что аварийная служба выезжает только на самые срочные вызовы. Подъезд холодный, батареи едва тёплые, а на стенах заметны следы старых протечек и неустранённых поломок.
</a:t>
            </a:r>
            <a:endParaRPr lang="en-US" sz="791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на пределе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окраине города переполненный автобус собирает пассажиров на остановке, где табло давно не работает. Маршрут укорачивают, рейсы срываются, и поездка на работу превращается в ежедневную проверку терпения, времени и кошелька.
</a:t>
            </a:r>
            <a:endParaRPr lang="en-US" sz="791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износ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квартире на верхнем этаже вода идёт с перебоями, лифт останавливается через день, а почтовые ящики завалены квитанциями. Бытовые неудобства накапливаются постепенно, но именно они сильнее всего формируют ощущение нестабильности.
</a:t>
            </a:r>
            <a:endParaRPr lang="en-US" sz="75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изнашивался город в 1990-е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настроения и протесты
</a:t>
            </a:r>
            <a:endParaRPr lang="en-US" sz="2778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1995: волна трудовых протестов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шахтёров, учителей и врачей показали, что задержки выплат стали массовой проблемой. Протесты были не только политическими, но и вполне бытовыми — за зарплату, транспорт и нормальные условия жизни.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1996: мобилизация и разочарование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Президентская кампания усилила надежду на перемены, но одновременно показала зависимость политики от телевизионной повестки и ресурсов элит. Для многих избирателей это стало сигналом: решения принимаются сверху.
</a:t>
            </a:r>
            <a:endParaRPr lang="en-US" sz="832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1998–1999: усталость и ожидание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1998 года недовольство вернулось в форме осторожности, апатии и локальных акций. Общество всё меньше верило в быстрые реформы и всё чаще ожидало лишь минимальной стабильности.
</a:t>
            </a:r>
            <a:endParaRPr lang="en-US" sz="8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медийная политика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как арбитр повестки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определяло, какие темы вообще становились заметными для общества. Через новости, дебаты и политическую рекламу избиратели получали не только информацию, но и готовые оценки событий и лидеров.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как политический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газеты и каналы усиливали позиции тех, кто мог влиять на информационные ресурсы. В условиях слабой партийной структуры это делало медиа полноценным участником борьбы за власть.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Имидж вместо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политика всё чаще строился не на программе, а на публичном имидже. Для многих граждан это снижало доверие: обещания казались важнее решений, а факты — вторичными.
</a:t>
            </a:r>
            <a:endParaRPr lang="en-US" sz="1046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доверия к 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СМИ от владельцев и союзов с элитами подрывала веру в объективность сообщений. В результате усиливались слухи, скепсис и ощущение, что публичная сфера управляется интересами немногих.
</a:t>
            </a:r>
            <a:endParaRPr lang="en-US" sz="10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система в конце десятилетия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выборах 1995 года и в конце десятилетия партии чаще объединялись вокруг кампаний, чем вокруг устойчивых программ.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состоял из разнородных сил, поэтому коалиции были краткосрочными, а согласованная долгосрочная политика формировалась с трудом.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выборов в Государственную думу РФ 1995 г.; данные о парламентских фракциях
</a:t>
            </a:r>
            <a:endParaRPr lang="en-US" sz="7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конфликта к гуманитарному кризису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чеченская война, Хасавюртовские соглашения и гуманитарные последствия в 1996–1999 гг.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насилие и право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режиме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и вооружённые инциденты делали угрозу насилия частью повседневной жизни. Люди чаще следили за новостями и меняли привычные маршруты, воспринимая безопасность как личную проблему, а не абстрактную тему.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как массовое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о похищениях и нападениях усиливали ощущение незащищённости, особенно в регионах, связанных с конфликтом. Страх становился массовым эмоциональным фоном и влиял на общественное поведение.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безопасности и прав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оказывались в центре спора между безопасностью и законностью. Чем сильнее становилась угроза, тем труднее было сохранить баланс между защитой граждан и соблюдением правовых норм.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чрезвычайности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всё чаще делали ставку на чрезвычайные меры и усиление силового ответа. Это повышало ожидание порядка, но одновременно порождало вопросы о пределах применения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десятилетия: от кризиса к запросу на стабильность
</a:t>
            </a:r>
            <a:pPr algn="ctr" indent="0" marL="0">
              <a:lnSpc>
                <a:spcPct val="90000"/>
              </a:lnSpc>
              <a:buNone/>
            </a:pPr>
            <a:r>
              <a:rPr lang="en-US" sz="3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1990-х показала, что политическая нестабильность, социальное расслоение и война взаимно усиливали друг друга. Именно этот опыт подготовил запрос общества на порядок и управляемость.
</a:t>
            </a:r>
            <a:endParaRPr lang="en-US" sz="3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2026-07-26T07:49:36Z</dcterms:created>
  <dcterms:modified xsi:type="dcterms:W3CDTF">2026-07-26T07:49:36Z</dcterms:modified>
</cp:coreProperties>
</file>