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Социализм СССР (1945–1991): вера в будущее, повседневный опыт и память о 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подъёма и надежд к кризису, перестройке и распаду: достижения и ограничения рядом в одном времени.
</a:t>
            </a:r>
            <a:endParaRPr lang="en-US" sz="353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СССР: страна восстановления, контроля и больших ожиданий
</a:t>
            </a:r>
            <a:endParaRPr lang="en-US" sz="1368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СССР восстанавливал разрушенные города, заводы и транспорт. Одновременно сохранялись однопартийная система и жёсткая роль государства. В условиях холодной войны успехи в промышленности, обороне, космосе и образовании воспринимались как доказательство силы модели.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социализм: официальные цели и реальная практика
</a:t>
            </a:r>
            <a:endParaRPr lang="en-US" sz="1983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идеологии утверждалось строительство коммунизма на общественной собственности и централизованном планировании, с обещанием прекратить эксплуатацию человека человеком.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официальных ценностей были равенство и коллективизм: трудовой героизм, поддержка образования и медицинской помощи, ориентация на «общие» интересы.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деле система сочетала социальные гарантии с политической несвободой, цензурой и ограничением инициативы, что снижало мотивацию к изменениям и улучшениям.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дефицит товаров и бюрократические процедуры становились частью повседневности, поэтому идеальные лозунги не всегда совпадали с реальностью.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экономического роста СССР: от подъёма к замедлению
</a:t>
            </a:r>
            <a:endParaRPr lang="en-US" sz="202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показывает: мобилизация помогала на старте, а усложнение экономики требовало гибкости, которой плановая система отвечала всё хуже.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темпов к 1970–1980-м годам указывает на рост управленческих и производственных «узких мест» при сохранении прежней модели планирования.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периодизации, соответствующей общим этапам динамики экономики СССР; точные сопоставимые цифры зависят от выбранной статистики (промпроизводство, ВВП, национальный доход) и методики.
</a:t>
            </a:r>
            <a:endParaRPr lang="en-US" sz="834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369" y="1128900"/>
            <a:ext cx="2630661" cy="2773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экономика: достижения и ограничения по основным сферам
</a:t>
            </a:r>
            <a:endParaRPr lang="en-US" sz="1784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система обеспечивала базовую доступность, но страдала от дефицитов, очередей и медленного обновления.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система лучше справлялась с задачами модернизации «по плану», чем с постоянным улучшением качества, разнообразием и быстрой реакцией на спрос.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по периодам существования плановой экономики СССР (качественные выводы; точные показатели различаются по источникам и годам).
</a:t>
            </a:r>
            <a:endParaRPr lang="en-US" sz="101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 СССР: стабильность рядом с дефицитом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людям были знакомы гарантированная занятость, предсказуемый быт и низкие базовые расходы: дешёвый транспорт и доступные коммунальные услуги поддерживали ощущение порядка в повседневности.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повседневность также задавали очереди, талонная система и постоянное «доставание» дефицитных товаров; выбор одежды, техники и продуктов часто оказывался ограниченным, что вызывало хроническое бытовое напряжение.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 и индустриальная мощь страны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1950 году промышленное производство СССР превысило довоенный уровень — важный маркер того, что восстановление действительно перешло в новый этап роста.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Приоритетами стали металлургия, энергетика, тяжёлое машиностроение, транспортная инфраструктура и оборонные отрасли: экономику строили как «мобилизационную» систему.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быстро запускал динамику, но закреплял перекос в сторону тяжёлой промышленности и надолго откладывал развитие потребительского рынка и массового обновления товаров.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советская система от Хрущёва к Брежневу
</a:t>
            </a:r>
            <a:endParaRPr lang="en-US" sz="224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переходов: смягчение и попытки реформ → управленческая стабилизация → бюрократизация → накопление проблем.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71330"/>
            <a:ext cx="754800" cy="6038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71330"/>
            <a:ext cx="754800" cy="60384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государство советского типа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 «социальный лифт»
</a:t>
            </a:r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Бесплатная школа и массовый доступ к высшему образованию расширяли возможности молодёжи, особенно детям рабочих и крестьян. При этом решения часто зависели от правил отбора и идеологического контроля.
</a:t>
            </a:r>
            <a:endParaRPr lang="en-US" sz="1075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 и инфраструктура повседневности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жилищное строительство и коммунальные услуги делали жизнь более предсказуемой и снижали риск оказаться без поддержки. Но очереди и теснота часто растягивали получение нормальных условий.
</a:t>
            </a:r>
            <a:endParaRPr lang="en-US" sz="105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Здравоохранение и сеть учреждений
</a:t>
            </a:r>
            <a:pPr algn="ctr" indent="0" marL="0">
              <a:lnSpc>
                <a:spcPct val="100000"/>
              </a:lnSpc>
              <a:buNone/>
            </a:pPr>
            <a:r>
              <a:rPr lang="en-US" sz="113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Поликлиники, больницы, санатории и профилактические практики поддерживали доступность медицины. Однако дефицит оборудования и различия между регионами могли влиять на качество лечения.
</a:t>
            </a:r>
            <a:endParaRPr lang="en-US" sz="113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Соцподдержка через коллектив и ведомства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Пионерские лагеря, спортивные секции и культурные программы формировали чувство общности. Доступ к благам зависел от места работы, статуса и ведомственного распределения, а не только от принципа равенства.
</a:t>
            </a:r>
            <a:endParaRPr lang="en-US" sz="105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первого искусственного спутника Земли в 1957 году стал символом технологического рывка. Он укрепил представление, что научные достижения можно быстро превращать в практический результат — и конкурировать на мировом уровне.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и «новая высота» технологий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Юрия Гагарина 12 апреля 1961 года превратился в культурный и политический ориентир эпохи. Он демонстрировал зрелость ракетно-космической отрасли и усиливал ожидание, что наука откроет новые возможности для общества.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1961 года: полёт человека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физики, математики, авиации и систем подготовки специалистов поддерживало престиж советского подхода к модернизации. Именно связка «наука—производство—образование» делала модель воспринимаемой современной и передовой.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научная инфраструктура
</a:t>
            </a:r>
            <a:endParaRPr lang="en-US" sz="155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Космос, наука и престиж советской модели
</a:t>
            </a:r>
            <a:endParaRPr lang="en-US" sz="29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недовольства в 1970–1980-е годы
</a:t>
            </a:r>
            <a:endParaRPr lang="en-US" sz="291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1980-м усиливалось бытовое напряжение: дефицит, долгие очереди и сложность «доставания» совпадали с ростом усталости от формализма и канцелярщины.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раздражение концентрировалось на повседневных проблемах, лозунги о «светлом будущем» воспринимались менее убедительно, а доверие к официальной повестке снижалось.
</a:t>
            </a:r>
            <a:endParaRPr lang="en-US" sz="1533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 общим выводам исследований позднесоветского общественного мнения (конец 1970-х—1980-е); точные проценты в задаче не приводятся.
</a:t>
            </a:r>
            <a:endParaRPr lang="en-US" sz="1004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Застой: внешняя стабильность и внутренний кризис
</a:t>
            </a:r>
            <a:endParaRPr lang="en-US" sz="2405" dirty="0"/>
          </a:p>
        </p:txBody>
      </p:sp>
      <p:sp>
        <p:nvSpPr>
          <p:cNvPr id="9" name="Text 1"/>
          <p:cNvSpPr txBox="1"/>
          <p:nvPr/>
        </p:nvSpPr>
        <p:spPr>
          <a:xfrm>
            <a:off x="1459442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
</a:t>
            </a:r>
            <a:pPr algn="ctr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ранних реформ система закрепила предсказуемую занятость и распределение благ через государственные механизмы. Одновременно росла инерция управления: инициативу чаще сдерживали, чем поддерживали.
</a:t>
            </a:r>
            <a:endParaRPr lang="en-US" sz="816" dirty="0"/>
          </a:p>
        </p:txBody>
      </p:sp>
      <p:sp>
        <p:nvSpPr>
          <p:cNvPr id="10" name="Text 2"/>
          <p:cNvSpPr txBox="1"/>
          <p:nvPr/>
        </p:nvSpPr>
        <p:spPr>
          <a:xfrm>
            <a:off x="3036409" y="97722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Стабилизировалась бюрократическая «вертикаль». Привилегии номенклатуры усиливали разрыв стимулов между руководством и исполнителями, а экономика сильнее зависела от централизованных решений.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1970-е
</a:t>
            </a:r>
            <a:endParaRPr lang="en-US" sz="855" dirty="0"/>
          </a:p>
        </p:txBody>
      </p:sp>
      <p:sp>
        <p:nvSpPr>
          <p:cNvPr id="11" name="Text 3"/>
          <p:cNvSpPr txBox="1"/>
          <p:nvPr/>
        </p:nvSpPr>
        <p:spPr>
          <a:xfrm>
            <a:off x="4618221" y="31701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1970-х – начало 1980-х
</a:t>
            </a:r>
            <a:pPr algn="ctr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устойчивость усиливалась ресурсными поступлениями и административным балансированием. Однако технологическое обновление шло медленнее, росла разница между планами и возможностями реального производства.
</a:t>
            </a:r>
            <a:endParaRPr lang="en-US" sz="738" dirty="0"/>
          </a:p>
        </p:txBody>
      </p:sp>
      <p:sp>
        <p:nvSpPr>
          <p:cNvPr id="12" name="Text 4"/>
          <p:cNvSpPr txBox="1"/>
          <p:nvPr/>
        </p:nvSpPr>
        <p:spPr>
          <a:xfrm>
            <a:off x="6207146" y="977226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Нарастали падение эффективности труда, усталость общества от неизменности правил и дефицит мотивации инноваций. Формальная стабильность начинала маскировать внутренний управленческий кризис.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1980-х
</a:t>
            </a:r>
            <a:endParaRPr lang="en-US" sz="855" dirty="0"/>
          </a:p>
        </p:txBody>
      </p:sp>
      <p:sp>
        <p:nvSpPr>
          <p:cNvPr id="13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0782" y="1128900"/>
            <a:ext cx="2103636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Обещания советского социализма и их реальное воплощение
</a:t>
            </a:r>
            <a:endParaRPr lang="en-US" sz="2048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эффективнее всего работала в модернизации и социальной защите, но не обеспечила обещанные политические свободы и устойчивое «изобилие» для повседневности.
</a:t>
            </a:r>
            <a:endParaRPr lang="en-US" sz="1559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программных установок и последующих исторических исследований; конкретные проценты не приведены.
</a:t>
            </a:r>
            <a:endParaRPr lang="en-US" sz="1321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показывает: многие социальные гарантии действительно расширялись, но политические и экономические механизмы ограничивали свободу, выбор и обновление производства.
</a:t>
            </a:r>
            <a:endParaRPr lang="en-US" sz="1359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Перестройка: попытка обновить социализм и сохранить СССР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стартовала в 1985 году и включала ускорение, гласность, попытки экономических реформ, развитие кооперативов и ограниченную децентрализацию. Ожидания общества резко возросли, но управленческая система не успевала перестраиваться.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сделала публичными ранее скрытые проблемы, что усилило общественный запрос на перемены. Однако реформы не сложились в устойчивую новую модель управления, из-за чего рос конфликт между ожиданиями и возможностями государства.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СССР пришёл к распаду в 1991 году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цепочки причин и событий, описанная в учебной и научной литературе о конце перестройки и распаде Союза (без привязки к одному источнику).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устойчивых опоры повседневной жизни чаще всего возвращаются в воспоминания людей.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Ностальгию подпитывают ощущение стабильной работы, доступного жилья и уверенности в завтрашнем дне, из-за чего эмоционально запоминаются прежде всего «безопасные» стороны быта.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мотивов устных воспоминаний и социологических наблюдений о ностальгии по позднему СССР; конкретные измерения по одному показателю не задавались.
</a:t>
            </a:r>
            <a:endParaRPr lang="en-US" sz="1048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Ностальгия и критика: два разных образа СССР
</a:t>
            </a:r>
            <a:endParaRPr lang="en-US" sz="264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нередко оценивают эпоху через личный опыт семьи: кому-то важнее стабильность, а кому-то — ограниченность выбора и закрытость системы.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двух образов показывает, что память работает не только как «факт», но и как фильтр эмоций и ценностей конкретного поколения.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по итогам дискуссий и опросов о восприятии СССР в конце 1980-х—1990-х; точные доли не указаны в исходных данных.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поколений и семейный опыт советской эпохи
</a:t>
            </a:r>
            <a:endParaRPr lang="en-US" sz="2361" dirty="0"/>
          </a:p>
        </p:txBody>
      </p:sp>
      <p:sp>
        <p:nvSpPr>
          <p:cNvPr id="7" name="Text 1"/>
          <p:cNvSpPr txBox="1"/>
          <p:nvPr/>
        </p:nvSpPr>
        <p:spPr>
          <a:xfrm>
            <a:off x="1757375" y="1099962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старших СССР часто связан с трудовой дисциплиной, понятными маршрутами «как нужно жить», а также с чувством общности. Важную роль играют школьные нормы и локальные правила.
</a:t>
            </a:r>
            <a:pPr algn="ctr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школьные годы
</a:t>
            </a:r>
            <a:endParaRPr lang="en-US" sz="883" dirty="0"/>
          </a:p>
        </p:txBody>
      </p:sp>
      <p:sp>
        <p:nvSpPr>
          <p:cNvPr id="8" name="Text 2"/>
          <p:cNvSpPr txBox="1"/>
          <p:nvPr/>
        </p:nvSpPr>
        <p:spPr>
          <a:xfrm>
            <a:off x="3837427" y="2831612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Молодость и первые взрослые решения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тех, кто вступал во взрослую жизнь в 1970–1980-е, советский строй означал предсказуемость работы и социальных гарантий. При этом ограничения свободы воспринимались иначе — как часть «фоновой» реальности.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725712" y="1286114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поколения СССР чаще приходит через истории родственников, фото, фильмы и школьные темы по истории. Поэтому в семейной памяти эпоха становится одновременно «временем возможностей» и «временем потерь».
</a:t>
            </a:r>
            <a:pPr algn="ctr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 и перенос в будущее
</a:t>
            </a:r>
            <a:endParaRPr lang="en-US" sz="783" dirty="0"/>
          </a:p>
        </p:txBody>
      </p:sp>
      <p:sp>
        <p:nvSpPr>
          <p:cNvPr id="10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советского социализма
</a:t>
            </a:r>
            <a:endParaRPr lang="en-US" sz="2678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создал мощную индустриальную базу и обеспечил масштабную модернизацию экономики. Это позволило быстро наращивать производство и развивать технологические отрасли под государственные приоритеты.
</a:t>
            </a:r>
            <a:endParaRPr lang="en-US" sz="1491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Второй мировой войны Советский Союз сыграл решающую роль в разгроме противника, а промышленный рост и организация тыла стали критически важными факторами победы.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советского государства расширила массовую грамотность и доступ к образованию, помогая миллионам людей выйти из бедности. Социальные лифты работали, особенно для детей рабочих и крестьян.
</a:t>
            </a:r>
            <a:endParaRPr lang="en-US" sz="1541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централизованное управление, идеологический контроль и слабая политическая конкуренция снижали гибкость системы. В результате модернизация была успешной, однако долгосрочное обновление обеспечивалось хуже.
</a:t>
            </a:r>
            <a:endParaRPr lang="en-US" sz="1386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6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успехи, потери и сложная память о советском социализме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социализм сочетал крупные достижения и жёсткие ограничения: давал базовую защищённость, социальную мобильность и престиж науки, но порождал дефицит, несвободу, бюрократизацию и кризис управления.
</a:t>
            </a:r>
            <a:endParaRPr lang="en-US" sz="35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2026-05-12T23:14:07Z</dcterms:created>
  <dcterms:modified xsi:type="dcterms:W3CDTF">2026-05-12T23:14:07Z</dcterms:modified>
</cp:coreProperties>
</file>