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28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на Земле и изображения поверхности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6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на Земле есть почти везде, но не всегда заметна.
</a:t>
            </a:r>
            <a:endParaRPr lang="en-US" sz="422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посмотрим, где на Земле сосредоточена вода, и научимся читать карты, снимки и модели рельефа, чтобы лучше понимать водные объекты.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будем изучать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8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на Земле — это не только моря
</a:t>
            </a:r>
            <a:endParaRPr lang="en-US" sz="2098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799442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кажется голубой, потому что океаны занимают огромную площадь. Но большая часть всей воды солёная, и для жизни на суше важнее пресная вода.
</a:t>
            </a:r>
            <a:endParaRPr lang="en-US" sz="1299" dirty="0"/>
          </a:p>
        </p:txBody>
      </p:sp>
      <p:sp>
        <p:nvSpPr>
          <p:cNvPr id="12" name="Text 3"/>
          <p:cNvSpPr txBox="1"/>
          <p:nvPr/>
        </p:nvSpPr>
        <p:spPr>
          <a:xfrm>
            <a:off x="3799442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Голубая планета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3799274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Пресной воды на планете мало, и она распределена неравномерно. Часть скрыта во льдах, часть — глубоко под землёй, а на поверхности её видно редко.
</a:t>
            </a:r>
            <a:endParaRPr lang="en-US" sz="1303" dirty="0"/>
          </a:p>
        </p:txBody>
      </p:sp>
      <p:sp>
        <p:nvSpPr>
          <p:cNvPr id="14" name="Text 5"/>
          <p:cNvSpPr txBox="1"/>
          <p:nvPr/>
        </p:nvSpPr>
        <p:spPr>
          <a:xfrm>
            <a:off x="3799274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скрыта пресная вода
</a:t>
            </a:r>
            <a:endParaRPr lang="en-US" sz="1547" dirty="0"/>
          </a:p>
        </p:txBody>
      </p:sp>
      <p:sp>
        <p:nvSpPr>
          <p:cNvPr id="15" name="Text 6"/>
          <p:cNvSpPr txBox="1"/>
          <p:nvPr/>
        </p:nvSpPr>
        <p:spPr>
          <a:xfrm>
            <a:off x="6356296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 болота заметны сильнее всего, хотя их объём невелик. Именно поэтому изображения поверхности помогают увидеть воду там, где глазом её легко пропустить.
</a:t>
            </a:r>
            <a:endParaRPr lang="en-US" sz="1251" dirty="0"/>
          </a:p>
        </p:txBody>
      </p:sp>
      <p:sp>
        <p:nvSpPr>
          <p:cNvPr id="16" name="Text 7"/>
          <p:cNvSpPr txBox="1"/>
          <p:nvPr/>
        </p:nvSpPr>
        <p:spPr>
          <a:xfrm>
            <a:off x="6356296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Видимые и скрытые воды
</a:t>
            </a:r>
            <a:endParaRPr lang="en-US" sz="1547" dirty="0"/>
          </a:p>
        </p:txBody>
      </p:sp>
      <p:sp>
        <p:nvSpPr>
          <p:cNvPr id="17" name="Text 8"/>
          <p:cNvSpPr txBox="1"/>
          <p:nvPr/>
        </p:nvSpPr>
        <p:spPr>
          <a:xfrm>
            <a:off x="6356128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 снимки показывают не только саму воду, но и её соседство с сушей. Так становится понятнее, почему одни территории влажные, а другие сухие.
</a:t>
            </a:r>
            <a:endParaRPr lang="en-US" sz="1310" dirty="0"/>
          </a:p>
        </p:txBody>
      </p:sp>
      <p:sp>
        <p:nvSpPr>
          <p:cNvPr id="18" name="Text 9"/>
          <p:cNvSpPr txBox="1"/>
          <p:nvPr/>
        </p:nvSpPr>
        <p:spPr>
          <a:xfrm>
            <a:off x="6356128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сушей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небольшая доля пресной воды особенно ценна для людей и природы.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содержат почти всю воду Земли, поэтому доступная пресная вода составляет лишь малую часть общего запаса.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USGS Water Science School; общепринятые оценки распределения воды на Земле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пресной воды на самом деле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1063" y="1374750"/>
            <a:ext cx="284700" cy="253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76994" y="1353834"/>
            <a:ext cx="258037" cy="29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76794" y="1353834"/>
            <a:ext cx="258037" cy="294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76594" y="1353834"/>
            <a:ext cx="258037" cy="2949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63063" y="1387404"/>
            <a:ext cx="284700" cy="22776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водных объектов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6" name="Text 2"/>
          <p:cNvSpPr txBox="1"/>
          <p:nvPr/>
        </p:nvSpPr>
        <p:spPr>
          <a:xfrm>
            <a:off x="426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и моря образуют самые большие водные пространства на карте. Они влияют на климат, береговую линию и движение воздуха вокруг материков.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1037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и моря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21294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накапливают замёрзшую пресную воду и медленно меняются со временем. Их особенно хорошо видно в высоких горах и полярных районах.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7404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8292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 находятся в порах и трещинах горных пород. Их нельзя увидеть напрямую, но они важны для колодцев, источников и рек.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44402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5290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постоянно движутся по руслу и переносят воду с возвышенностей к низинам. Их форма зависит от уклона, почв и климата.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61400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7228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заполняют углубления рельефа и могут быть маленькими или очень большими. Их площадь меняется из-за осадков, испарения и притока воды.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39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Огромные водные пространства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высоты океан кажется сплошной синей поверхностью, но на карте сразу заметны берега, острова и проливы. Именно они помогают понять, где вода соединяет материки, а где, наоборот, отделяет их друг от друга.
</a:t>
            </a:r>
            <a:endParaRPr lang="en-US" sz="1120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у берегов
</a:t>
            </a:r>
            <a:pPr algn="ctr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часто лежат рядом с сушей и могут быть частично окружены ею. На изображении хорошо видны заливы, островные дуги и узкие проходы, через которые вода связывается с океаном.
</a:t>
            </a:r>
            <a:endParaRPr lang="en-US" sz="1206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берега
</a:t>
            </a:r>
            <a:pPr algn="ctr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Береговая линия на карте показывает границу суши и воды, а её изломы рассказывают о рельефе. Чем больше бухт и мысов, тем сложнее и интереснее форма побережья.
</a:t>
            </a:r>
            <a:endParaRPr lang="en-US" sz="1305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выглядят океаны и моря на карте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 другие поверхностные воды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449975" y="965450"/>
            <a:ext cx="42735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уклон
</a:t>
            </a:r>
            <a:pPr algn="l" indent="0" marL="0">
              <a:lnSpc>
                <a:spcPct val="100000"/>
              </a:lnSpc>
              <a:buNone/>
            </a:pPr>
            <a:r>
              <a:rPr lang="en-US" sz="39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текут по уклону от более высоких мест к более низким. На карте их русла часто тянутся от гор и возвышенностей к равнинам, где течение становится спокойнее.
</a:t>
            </a:r>
            <a:endParaRPr lang="en-US" sz="1404" dirty="0"/>
          </a:p>
        </p:txBody>
      </p:sp>
      <p:sp>
        <p:nvSpPr>
          <p:cNvPr id="11" name="Text 3"/>
          <p:cNvSpPr txBox="1"/>
          <p:nvPr/>
        </p:nvSpPr>
        <p:spPr>
          <a:xfrm>
            <a:off x="4449975" y="1994150"/>
            <a:ext cx="42735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в котловинах
</a:t>
            </a:r>
            <a:pPr algn="l" indent="0" marL="0">
              <a:lnSpc>
                <a:spcPct val="100000"/>
              </a:lnSpc>
              <a:buNone/>
            </a:pPr>
            <a:r>
              <a:rPr lang="en-US" sz="39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заполняют природные понижения рельефа. Их форма зависит от происхождения котловины: одни озёра вытянутые, другие округлые, а некоторые имеют очень изрезанные берега.
</a:t>
            </a:r>
            <a:endParaRPr lang="en-US" sz="1404" dirty="0"/>
          </a:p>
        </p:txBody>
      </p:sp>
      <p:sp>
        <p:nvSpPr>
          <p:cNvPr id="12" name="Text 4"/>
          <p:cNvSpPr txBox="1"/>
          <p:nvPr/>
        </p:nvSpPr>
        <p:spPr>
          <a:xfrm>
            <a:off x="4449975" y="3022850"/>
            <a:ext cx="42735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поверхностные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39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Болота, водохранилища и каналы тоже важны для водной сети. Они могут удерживать воду, менять её распределение или соединять разные участки территории между собой.
</a:t>
            </a:r>
            <a:endParaRPr lang="en-US" sz="140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8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вода связана с рельефом и климатом
</a:t>
            </a:r>
            <a:endParaRPr lang="en-US" sz="2848" dirty="0"/>
          </a:p>
        </p:txBody>
      </p:sp>
      <p:sp>
        <p:nvSpPr>
          <p:cNvPr id="10" name="Text 2"/>
          <p:cNvSpPr txBox="1"/>
          <p:nvPr/>
        </p:nvSpPr>
        <p:spPr>
          <a:xfrm>
            <a:off x="1127320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рельеф
</a:t>
            </a:r>
            <a:pPr algn="l" indent="0" marL="0">
              <a:lnSpc>
                <a:spcPct val="100000"/>
              </a:lnSpc>
              <a:buNone/>
            </a:pPr>
            <a:r>
              <a:rPr lang="en-US" sz="2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вода стекает быстрее, потому что поверхность круче. Поэтому реки здесь чаще образуют узкие долины, пороги и водопады.
</a:t>
            </a:r>
            <a:endParaRPr lang="en-US" sz="1472" dirty="0"/>
          </a:p>
        </p:txBody>
      </p:sp>
      <p:sp>
        <p:nvSpPr>
          <p:cNvPr id="11" name="Text 3"/>
          <p:cNvSpPr txBox="1"/>
          <p:nvPr/>
        </p:nvSpPr>
        <p:spPr>
          <a:xfrm>
            <a:off x="3719075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Влажный 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2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влажных районах выпадает больше осадков, поэтому здесь больше рек, озёр и болот. Вода пополняет их чаще, чем успевает испаряться.
</a:t>
            </a:r>
            <a:endParaRPr lang="en-US" sz="1363" dirty="0"/>
          </a:p>
        </p:txBody>
      </p:sp>
      <p:sp>
        <p:nvSpPr>
          <p:cNvPr id="12" name="Text 4"/>
          <p:cNvSpPr txBox="1"/>
          <p:nvPr/>
        </p:nvSpPr>
        <p:spPr>
          <a:xfrm>
            <a:off x="112732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 меандры
</a:t>
            </a:r>
            <a:pPr algn="l" indent="0" marL="0">
              <a:lnSpc>
                <a:spcPct val="100000"/>
              </a:lnSpc>
              <a:buNone/>
            </a:pPr>
            <a:r>
              <a:rPr lang="en-US" sz="2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равнинах уклон небольшой, и река теряет скорость. Из-за этого она изгибается, расширяет долину и часто образует старицы.
</a:t>
            </a:r>
            <a:endParaRPr lang="en-US" sz="1339" dirty="0"/>
          </a:p>
        </p:txBody>
      </p:sp>
      <p:sp>
        <p:nvSpPr>
          <p:cNvPr id="13" name="Text 5"/>
          <p:cNvSpPr txBox="1"/>
          <p:nvPr/>
        </p:nvSpPr>
        <p:spPr>
          <a:xfrm>
            <a:off x="371907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24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засушливых районах воды мало, а испарение сильнее. Из-за этого русла могут пересыхать, а озёра уменьшаться или исчезать на части года.
</a:t>
            </a:r>
            <a:endParaRPr lang="en-US" sz="132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карта как главный инструмент
</a:t>
            </a:r>
            <a:endParaRPr lang="en-US" sz="2774" dirty="0"/>
          </a:p>
        </p:txBody>
      </p:sp>
      <p:sp>
        <p:nvSpPr>
          <p:cNvPr id="9" name="Text 2"/>
          <p:cNvSpPr txBox="1"/>
          <p:nvPr/>
        </p:nvSpPr>
        <p:spPr>
          <a:xfrm>
            <a:off x="420500" y="1449493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показывает, где находятся реки, озёра и моря, и как они расположены относительно суши. Без неё трудно увидеть общую картину водной сети.
</a:t>
            </a:r>
            <a:endParaRPr lang="en-US" sz="1575" dirty="0"/>
          </a:p>
        </p:txBody>
      </p:sp>
      <p:sp>
        <p:nvSpPr>
          <p:cNvPr id="10" name="Text 3"/>
          <p:cNvSpPr txBox="1"/>
          <p:nvPr/>
        </p:nvSpPr>
        <p:spPr>
          <a:xfrm>
            <a:off x="420500" y="1044474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объектов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2585667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помогает понять расстояния и размеры водных объектов. Один и тот же отрезок на карте может означать как маленькую речку, так и широкий залив.
</a:t>
            </a:r>
            <a:endParaRPr lang="en-US" sz="1461" dirty="0"/>
          </a:p>
        </p:txBody>
      </p:sp>
      <p:sp>
        <p:nvSpPr>
          <p:cNvPr id="12" name="Text 5"/>
          <p:cNvSpPr txBox="1"/>
          <p:nvPr/>
        </p:nvSpPr>
        <p:spPr>
          <a:xfrm>
            <a:off x="420150" y="2180648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 расстояния
</a:t>
            </a:r>
            <a:endParaRPr lang="en-US" sz="1800" dirty="0"/>
          </a:p>
        </p:txBody>
      </p:sp>
      <p:sp>
        <p:nvSpPr>
          <p:cNvPr id="13" name="Text 6"/>
          <p:cNvSpPr txBox="1"/>
          <p:nvPr/>
        </p:nvSpPr>
        <p:spPr>
          <a:xfrm>
            <a:off x="420150" y="3721748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 линии делают карту понятной: они показывают берега, высоты, русла и границы водоёмов. По ним легче сравнивать разные территории.
</a:t>
            </a:r>
            <a:endParaRPr lang="en-US" sz="1480" dirty="0"/>
          </a:p>
        </p:txBody>
      </p:sp>
      <p:sp>
        <p:nvSpPr>
          <p:cNvPr id="14" name="Text 7"/>
          <p:cNvSpPr txBox="1"/>
          <p:nvPr/>
        </p:nvSpPr>
        <p:spPr>
          <a:xfrm>
            <a:off x="420150" y="3316729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карты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861333"/>
            <a:ext cx="4151400" cy="1324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помогает быстро понять, какой знак на карте обозначает воду и её границы.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легенде можно отличить природные и искусственные водные объекты и не перепутать их на карте.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 воды в легенде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Общегеографические карты и школьные атласы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Тематическая карта раскрывает один слой информации, а атлас позволяет сопоставлять разные территории и быстрее замечать различия в распределении воды.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тематическая карта раскрывает один слой информации, а атлас позволяет сопоставлять разные территории.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31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31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географический атлас и общие принципы тематического картографирования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 спутниковом снимке
</a:t>
            </a:r>
            <a:endParaRPr lang="en-US" sz="225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3799650" y="1449493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спутниковом снимке водоёмы обычно выглядят темнее суши и имеют более ровную поверхность. Это помогает сразу отличать море, озеро или реку от окружающего рельефа.
</a:t>
            </a:r>
            <a:endParaRPr lang="en-US" sz="1322" dirty="0"/>
          </a:p>
        </p:txBody>
      </p:sp>
      <p:sp>
        <p:nvSpPr>
          <p:cNvPr id="11" name="Text 3"/>
          <p:cNvSpPr txBox="1"/>
          <p:nvPr/>
        </p:nvSpPr>
        <p:spPr>
          <a:xfrm>
            <a:off x="3799650" y="1044474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поверхность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3799300" y="2585667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и тени часто закрывают часть изображения, поэтому один снимок не всегда даёт полную картину. Для точного анализа сравнивают несколько кадров, сделанных в разное время.
</a:t>
            </a:r>
            <a:endParaRPr lang="en-US" sz="1277" dirty="0"/>
          </a:p>
        </p:txBody>
      </p:sp>
      <p:sp>
        <p:nvSpPr>
          <p:cNvPr id="13" name="Text 5"/>
          <p:cNvSpPr txBox="1"/>
          <p:nvPr/>
        </p:nvSpPr>
        <p:spPr>
          <a:xfrm>
            <a:off x="3799300" y="2180648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Помехи на снимке
</a:t>
            </a:r>
            <a:endParaRPr lang="en-US" sz="1800" dirty="0"/>
          </a:p>
        </p:txBody>
      </p:sp>
      <p:sp>
        <p:nvSpPr>
          <p:cNvPr id="14" name="Text 6"/>
          <p:cNvSpPr txBox="1"/>
          <p:nvPr/>
        </p:nvSpPr>
        <p:spPr>
          <a:xfrm>
            <a:off x="3799300" y="3721748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инфракрасном диапазоне влажные и сухие участки заметно различаются по яркости. Благодаря этому можно увидеть переувлажнённые территории, границы воды и изменения береговой линии.
</a:t>
            </a:r>
            <a:endParaRPr lang="en-US" sz="1277" dirty="0"/>
          </a:p>
        </p:txBody>
      </p:sp>
      <p:sp>
        <p:nvSpPr>
          <p:cNvPr id="15" name="Text 7"/>
          <p:cNvSpPr txBox="1"/>
          <p:nvPr/>
        </p:nvSpPr>
        <p:spPr>
          <a:xfrm>
            <a:off x="3799300" y="3316729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в ИК-диапазоне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Аэрофото, дроны и спутники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449975" y="965450"/>
            <a:ext cx="42735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Съёмка с 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39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Аэрофотосъёмка выполняется с самолёта и охватывает большие участки местности. Она полезна, когда нужно рассмотреть береговую линию, русло реки и крупные изменения на местности.
</a:t>
            </a:r>
            <a:endParaRPr lang="en-US" sz="1404" dirty="0"/>
          </a:p>
        </p:txBody>
      </p:sp>
      <p:sp>
        <p:nvSpPr>
          <p:cNvPr id="11" name="Text 3"/>
          <p:cNvSpPr txBox="1"/>
          <p:nvPr/>
        </p:nvSpPr>
        <p:spPr>
          <a:xfrm>
            <a:off x="4449975" y="1994150"/>
            <a:ext cx="42735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деталей
</a:t>
            </a:r>
            <a:pPr algn="l" indent="0" marL="0">
              <a:lnSpc>
                <a:spcPct val="100000"/>
              </a:lnSpc>
              <a:buNone/>
            </a:pPr>
            <a:r>
              <a:rPr lang="en-US" sz="39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Дроны снимают с меньшей высоты и дают очень подробное изображение небольшого участка. На таких кадрах хорошо заметны разливы, канавы, мелкие протоки и небольшие пруды.
</a:t>
            </a:r>
            <a:endParaRPr lang="en-US" sz="1404" dirty="0"/>
          </a:p>
        </p:txBody>
      </p:sp>
      <p:sp>
        <p:nvSpPr>
          <p:cNvPr id="12" name="Text 4"/>
          <p:cNvSpPr txBox="1"/>
          <p:nvPr/>
        </p:nvSpPr>
        <p:spPr>
          <a:xfrm>
            <a:off x="4449975" y="3022850"/>
            <a:ext cx="42735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охват
</a:t>
            </a:r>
            <a:pPr algn="l" indent="0" marL="0">
              <a:lnSpc>
                <a:spcPct val="100000"/>
              </a:lnSpc>
              <a:buNone/>
            </a:pPr>
            <a:r>
              <a:rPr lang="en-US" sz="39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удобны для наблюдения больших территорий и повторной съёмки через определённые промежутки времени. Поэтому их используют, когда важно сравнить разные районы или проследить изменения.
</a:t>
            </a:r>
            <a:endParaRPr lang="en-US" sz="140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рельеф помогает увидеть путь воды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0500" y="1449493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горизонталям на топографической карте видно, где поверхность поднимается, а где понижается. Чем линии ближе друг к другу, тем круче склон и быстрее сток воды.
</a:t>
            </a:r>
            <a:endParaRPr lang="en-US" sz="1445" dirty="0"/>
          </a:p>
        </p:txBody>
      </p:sp>
      <p:sp>
        <p:nvSpPr>
          <p:cNvPr id="10" name="Text 3"/>
          <p:cNvSpPr txBox="1"/>
          <p:nvPr/>
        </p:nvSpPr>
        <p:spPr>
          <a:xfrm>
            <a:off x="420500" y="1044474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Горизонтали и уклон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2585667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вода быстрее собирается в ручьи и реки, потому что склоны крутые. На равнинах поток замедляется, а реки часто изгибаются и образуют широкие долины.
</a:t>
            </a:r>
            <a:endParaRPr lang="en-US" sz="1442" dirty="0"/>
          </a:p>
        </p:txBody>
      </p:sp>
      <p:sp>
        <p:nvSpPr>
          <p:cNvPr id="12" name="Text 5"/>
          <p:cNvSpPr txBox="1"/>
          <p:nvPr/>
        </p:nvSpPr>
        <p:spPr>
          <a:xfrm>
            <a:off x="420150" y="2180648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равнины
</a:t>
            </a:r>
            <a:endParaRPr lang="en-US" sz="1800" dirty="0"/>
          </a:p>
        </p:txBody>
      </p:sp>
      <p:sp>
        <p:nvSpPr>
          <p:cNvPr id="13" name="Text 6"/>
          <p:cNvSpPr txBox="1"/>
          <p:nvPr/>
        </p:nvSpPr>
        <p:spPr>
          <a:xfrm>
            <a:off x="420150" y="3721748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Цветные цифровые модели рельефа делают высоты и глубины нагляднее. По ним легко определить понижения, где могут накапливаться вода, болота или временные русла.
</a:t>
            </a:r>
            <a:endParaRPr lang="en-US" sz="1356" dirty="0"/>
          </a:p>
        </p:txBody>
      </p:sp>
      <p:sp>
        <p:nvSpPr>
          <p:cNvPr id="14" name="Text 7"/>
          <p:cNvSpPr txBox="1"/>
          <p:nvPr/>
        </p:nvSpPr>
        <p:spPr>
          <a:xfrm>
            <a:off x="420150" y="3316729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модель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вода собирается в один бассейн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воды на карте рельефа показывает, откуда она приходит и куда стекает.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воду на изображении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1127320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ориентир
</a:t>
            </a:r>
            <a:pPr algn="l" indent="0" marL="0">
              <a:lnSpc>
                <a:spcPct val="100000"/>
              </a:lnSpc>
              <a:buNone/>
            </a:pPr>
            <a:r>
              <a:rPr lang="en-US" sz="2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ищут характерные признаки: синий или тёмный цвет, вытянутую форму и чёткую береговую линию. Эти детали помогают быстро отличить реку, озеро или море от суши.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719075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и блеск
</a:t>
            </a:r>
            <a:pPr algn="l" indent="0" marL="0">
              <a:lnSpc>
                <a:spcPct val="100000"/>
              </a:lnSpc>
              <a:buNone/>
            </a:pPr>
            <a:r>
              <a:rPr lang="en-US" sz="2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изображениях полезно замечать ровную поверхность, отражение света и влажные пятна вокруг русла. Такие признаки часто указывают на воду, подтопление или заболоченную территорию.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12732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рельефом
</a:t>
            </a:r>
            <a:pPr algn="l" indent="0" marL="0">
              <a:lnSpc>
                <a:spcPct val="100000"/>
              </a:lnSpc>
              <a:buNone/>
            </a:pPr>
            <a:r>
              <a:rPr lang="en-US" sz="2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смотрят на рельеф. Вода почти всегда собирается в понижениях, долинах и впадинах, поэтому такие места особенно важны при чтении карты или снимка.
</a:t>
            </a:r>
            <a:endParaRPr lang="en-US" sz="1322" dirty="0"/>
          </a:p>
        </p:txBody>
      </p:sp>
      <p:sp>
        <p:nvSpPr>
          <p:cNvPr id="13" name="Text 5"/>
          <p:cNvSpPr txBox="1"/>
          <p:nvPr/>
        </p:nvSpPr>
        <p:spPr>
          <a:xfrm>
            <a:off x="371907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изменений
</a:t>
            </a:r>
            <a:pPr algn="l" indent="0" marL="0">
              <a:lnSpc>
                <a:spcPct val="100000"/>
              </a:lnSpc>
              <a:buNone/>
            </a:pPr>
            <a:r>
              <a:rPr lang="en-US" sz="2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местность меняется после дождя или паводка, следы воды становятся заметнее: появляются разливы, расширяются берега и темнеют влажные участки. Это помогает уточнить наблюдение.
</a:t>
            </a:r>
            <a:endParaRPr lang="en-US" sz="121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Мини-игра: где здесь вода?
</a:t>
            </a:r>
            <a:endParaRPr lang="en-US" sz="2804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799442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извилистая линия часто означает русло реки или узкий канал. Если линия тянется через понижение рельефа, вероятность найти там воду очень высокая.
</a:t>
            </a:r>
            <a:endParaRPr lang="en-US" sz="1310" dirty="0"/>
          </a:p>
        </p:txBody>
      </p:sp>
      <p:sp>
        <p:nvSpPr>
          <p:cNvPr id="12" name="Text 3"/>
          <p:cNvSpPr txBox="1"/>
          <p:nvPr/>
        </p:nvSpPr>
        <p:spPr>
          <a:xfrm>
            <a:off x="3799442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линия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3799274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Ровное синее пятно обычно показывает озеро, пруд или водохранилище. У таких объектов границы относительно чёткие, а поверхность выглядит спокойной и однородной.
</a:t>
            </a:r>
            <a:endParaRPr lang="en-US" sz="1210" dirty="0"/>
          </a:p>
        </p:txBody>
      </p:sp>
      <p:sp>
        <p:nvSpPr>
          <p:cNvPr id="14" name="Text 5"/>
          <p:cNvSpPr txBox="1"/>
          <p:nvPr/>
        </p:nvSpPr>
        <p:spPr>
          <a:xfrm>
            <a:off x="3799274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Синее пятно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6356296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вершина горы сама по себе не является водой. Но рядом с ней могут быть снежники, ледники или талые потоки, если на изображении есть влажные склоны.
</a:t>
            </a:r>
            <a:endParaRPr lang="en-US" sz="1310" dirty="0"/>
          </a:p>
        </p:txBody>
      </p:sp>
      <p:sp>
        <p:nvSpPr>
          <p:cNvPr id="16" name="Text 7"/>
          <p:cNvSpPr txBox="1"/>
          <p:nvPr/>
        </p:nvSpPr>
        <p:spPr>
          <a:xfrm>
            <a:off x="6356296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Горная вершина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56128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влажная низина может указывать на подтопление, болото или разлив реки. В таких местах вода не всегда образует чёткое пятно, но поверхность заметно темнее.
</a:t>
            </a:r>
            <a:endParaRPr lang="en-US" sz="1207" dirty="0"/>
          </a:p>
        </p:txBody>
      </p:sp>
      <p:sp>
        <p:nvSpPr>
          <p:cNvPr id="18" name="Text 9"/>
          <p:cNvSpPr txBox="1"/>
          <p:nvPr/>
        </p:nvSpPr>
        <p:spPr>
          <a:xfrm>
            <a:off x="6356128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Влажная низина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изображения показывают изменения воды
</a:t>
            </a:r>
            <a:endParaRPr lang="en-US" sz="2780" dirty="0"/>
          </a:p>
        </p:txBody>
      </p:sp>
      <p:sp>
        <p:nvSpPr>
          <p:cNvPr id="9" name="Text 2"/>
          <p:cNvSpPr txBox="1"/>
          <p:nvPr/>
        </p:nvSpPr>
        <p:spPr>
          <a:xfrm>
            <a:off x="4836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снимках одного района можно заметить сезонные разливы рек. Весной или после сильных дождей вода занимает больше места, чем в более сухие месяцы.
</a:t>
            </a:r>
            <a:endParaRPr lang="en-US" sz="1269" dirty="0"/>
          </a:p>
        </p:txBody>
      </p:sp>
      <p:sp>
        <p:nvSpPr>
          <p:cNvPr id="10" name="Text 3"/>
          <p:cNvSpPr txBox="1"/>
          <p:nvPr/>
        </p:nvSpPr>
        <p:spPr>
          <a:xfrm>
            <a:off x="4837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Сезонное изменение
</a:t>
            </a:r>
            <a:endParaRPr lang="en-US" sz="1563" dirty="0"/>
          </a:p>
        </p:txBody>
      </p:sp>
      <p:sp>
        <p:nvSpPr>
          <p:cNvPr id="11" name="Text 4"/>
          <p:cNvSpPr txBox="1"/>
          <p:nvPr/>
        </p:nvSpPr>
        <p:spPr>
          <a:xfrm>
            <a:off x="2478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кадров за несколько лет показывает, как озеро становится меньше или больше. Такие изменения связаны с осадками, испарением, использованием воды человеком и природными колебаниями.
</a:t>
            </a:r>
            <a:endParaRPr lang="en-US" sz="1151" dirty="0"/>
          </a:p>
        </p:txBody>
      </p:sp>
      <p:sp>
        <p:nvSpPr>
          <p:cNvPr id="12" name="Text 5"/>
          <p:cNvSpPr txBox="1"/>
          <p:nvPr/>
        </p:nvSpPr>
        <p:spPr>
          <a:xfrm>
            <a:off x="2478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озёр
</a:t>
            </a:r>
            <a:endParaRPr lang="en-US" sz="1563" dirty="0"/>
          </a:p>
        </p:txBody>
      </p:sp>
      <p:sp>
        <p:nvSpPr>
          <p:cNvPr id="13" name="Text 6"/>
          <p:cNvSpPr txBox="1"/>
          <p:nvPr/>
        </p:nvSpPr>
        <p:spPr>
          <a:xfrm>
            <a:off x="4473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штормов и приливов береговая линия может смещаться. На изображениях это видно по размытым участкам, новым полосам песка и перестроенным прибрежным формам.
</a:t>
            </a:r>
            <a:endParaRPr lang="en-US" sz="1151" dirty="0"/>
          </a:p>
        </p:txBody>
      </p:sp>
      <p:sp>
        <p:nvSpPr>
          <p:cNvPr id="14" name="Text 7"/>
          <p:cNvSpPr txBox="1"/>
          <p:nvPr/>
        </p:nvSpPr>
        <p:spPr>
          <a:xfrm>
            <a:off x="4473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берега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64683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льда особенно хорошо заметно на последовательных снимках. Ледники и снежники уменьшаются, а освободившиеся участки меняют цвет и форму поверхности.
</a:t>
            </a:r>
            <a:endParaRPr lang="en-US" sz="1209" dirty="0"/>
          </a:p>
        </p:txBody>
      </p:sp>
      <p:sp>
        <p:nvSpPr>
          <p:cNvPr id="16" name="Text 9"/>
          <p:cNvSpPr txBox="1"/>
          <p:nvPr/>
        </p:nvSpPr>
        <p:spPr>
          <a:xfrm>
            <a:off x="64684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льда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нужны разные изображения поверхности
</a:t>
            </a:r>
            <a:endParaRPr lang="en-US" sz="2634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378670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схема
</a:t>
            </a:r>
            <a:pPr algn="l" indent="0" marL="0">
              <a:lnSpc>
                <a:spcPct val="100000"/>
              </a:lnSpc>
              <a:buNone/>
            </a:pPr>
            <a:r>
              <a:rPr lang="en-US" sz="2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дают общую схему территории: положение рек, озёр, берегов и высот. Они удобны для ориентации и помогают понять, как водные объекты связаны между собой.
</a:t>
            </a:r>
            <a:endParaRPr lang="en-US" sz="1322" dirty="0"/>
          </a:p>
        </p:txBody>
      </p:sp>
      <p:sp>
        <p:nvSpPr>
          <p:cNvPr id="12" name="Text 3"/>
          <p:cNvSpPr txBox="1"/>
          <p:nvPr/>
        </p:nvSpPr>
        <p:spPr>
          <a:xfrm>
            <a:off x="6970425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план
</a:t>
            </a:r>
            <a:pPr algn="l" indent="0" marL="0">
              <a:lnSpc>
                <a:spcPct val="100000"/>
              </a:lnSpc>
              <a:buNone/>
            </a:pPr>
            <a:r>
              <a:rPr lang="en-US" sz="2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Аэрофото и дроны дают крупный план небольшого участка. Такой вид особенно полезен для изучения берегов, русел, плотин, каналов и мелких водоёмов.
</a:t>
            </a:r>
            <a:endParaRPr lang="en-US" sz="1322" dirty="0"/>
          </a:p>
        </p:txBody>
      </p:sp>
      <p:sp>
        <p:nvSpPr>
          <p:cNvPr id="13" name="Text 4"/>
          <p:cNvSpPr txBox="1"/>
          <p:nvPr/>
        </p:nvSpPr>
        <p:spPr>
          <a:xfrm>
            <a:off x="437867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Реальная картина
</a:t>
            </a:r>
            <a:pPr algn="l" indent="0" marL="0">
              <a:lnSpc>
                <a:spcPct val="100000"/>
              </a:lnSpc>
              <a:buNone/>
            </a:pPr>
            <a:r>
              <a:rPr lang="en-US" sz="2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снимки показывают реальную поверхность почти без условных знаков. На них легче заметить разливы, влажные участки, облака и изменения, которые происходят быстро.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97042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процесса
</a:t>
            </a:r>
            <a:pPr algn="l" indent="0" marL="0">
              <a:lnSpc>
                <a:spcPct val="100000"/>
              </a:lnSpc>
              <a:buNone/>
            </a:pPr>
            <a:r>
              <a:rPr lang="en-US" sz="24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рельефа объясняют, куда стекает вода и почему она собирается в одних местах. Вместе все виды изображений дают полное представление о поверхности Земли.
</a:t>
            </a:r>
            <a:endParaRPr lang="en-US" sz="129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вокруг нас: видно не всё сразу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на Земле распределена неравномерно: океаны занимают большую часть, а пресной воды намного меньше. Карты, снимки и модели рельефа помогают находить воду, понимать её движение и замечать изменения.
</a:t>
            </a:r>
            <a:endParaRPr lang="en-US" sz="4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2026-07-26T19:09:37Z</dcterms:created>
  <dcterms:modified xsi:type="dcterms:W3CDTF">2026-07-26T19:09:37Z</dcterms:modified>
</cp:coreProperties>
</file>