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image" Target="../media/image-9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image" Target="../media/image-16-13.png"/><Relationship Id="rId14" Type="http://schemas.openxmlformats.org/officeDocument/2006/relationships/image" Target="../media/image-16-14.png"/><Relationship Id="rId15" Type="http://schemas.openxmlformats.org/officeDocument/2006/relationships/image" Target="../media/image-16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определяется размещение и эффективность сельскохозяйственного производства
</a:t>
            </a:r>
            <a:endParaRPr lang="en-US" sz="2164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Природа, ресурсы и инфраструктура формируют результат аграрного труда.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сельское хозяйство по-разному развивается на разных территориях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зависит от земли как главного средства производства, поэтому одинаковые площади дают разный результат. Климат, почвы, вода и инфраструктура определяют, что и насколько успешно можно выращивать.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Природно-климатические факторы размещения
</a:t>
            </a:r>
            <a:endParaRPr lang="en-US" sz="2223" dirty="0"/>
          </a:p>
        </p:txBody>
      </p:sp>
      <p:sp>
        <p:nvSpPr>
          <p:cNvPr id="12" name="Text 2"/>
          <p:cNvSpPr txBox="1"/>
          <p:nvPr/>
        </p:nvSpPr>
        <p:spPr>
          <a:xfrm>
            <a:off x="323725" y="1702375"/>
            <a:ext cx="37788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 тепло
</a:t>
            </a:r>
            <a:pPr algn="l" indent="0" marL="0">
              <a:lnSpc>
                <a:spcPct val="115000"/>
              </a:lnSpc>
              <a:buNone/>
            </a:pPr>
            <a:r>
              <a:rPr lang="en-US" sz="5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Температурный режим задаёт границы возможного земледелия: теплолюбивые культуры требуют длительного лета, а холодостойкие лучше переносят короткий вегетационный период и весенние похолодания.
</a:t>
            </a:r>
            <a:endParaRPr lang="en-US" sz="933" dirty="0"/>
          </a:p>
        </p:txBody>
      </p:sp>
      <p:sp>
        <p:nvSpPr>
          <p:cNvPr id="13" name="Text 3"/>
          <p:cNvSpPr txBox="1"/>
          <p:nvPr/>
        </p:nvSpPr>
        <p:spPr>
          <a:xfrm>
            <a:off x="323725" y="2369146"/>
            <a:ext cx="37788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и увлажнение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и распределение осадков влияют на выбор культур и устойчивость урожая. При дефиците влаги возрастает роль засухоустойчивых растений, а при избытке — необходимость дренажа и специальных приёмов обработки.
</a:t>
            </a:r>
            <a:endParaRPr lang="en-US" sz="894" dirty="0"/>
          </a:p>
        </p:txBody>
      </p:sp>
      <p:sp>
        <p:nvSpPr>
          <p:cNvPr id="14" name="Text 4"/>
          <p:cNvSpPr txBox="1"/>
          <p:nvPr/>
        </p:nvSpPr>
        <p:spPr>
          <a:xfrm>
            <a:off x="323725" y="3035918"/>
            <a:ext cx="37788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Световой режим
</a:t>
            </a:r>
            <a:pPr algn="l" indent="0" marL="0">
              <a:lnSpc>
                <a:spcPct val="115000"/>
              </a:lnSpc>
              <a:buNone/>
            </a:pPr>
            <a:r>
              <a:rPr lang="en-US" sz="5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радиация определяет интенсивность фотосинтеза и сроки созревания. В районах с достаточным освещением лучше развиваются зерновые, садовые культуры и виноград, а в затенённых условиях урожайность снижается.
</a:t>
            </a:r>
            <a:endParaRPr lang="en-US" sz="858" dirty="0"/>
          </a:p>
        </p:txBody>
      </p:sp>
      <p:sp>
        <p:nvSpPr>
          <p:cNvPr id="15" name="Text 5"/>
          <p:cNvSpPr txBox="1"/>
          <p:nvPr/>
        </p:nvSpPr>
        <p:spPr>
          <a:xfrm>
            <a:off x="323725" y="3702690"/>
            <a:ext cx="37788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сезона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вегетационного периода показывает, успеют ли растения пройти все стадии роста. Чем он длиннее, тем шире набор культур; чем короче, тем ограниченнее специализация территории.
</a:t>
            </a:r>
            <a:endParaRPr lang="en-US" sz="945" dirty="0"/>
          </a:p>
        </p:txBody>
      </p:sp>
      <p:sp>
        <p:nvSpPr>
          <p:cNvPr id="16" name="Text 6"/>
          <p:cNvSpPr txBox="1"/>
          <p:nvPr/>
        </p:nvSpPr>
        <p:spPr>
          <a:xfrm>
            <a:off x="323725" y="4369452"/>
            <a:ext cx="37788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Погодные риски
</a:t>
            </a:r>
            <a:pPr algn="l" indent="0" marL="0">
              <a:lnSpc>
                <a:spcPct val="115000"/>
              </a:lnSpc>
              <a:buNone/>
            </a:pPr>
            <a:r>
              <a:rPr lang="en-US" sz="5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Засухи, заморозки, переувлажнение и поздние холода могут резко сократить урожай даже на плодородных землях. Поэтому размещение производства всегда учитывает не только средние условия, но и вероятность неблагоприятных явлений.
</a:t>
            </a:r>
            <a:endParaRPr lang="en-US" sz="84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факторов, влияющих на эффективность сельского хозяйства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показывает, что результат сильнее всего зависит от условий, влияющих на урожай и потери при производстве.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Водоснабжение и механизация дают наибольший прирост эффективности, а инфраструктура и поддержка снижают издержки и риски.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на основе обобщения факторов размещения сельского хозяйства; схематическая оценка для учебных целей.
</a:t>
            </a:r>
            <a:endParaRPr lang="en-US" sz="51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как основа сельскохозяйственной специализации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Чернозём как опора урожая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Тёмный гумусовый горизонт сразу показывает высокую природную ценность почвы. На чернозёмах особенно уверенно растут зерновые, подсолнечник и сахарная свёкла, потому что растения получают питательную основу и влагу в более устойчивом режиме.
</a:t>
            </a:r>
            <a:endParaRPr lang="en-US" sz="1019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Почвы, требующие заботы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Песчаные и подзолистые почвы выглядят светлее и беднее, поэтому их естественная продуктивность ниже. Чтобы получить стабильный урожай, хозяйствам приходится усиливать агротехнику, вносить удобрения и иногда организовывать орошение.
</a:t>
            </a:r>
            <a:endParaRPr lang="en-US" sz="1028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профиля и 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6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Глубина плодородного слоя на срезе почвы хорошо объясняет, почему одни территории становятся зерновыми районами, а другие — зонами кормопроизводства или овощеводства. Почва не просто фон, а важнейшее условие специализации.
</a:t>
            </a:r>
            <a:endParaRPr lang="en-US" sz="109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сельскохозяйственная специализация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выбора направления хозяйства от природных условий к технологиям производства.
</a:t>
            </a:r>
            <a:endParaRPr lang="en-US" sz="112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ресурсы и орошение
</a:t>
            </a:r>
            <a:endParaRPr lang="en-US" sz="22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22300" y="1686504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как ограничитель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засушливых районах именно вода определяет, возможно ли устойчивое земледелие. При неустойчивом увлажнении даже плодородные почвы дают нестабильный результат и требуют специальных мер.
</a:t>
            </a:r>
            <a:endParaRPr lang="en-US" sz="1003" dirty="0"/>
          </a:p>
        </p:txBody>
      </p:sp>
      <p:sp>
        <p:nvSpPr>
          <p:cNvPr id="11" name="Text 3"/>
          <p:cNvSpPr txBox="1"/>
          <p:nvPr/>
        </p:nvSpPr>
        <p:spPr>
          <a:xfrm>
            <a:off x="3193656" y="1686485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орошения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Полив помогает выращивать овощи, рис, кормовые культуры и садовую продукцию там, где дождей недостаточно. Он снижает зависимость урожая от сезона и делает производство более предсказуемым.
</a:t>
            </a:r>
            <a:endParaRPr lang="en-US" sz="1003" dirty="0"/>
          </a:p>
        </p:txBody>
      </p:sp>
      <p:sp>
        <p:nvSpPr>
          <p:cNvPr id="12" name="Text 4"/>
          <p:cNvSpPr txBox="1"/>
          <p:nvPr/>
        </p:nvSpPr>
        <p:spPr>
          <a:xfrm>
            <a:off x="322275" y="3425047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цена ошибки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Ирригационные системы требуют каналов, насосов и энергии, поэтому их создание дорого. Если полив организован неправильно, почвы могут засоляться, переувлажняться и терять плодородие.
</a:t>
            </a:r>
            <a:endParaRPr lang="en-US" sz="1003" dirty="0"/>
          </a:p>
        </p:txBody>
      </p:sp>
      <p:sp>
        <p:nvSpPr>
          <p:cNvPr id="13" name="Text 5"/>
          <p:cNvSpPr txBox="1"/>
          <p:nvPr/>
        </p:nvSpPr>
        <p:spPr>
          <a:xfrm>
            <a:off x="3193625" y="3424997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водопользование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Эффективность обеспечивают контроль нормы полива, учёт потребностей культур и техническое обслуживание систем. Рациональное распределение воды позволяет сохранить урожай и природные ресурсы одновременно.
</a:t>
            </a:r>
            <a:endParaRPr lang="en-US" sz="100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812499"/>
            <a:ext cx="5253300" cy="8961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размещения и их влияние на себестоимость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факторы одновременно определяют выбор территории и конечные затраты хозяйства.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задают возможную специализацию, а инфраструктура и техника в наибольшей степени влияют на издержки и устойчивость результата.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факторов размещения сельского хозяйства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5226" y="2362487"/>
            <a:ext cx="175350" cy="20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20913" y="2362487"/>
            <a:ext cx="175350" cy="200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16601" y="2362487"/>
            <a:ext cx="175350" cy="200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810901" y="2362487"/>
            <a:ext cx="175350" cy="2004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близость к рынкам сбыта
</a:t>
            </a:r>
            <a:endParaRPr lang="en-US" sz="1823" dirty="0"/>
          </a:p>
        </p:txBody>
      </p:sp>
      <p:sp>
        <p:nvSpPr>
          <p:cNvPr id="1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8" name="Text 2"/>
          <p:cNvSpPr txBox="1"/>
          <p:nvPr/>
        </p:nvSpPr>
        <p:spPr>
          <a:xfrm>
            <a:off x="526227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Скоропортящаяся продукция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Молоко, яйца, зелень и ягоды быстро теряют качество, поэтому их выгодно производить рядом с городами, переработкой и крупными транспортными узлами.
</a:t>
            </a:r>
            <a:endParaRPr lang="en-US" sz="900" dirty="0"/>
          </a:p>
        </p:txBody>
      </p:sp>
      <p:sp>
        <p:nvSpPr>
          <p:cNvPr id="19" name="Text 3"/>
          <p:cNvSpPr txBox="1"/>
          <p:nvPr/>
        </p:nvSpPr>
        <p:spPr>
          <a:xfrm>
            <a:off x="2722596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плечо доставки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расстояние до потребителя, тем ниже потери и расходы на перевозку. Для сельского хозяйства это особенно важно при ежедневной поставке свежей продукции.
</a:t>
            </a:r>
            <a:endParaRPr lang="en-US" sz="900" dirty="0"/>
          </a:p>
        </p:txBody>
      </p:sp>
      <p:sp>
        <p:nvSpPr>
          <p:cNvPr id="20" name="Text 4"/>
          <p:cNvSpPr txBox="1"/>
          <p:nvPr/>
        </p:nvSpPr>
        <p:spPr>
          <a:xfrm>
            <a:off x="4918964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Хранение и охлаждение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Холодильные мощности позволяют дольше сохранять товарный вид и расширяют радиус продажи. Без них даже хороший урожай может обернуться потерями и снижением дохода.
</a:t>
            </a:r>
            <a:endParaRPr lang="en-US" sz="900" dirty="0"/>
          </a:p>
        </p:txBody>
      </p:sp>
      <p:sp>
        <p:nvSpPr>
          <p:cNvPr id="21" name="Text 5"/>
          <p:cNvSpPr txBox="1"/>
          <p:nvPr/>
        </p:nvSpPr>
        <p:spPr>
          <a:xfrm>
            <a:off x="7115332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как ориентир
</a:t>
            </a:r>
            <a:pPr algn="l" indent="0" marL="0">
              <a:lnSpc>
                <a:spcPct val="115000"/>
              </a:lnSpc>
              <a:buNone/>
            </a:pPr>
            <a:r>
              <a:rPr lang="en-US" sz="4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 покупателю помогает быстрее реагировать на спрос и уменьшает риск невыгодной реализации продукции. Поэтому размещение хозяйств часто связано с пригородами и перерабатывающими предприятиями.
</a:t>
            </a:r>
            <a:endParaRPr lang="en-US" sz="83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технологии повышают продуктивность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меняют не только объём урожая, но и точность расхода ресурсов, что особенно важно при росте цен на топливо и удобрения.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уровень технологичности, тем стабильнее результат и ниже трудозатраты на единицу продукции.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модель, отражающая общий рост продуктивности при переходе к современным технологиям.
</a:t>
            </a:r>
            <a:endParaRPr lang="en-US" sz="51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75" y="2896697"/>
            <a:ext cx="4259100" cy="1638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4900" y="2896697"/>
            <a:ext cx="4259100" cy="1638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Трудовые ресурсы и аграрные профессии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668700"/>
            <a:ext cx="37800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поле работает как 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современной ферме важны не только площади, но и люди, умеющие управлять техникой, датчиками и режимами выращивания. Механизатор, агроном и специалист по обслуживанию оборудования вместе обеспечивают точность работ и уменьшают простои.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704895" y="1668688"/>
            <a:ext cx="37800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Профессии, без которых не бывает результата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животноводстве особенно нужны ветеринары и зоотехники: они контролируют здоровье стада, рацион и условия содержания. Именно квалификация персонала помогает повысить продуктивность и сделать производство устойчивым даже при высокой нагрузке.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5992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складывается зональность и специализация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394025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Климат, влажность и продолжительность теплого периода задают, какие культуры и отрасли вообще возможны в данном районе.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55975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ведущих направлений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более северных и влажных районах чаще развиваются молочное скотоводство, кормопроизводство и картофелеводство.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72548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специализация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теплых зонах усиливаются зерновое хозяйство, выращивание подсолнечника, овощеводство и садоводство, где больше тепла и света.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89121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повышает товарность и снижает издержки, но делает хозяйство более чувствительным к ценам и природным рискам.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затрат в сельском хозяйстве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расходов показывает, какие статьи сильнее всего влияют на себестоимость продукции и требуют постоянного контроля.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чувствительны топливо, корма и удобрения: их удорожание быстро повышает издержки и снижает прибыльность хозяйства.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материалов по экономике сельского хозяйства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000" y="1446891"/>
            <a:ext cx="8784000" cy="198931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22688" y="297521"/>
            <a:ext cx="6277800" cy="7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и экстенсивное сельское хозяйство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0941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моделей показывает, за счет чего хозяйство наращивает выпуск: расширением площадей или ростом отдачи с каждого гектара.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463900" y="40940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Экстенсивная модель проще, но менее результативна; интенсивная эффективнее, однако требует капитала, техники и квалифицированных кадров.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63375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материалов по географии и экономике сельского хозяйства
</a:t>
            </a:r>
            <a:endParaRPr lang="en-US" sz="66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выбора технологии к высокому результату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решений, которые снижают потери и повышают качество продукции на всех этапах производства.
</a:t>
            </a:r>
            <a:endParaRPr lang="en-US" sz="112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547" y="1852258"/>
            <a:ext cx="346800" cy="308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1559" y="3167071"/>
            <a:ext cx="346800" cy="3082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29434" y="1836742"/>
            <a:ext cx="339300" cy="3393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925684" y="3182484"/>
            <a:ext cx="346800" cy="27744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политика и поддержка сельского хозяйства
</a:t>
            </a:r>
            <a:endParaRPr lang="en-US" sz="1823" dirty="0"/>
          </a:p>
        </p:txBody>
      </p:sp>
      <p:sp>
        <p:nvSpPr>
          <p:cNvPr id="1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9" name="Text 2"/>
          <p:cNvSpPr txBox="1"/>
          <p:nvPr/>
        </p:nvSpPr>
        <p:spPr>
          <a:xfrm>
            <a:off x="737719" y="1878575"/>
            <a:ext cx="2369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Финансовая 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Субсидии и льготные кредиты уменьшают нагрузку на хозяйства, помогая им обновлять технику, закупать материалы и переживать слабые сезоны без резкого падения производства.
</a:t>
            </a:r>
            <a:endParaRPr lang="en-US" sz="1000" dirty="0"/>
          </a:p>
        </p:txBody>
      </p:sp>
      <p:sp>
        <p:nvSpPr>
          <p:cNvPr id="20" name="Text 3"/>
          <p:cNvSpPr txBox="1"/>
          <p:nvPr/>
        </p:nvSpPr>
        <p:spPr>
          <a:xfrm>
            <a:off x="737748" y="3193398"/>
            <a:ext cx="2369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дорог, развитие ирригации и улучшение логистики ускоряют доставку продукции, сокращают потери и делают удалённые территории более привлекательными для инвестиций.
</a:t>
            </a:r>
            <a:endParaRPr lang="en-US" sz="1000" dirty="0"/>
          </a:p>
        </p:txBody>
      </p:sp>
      <p:sp>
        <p:nvSpPr>
          <p:cNvPr id="21" name="Text 4"/>
          <p:cNvSpPr txBox="1"/>
          <p:nvPr/>
        </p:nvSpPr>
        <p:spPr>
          <a:xfrm>
            <a:off x="4431869" y="1878597"/>
            <a:ext cx="23700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Страхование рисков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Страхование урожая и животных снижает потери от неурожая, болезней и стихийных явлений. Оно делает доходы производителей более предсказуемыми и облегчает планирование.
</a:t>
            </a:r>
            <a:endParaRPr lang="en-US" sz="1000" dirty="0"/>
          </a:p>
        </p:txBody>
      </p:sp>
      <p:sp>
        <p:nvSpPr>
          <p:cNvPr id="22" name="Text 5"/>
          <p:cNvSpPr txBox="1"/>
          <p:nvPr/>
        </p:nvSpPr>
        <p:spPr>
          <a:xfrm>
            <a:off x="4431869" y="3193403"/>
            <a:ext cx="23700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техники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обновления машин и оборудования повышает производительность труда, уменьшает простои и позволяет хозяйствам точнее использовать ресурсы, особенно в интенсивных системах земледелия.
</a:t>
            </a:r>
            <a:endParaRPr lang="en-US" sz="93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Риски, снижающие эффективность сельского хозяйства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Погодные и рыночные угрозы действуют по-разному, но вместе они могут резко изменить итоговый доход хозяйства за сезон.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опасными остаются погодные риски: они одновременно уменьшают урожай и требуют дополнительных затрат на восстановление производства.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материалов по аграрным рискам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сельское хозяйство и сохранение ресурсов
</a:t>
            </a:r>
            <a:endParaRPr lang="en-US" sz="2223" dirty="0"/>
          </a:p>
        </p:txBody>
      </p:sp>
      <p:sp>
        <p:nvSpPr>
          <p:cNvPr id="11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61000" y="1619622"/>
            <a:ext cx="42279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Севообороты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культур помогает сохранять плодородие почв, снижает накопление вредителей и уменьшает зависимость от чрезмерного применения удобрений и химических средств защиты.
</a:t>
            </a:r>
            <a:endParaRPr lang="en-US" sz="881" dirty="0"/>
          </a:p>
        </p:txBody>
      </p:sp>
      <p:sp>
        <p:nvSpPr>
          <p:cNvPr id="13" name="Text 3"/>
          <p:cNvSpPr txBox="1"/>
          <p:nvPr/>
        </p:nvSpPr>
        <p:spPr>
          <a:xfrm>
            <a:off x="261000" y="2308226"/>
            <a:ext cx="42279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Рациональный полив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Капельное орошение и точное распределение воды позволяют экономить ресурс, поддерживать стабильную влажность и снижать риск засоления, особенно в засушливых районах.
</a:t>
            </a:r>
            <a:endParaRPr lang="en-US" sz="881" dirty="0"/>
          </a:p>
        </p:txBody>
      </p:sp>
      <p:sp>
        <p:nvSpPr>
          <p:cNvPr id="14" name="Text 4"/>
          <p:cNvSpPr txBox="1"/>
          <p:nvPr/>
        </p:nvSpPr>
        <p:spPr>
          <a:xfrm>
            <a:off x="258450" y="2996828"/>
            <a:ext cx="42279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почв
</a:t>
            </a:r>
            <a:pPr algn="l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Минимальная обработка, полосное земледелие и мульчирование уменьшают эрозию, сохраняют структуру почвы и помогают удерживать влагу в верхнем слое.
</a:t>
            </a:r>
            <a:endParaRPr lang="en-US" sz="950" dirty="0"/>
          </a:p>
        </p:txBody>
      </p:sp>
      <p:sp>
        <p:nvSpPr>
          <p:cNvPr id="15" name="Text 5"/>
          <p:cNvSpPr txBox="1"/>
          <p:nvPr/>
        </p:nvSpPr>
        <p:spPr>
          <a:xfrm>
            <a:off x="258450" y="3685419"/>
            <a:ext cx="42279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внесение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Дифференцированное внесение удобрений и средств защиты снижает химическую нагрузку, делает производство экономичнее и уменьшает воздействие на окружающую среду.
</a:t>
            </a:r>
            <a:endParaRPr lang="en-US" sz="881" dirty="0"/>
          </a:p>
        </p:txBody>
      </p:sp>
      <p:sp>
        <p:nvSpPr>
          <p:cNvPr id="16" name="Text 6"/>
          <p:cNvSpPr txBox="1"/>
          <p:nvPr/>
        </p:nvSpPr>
        <p:spPr>
          <a:xfrm>
            <a:off x="258450" y="4374020"/>
            <a:ext cx="42279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будущего урожая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практики дают возможность получать стабильный результат сегодня, не истощая землю и воду, которые будут нужны следующим поколениям.
</a:t>
            </a:r>
            <a:endParaRPr lang="en-US" sz="96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87840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Итоговые критерии размещения сельского хозяйства
</a:t>
            </a:r>
            <a:endParaRPr lang="en-US" sz="2223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238671"/>
            <a:ext cx="16512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Природная пригодность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Климат, почвы и водообеспеченность задают базовые возможности территории. Чем благоприятнее природные условия, тем шире набор культур и тем ниже затраты на преодоление ограничений.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963166" y="1238671"/>
            <a:ext cx="16512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Трудовые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работников и специалистов особенно важно для интенсивного производства. В районах с населением и подготовленными кадрами хозяйства быстрее внедряют новые технологии.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746332" y="1238671"/>
            <a:ext cx="16512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Транспорт и логистика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Хорошие дороги, холодильные мощности и близость переработки уменьшают потери продукции. Это особенно важно для молока, овощей, ягод и другой скоропортящейся продукции.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529494" y="1238671"/>
            <a:ext cx="16512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Техника и рынок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оборудование повышает отдачу труда, а близость покупателей делает сбыт более выгодным. Вместе они снижают издержки и усиливают устойчивость хозяйства.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7312660" y="1238671"/>
            <a:ext cx="16512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Единая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достигается там, где производство, переработка и продажа связаны в одну цепочку. Тогда хозяйство быстрее реагирует на спрос и меньше зависит от случайностей.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и эффективность: главный итог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сельского хозяйства определяется природой, экономикой и организацией труда, а эффективность — умением превратить ресурсы земли, воды, техники и людей в устойчивый результат.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2026-06-03T05:40:32Z</dcterms:created>
  <dcterms:modified xsi:type="dcterms:W3CDTF">2026-06-03T05:40:32Z</dcterms:modified>
</cp:coreProperties>
</file>