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jpe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890" y="1030931"/>
            <a:ext cx="3629752" cy="3633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8600" y="895675"/>
            <a:ext cx="4374600" cy="21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E7BE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Азии: один континент, много миров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278625" y="3176025"/>
            <a:ext cx="4374600" cy="17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 — континент контрастов, где соседствуют пустыни, джунгли и мегаполисы.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8600" y="254375"/>
            <a:ext cx="4739400" cy="3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831" y="1598466"/>
            <a:ext cx="3924000" cy="303496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6" y="414362"/>
            <a:ext cx="85593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Азия изучается по регионам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088731" y="2185594"/>
            <a:ext cx="3019500" cy="21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объединяет древние цивилизации, крупнейшие государства и самые быстро меняющиеся экономики планеты.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78600" y="1496750"/>
            <a:ext cx="3972900" cy="27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 объединяет миллиарды людей и включает почти все ключевые природные и культурные типы Евразии.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4900825" y="1726248"/>
            <a:ext cx="3636000" cy="104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85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4,8 млрд
</a:t>
            </a:r>
            <a:endParaRPr lang="en-US" sz="6685" dirty="0"/>
          </a:p>
        </p:txBody>
      </p:sp>
      <p:sp>
        <p:nvSpPr>
          <p:cNvPr id="8" name="Text 3"/>
          <p:cNvSpPr txBox="1"/>
          <p:nvPr/>
        </p:nvSpPr>
        <p:spPr>
          <a:xfrm>
            <a:off x="4900825" y="2905106"/>
            <a:ext cx="3636000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живут в Азии, поэтому её удобно изучать как систему разных регионов.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4900825" y="3702850"/>
            <a:ext cx="36360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2024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317" y="1418675"/>
            <a:ext cx="2816666" cy="3104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278600" y="414350"/>
            <a:ext cx="8559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Азии и условные регионы
</a:t>
            </a:r>
            <a:endParaRPr lang="en-US" sz="3100" dirty="0"/>
          </a:p>
        </p:txBody>
      </p:sp>
      <p:sp>
        <p:nvSpPr>
          <p:cNvPr id="13" name="Text 2"/>
          <p:cNvSpPr txBox="1"/>
          <p:nvPr/>
        </p:nvSpPr>
        <p:spPr>
          <a:xfrm>
            <a:off x="3558000" y="1520375"/>
            <a:ext cx="53088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охватывает огромные материковые пространства и островные дуги Тихого и Индийского океанов. Такое положение создаёт резкие различия между климатом, хозяйством и плотностью населения.
</a:t>
            </a:r>
            <a:endParaRPr lang="en-US" sz="860" dirty="0"/>
          </a:p>
        </p:txBody>
      </p:sp>
      <p:sp>
        <p:nvSpPr>
          <p:cNvPr id="14" name="Text 3"/>
          <p:cNvSpPr txBox="1"/>
          <p:nvPr/>
        </p:nvSpPr>
        <p:spPr>
          <a:xfrm>
            <a:off x="3558000" y="1194850"/>
            <a:ext cx="53088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Огромный охват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3558000" y="4602000"/>
            <a:ext cx="53088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Региональный подход делает сравнение более точным. Он позволяет рассматривать Азию не как единый блок, а как континент взаимосвязанных, но очень разных пространств.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3558000" y="4276475"/>
            <a:ext cx="53088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3558000" y="3831594"/>
            <a:ext cx="53088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страна может восприниматься по-разному в зависимости от задачи. Например, при изучении торговли, религий или природных зон акценты будут отличаться.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558000" y="3506069"/>
            <a:ext cx="53088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темы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3558000" y="3061188"/>
            <a:ext cx="53088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регионов не всегда совпадают в разных источниках. Это связано с тем, что карты составляют для географии, политики, экономики или исторического анализа.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558000" y="2735663"/>
            <a:ext cx="53088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Гибкие границы
</a:t>
            </a:r>
            <a:endParaRPr lang="en-US" sz="1300" dirty="0"/>
          </a:p>
        </p:txBody>
      </p:sp>
      <p:sp>
        <p:nvSpPr>
          <p:cNvPr id="21" name="Text 10"/>
          <p:cNvSpPr txBox="1"/>
          <p:nvPr/>
        </p:nvSpPr>
        <p:spPr>
          <a:xfrm>
            <a:off x="3558000" y="2290781"/>
            <a:ext cx="53088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сравнения обычно выделяют Восточную, Южную, Юго-Восточную, Центральную, Западную и Северную Азию. Это помогает увидеть сходства и различия между странами без упрощения картины.
</a:t>
            </a:r>
            <a:endParaRPr lang="en-US" sz="860" dirty="0"/>
          </a:p>
        </p:txBody>
      </p:sp>
      <p:sp>
        <p:nvSpPr>
          <p:cNvPr id="22" name="Text 11"/>
          <p:cNvSpPr txBox="1"/>
          <p:nvPr/>
        </p:nvSpPr>
        <p:spPr>
          <a:xfrm>
            <a:off x="3558000" y="1965256"/>
            <a:ext cx="53088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регионы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150" y="1383450"/>
            <a:ext cx="2507400" cy="16136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8442" y="1383450"/>
            <a:ext cx="2507400" cy="161364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42493" y="1383450"/>
            <a:ext cx="2507400" cy="161364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07150" y="3050950"/>
            <a:ext cx="2507400" cy="4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границы континента
</a:t>
            </a:r>
            <a:endParaRPr lang="en-US" sz="1300" dirty="0"/>
          </a:p>
        </p:txBody>
      </p:sp>
      <p:sp>
        <p:nvSpPr>
          <p:cNvPr id="13" name="Text 1"/>
          <p:cNvSpPr txBox="1"/>
          <p:nvPr/>
        </p:nvSpPr>
        <p:spPr>
          <a:xfrm>
            <a:off x="407150" y="3516425"/>
            <a:ext cx="25074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Азии особенно заметны океанические окраины: Берингово море на севере, Японское и Южно-Китайское моря на востоке и юге. Они связывают материк с морскими маршрутами и прибрежными экономиками.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3318442" y="3050950"/>
            <a:ext cx="2507400" cy="4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и страны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3318442" y="3516425"/>
            <a:ext cx="25074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выделить шесть регионов разными цветами, становится видно, как континент тянется от Средиземноморья до Тихого океана. Подписи крупных стран помогают быстро связать карту с реальной политической географией.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6242493" y="3050950"/>
            <a:ext cx="2507400" cy="4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Перекрёсток материков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242493" y="3516425"/>
            <a:ext cx="25074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 важно показать, что Азия не изолирована. Через неё проходят связи с Европой, Африкой и Океанией, а значит, континент занимает центральное место в мировой системе обменов.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278600" y="419352"/>
            <a:ext cx="8559600" cy="7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которая соединяет континенты
</a:t>
            </a:r>
            <a:endParaRPr lang="en-US" sz="3100" dirty="0"/>
          </a:p>
        </p:txBody>
      </p:sp>
      <p:sp>
        <p:nvSpPr>
          <p:cNvPr id="19" name="Text 7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0" y="1323744"/>
            <a:ext cx="3923400" cy="35594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3" name="Text 1"/>
          <p:cNvSpPr txBox="1"/>
          <p:nvPr/>
        </p:nvSpPr>
        <p:spPr>
          <a:xfrm>
            <a:off x="278606" y="414362"/>
            <a:ext cx="85593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 ландшафты
</a:t>
            </a:r>
            <a:endParaRPr lang="en-US" sz="3100" dirty="0"/>
          </a:p>
        </p:txBody>
      </p:sp>
      <p:sp>
        <p:nvSpPr>
          <p:cNvPr id="14" name="Text 2"/>
          <p:cNvSpPr txBox="1"/>
          <p:nvPr/>
        </p:nvSpPr>
        <p:spPr>
          <a:xfrm>
            <a:off x="4347450" y="1539025"/>
            <a:ext cx="4119300" cy="4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крайнем севере Азии условия суровы: долгие зимы, морозы и большие расстояния усложняют жизнь и транспорт. Здесь особенно важны устойчивость инфраструктуры и адаптация к холоду.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4347450" y="1322350"/>
            <a:ext cx="4119300" cy="1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север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347450" y="4473253"/>
            <a:ext cx="4119300" cy="4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и юго-восток Азии находятся в зоне тропиков и муссонов. Тепло и влажность поддерживают разнообразное сельское хозяйство, но одновременно требуют приспособления к сезонным дождям.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4347450" y="4256578"/>
            <a:ext cx="4119300" cy="1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Тропики и муссоны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347450" y="3739696"/>
            <a:ext cx="4119300" cy="4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Бассейны Индa и Ганга стали зонами плотного заселения и интенсивного земледелия. Здесь сосредоточены плодородные равнины, густая сеть городов и важные транспортные коридоры.
</a:t>
            </a:r>
            <a:endParaRPr lang="en-US" sz="800" dirty="0"/>
          </a:p>
        </p:txBody>
      </p:sp>
      <p:sp>
        <p:nvSpPr>
          <p:cNvPr id="19" name="Text 7"/>
          <p:cNvSpPr txBox="1"/>
          <p:nvPr/>
        </p:nvSpPr>
        <p:spPr>
          <a:xfrm>
            <a:off x="4347450" y="3523021"/>
            <a:ext cx="4119300" cy="1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долины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347450" y="3006139"/>
            <a:ext cx="4119300" cy="4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 и Тибетское нагорье создают мощный природный барьер. Они влияют на климат соседних территорий, ограничивают транспортные связи и формируют особые способы землепользования.
</a:t>
            </a:r>
            <a:endParaRPr lang="en-US" sz="800" dirty="0"/>
          </a:p>
        </p:txBody>
      </p:sp>
      <p:sp>
        <p:nvSpPr>
          <p:cNvPr id="21" name="Text 9"/>
          <p:cNvSpPr txBox="1"/>
          <p:nvPr/>
        </p:nvSpPr>
        <p:spPr>
          <a:xfrm>
            <a:off x="4347450" y="2789464"/>
            <a:ext cx="4119300" cy="1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барьеры
</a:t>
            </a:r>
            <a:endParaRPr lang="en-US" sz="1200" dirty="0"/>
          </a:p>
        </p:txBody>
      </p:sp>
      <p:sp>
        <p:nvSpPr>
          <p:cNvPr id="22" name="Text 10"/>
          <p:cNvSpPr txBox="1"/>
          <p:nvPr/>
        </p:nvSpPr>
        <p:spPr>
          <a:xfrm>
            <a:off x="4347450" y="2272582"/>
            <a:ext cx="4119300" cy="4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Азии широко распространены степи и пустыни. Открытые пространства влияют на кочевые традиции, распределение водных ресурсов и размещение населённых пунктов.
</a:t>
            </a:r>
            <a:endParaRPr lang="en-US" sz="800" dirty="0"/>
          </a:p>
        </p:txBody>
      </p:sp>
      <p:sp>
        <p:nvSpPr>
          <p:cNvPr id="23" name="Text 11"/>
          <p:cNvSpPr txBox="1"/>
          <p:nvPr/>
        </p:nvSpPr>
        <p:spPr>
          <a:xfrm>
            <a:off x="4347450" y="2055907"/>
            <a:ext cx="4119300" cy="1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 пустыни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2800" y="3353050"/>
            <a:ext cx="347325" cy="505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9074" y="3353650"/>
            <a:ext cx="504000" cy="504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12149" y="1487575"/>
            <a:ext cx="504000" cy="40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87537" y="1437175"/>
            <a:ext cx="504000" cy="504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3" name="Text 1"/>
          <p:cNvSpPr txBox="1"/>
          <p:nvPr/>
        </p:nvSpPr>
        <p:spPr>
          <a:xfrm>
            <a:off x="278606" y="414362"/>
            <a:ext cx="85593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повседневная жизнь
</a:t>
            </a:r>
            <a:endParaRPr lang="en-US" sz="3100" dirty="0"/>
          </a:p>
        </p:txBody>
      </p:sp>
      <p:sp>
        <p:nvSpPr>
          <p:cNvPr id="14" name="Text 2"/>
          <p:cNvSpPr txBox="1"/>
          <p:nvPr/>
        </p:nvSpPr>
        <p:spPr>
          <a:xfrm>
            <a:off x="1124463" y="3953100"/>
            <a:ext cx="2507400" cy="8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пустынных районах жизнь зависит от воды, поэтому оазисы и ирригационные системы становятся основой расселения. Без них земледелие и постоянные поселения были бы невозможны.
</a:t>
            </a:r>
            <a:endParaRPr lang="en-US" sz="1107" dirty="0"/>
          </a:p>
        </p:txBody>
      </p:sp>
      <p:sp>
        <p:nvSpPr>
          <p:cNvPr id="15" name="Text 3"/>
          <p:cNvSpPr txBox="1"/>
          <p:nvPr/>
        </p:nvSpPr>
        <p:spPr>
          <a:xfrm>
            <a:off x="1780712" y="3353050"/>
            <a:ext cx="1851300" cy="5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ресурс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4049074" y="3953100"/>
            <a:ext cx="2507400" cy="8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горных районах люди приспосабливаются к крутым склонам с помощью террасного земледелия. Перемещение между поселениями часто затруднено из-за рельефа и узких проходов.
</a:t>
            </a:r>
            <a:endParaRPr lang="en-US" sz="1107" dirty="0"/>
          </a:p>
        </p:txBody>
      </p:sp>
      <p:sp>
        <p:nvSpPr>
          <p:cNvPr id="17" name="Text 5"/>
          <p:cNvSpPr txBox="1"/>
          <p:nvPr/>
        </p:nvSpPr>
        <p:spPr>
          <a:xfrm>
            <a:off x="4705324" y="3353050"/>
            <a:ext cx="1851300" cy="5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горах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512149" y="2036625"/>
            <a:ext cx="2507400" cy="8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напрямую влияют на плотность населения и специализацию хозяйства. Где воды больше и равнины удобнее, там обычно выше урбанизация и экономическая активность.
</a:t>
            </a:r>
            <a:endParaRPr lang="en-US" sz="1107" dirty="0"/>
          </a:p>
        </p:txBody>
      </p:sp>
      <p:sp>
        <p:nvSpPr>
          <p:cNvPr id="19" name="Text 7"/>
          <p:cNvSpPr txBox="1"/>
          <p:nvPr/>
        </p:nvSpPr>
        <p:spPr>
          <a:xfrm>
            <a:off x="6168399" y="1436575"/>
            <a:ext cx="1851300" cy="5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и экономика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2587537" y="2036625"/>
            <a:ext cx="2507400" cy="8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муссонных зонах сельское хозяйство тесно связано с ритмом дождей. Здесь особенно распространено рисоводство, которое требует точного контроля влаги и высокой трудоёмкости.
</a:t>
            </a:r>
            <a:endParaRPr lang="en-US" sz="1107" dirty="0"/>
          </a:p>
        </p:txBody>
      </p:sp>
      <p:sp>
        <p:nvSpPr>
          <p:cNvPr id="21" name="Text 9"/>
          <p:cNvSpPr txBox="1"/>
          <p:nvPr/>
        </p:nvSpPr>
        <p:spPr>
          <a:xfrm>
            <a:off x="3243787" y="1436575"/>
            <a:ext cx="1851300" cy="5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муссонов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00" y="414350"/>
            <a:ext cx="3985200" cy="3985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457200" y="414350"/>
            <a:ext cx="4410000" cy="14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крупнейшие города
</a:t>
            </a:r>
            <a:endParaRPr lang="en-US" sz="2900" dirty="0"/>
          </a:p>
        </p:txBody>
      </p:sp>
      <p:sp>
        <p:nvSpPr>
          <p:cNvPr id="7" name="Text 2"/>
          <p:cNvSpPr txBox="1"/>
          <p:nvPr/>
        </p:nvSpPr>
        <p:spPr>
          <a:xfrm>
            <a:off x="4457200" y="2113250"/>
            <a:ext cx="441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Азии растут быстрее всего в прибрежных зонах и речных долинах, где легче развивать транспорт, промышленность и услуги.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457200" y="3307850"/>
            <a:ext cx="441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страны Южной и Восточной Азии, а разрыв между первыми двумя позициями и остальными очень велик.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278600" y="4399550"/>
            <a:ext cx="39852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2024 (оценка численности населения)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00" y="414350"/>
            <a:ext cx="3985200" cy="3985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457200" y="414350"/>
            <a:ext cx="4410000" cy="14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по регионам
</a:t>
            </a:r>
            <a:endParaRPr lang="en-US" sz="2900" dirty="0"/>
          </a:p>
        </p:txBody>
      </p:sp>
      <p:sp>
        <p:nvSpPr>
          <p:cNvPr id="7" name="Text 2"/>
          <p:cNvSpPr txBox="1"/>
          <p:nvPr/>
        </p:nvSpPr>
        <p:spPr>
          <a:xfrm>
            <a:off x="4457200" y="2113250"/>
            <a:ext cx="441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 показывает именно относительную, а не точную плотность: распределение населения в Азии крайне неравномерно и зависит от природных условий и уровня урбанизации.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457200" y="3307850"/>
            <a:ext cx="44100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заселены Восточная и Южная Азия; в Центральной и Северной Азии население редкое, а рост городов усиливает контрасты.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278600" y="4399550"/>
            <a:ext cx="39852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на основе общих демографических оценок регионов Азии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09850" y="3070852"/>
            <a:ext cx="2743200" cy="1540371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278600" y="414351"/>
            <a:ext cx="85593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 культурные традиции
</a:t>
            </a:r>
            <a:endParaRPr lang="en-US" sz="3100" dirty="0"/>
          </a:p>
        </p:txBody>
      </p:sp>
      <p:sp>
        <p:nvSpPr>
          <p:cNvPr id="13" name="Text 2"/>
          <p:cNvSpPr txBox="1"/>
          <p:nvPr/>
        </p:nvSpPr>
        <p:spPr>
          <a:xfrm>
            <a:off x="308343" y="2111283"/>
            <a:ext cx="2713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Буддизм, ислам, индуизм, христианство и иудаизм формировали храмы, святыни и городские пространства на протяжении веков. В разных странах они по-разному связаны с календарём праздников и семейными обычаями.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66613" y="1458858"/>
            <a:ext cx="2594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мозаика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6039593" y="2111283"/>
            <a:ext cx="2713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Кухня, одежда и ритуалы гостеприимства часто отражают местные верования и исторические контакты. Даже один и тот же обычай в разных странах может иметь собственное значение и форму.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097862" y="1458858"/>
            <a:ext cx="2594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 обряды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3173968" y="2111283"/>
            <a:ext cx="2713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традиции заметны в архитектуре: пагоды, мечети, ступы и храмы определяют облик городов и исторических центров. Многие памятники одновременно являются символами веры и национальной памяти.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3232237" y="1458858"/>
            <a:ext cx="2594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символы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3173981" y="3795708"/>
            <a:ext cx="2713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традиции Азии, важно видеть не только различия, но и взаимное влияние культур. Именно оно делает континент особенно сложным и интересным для сравнения.
</a:t>
            </a:r>
            <a:endParaRPr lang="en-US" sz="1000" dirty="0"/>
          </a:p>
        </p:txBody>
      </p:sp>
      <p:sp>
        <p:nvSpPr>
          <p:cNvPr id="20" name="Text 9"/>
          <p:cNvSpPr txBox="1"/>
          <p:nvPr/>
        </p:nvSpPr>
        <p:spPr>
          <a:xfrm>
            <a:off x="3232250" y="3143283"/>
            <a:ext cx="2594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Сосуществование культур
</a:t>
            </a:r>
            <a:endParaRPr lang="en-US" sz="1300" dirty="0"/>
          </a:p>
        </p:txBody>
      </p:sp>
      <p:sp>
        <p:nvSpPr>
          <p:cNvPr id="21" name="Text 10"/>
          <p:cNvSpPr txBox="1"/>
          <p:nvPr/>
        </p:nvSpPr>
        <p:spPr>
          <a:xfrm>
            <a:off x="308356" y="3795708"/>
            <a:ext cx="2713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азиатских государствах рядом живут разные этнические и религиозные общины. Это особенно заметно в крупных городах, где культурное разнообразие становится частью повседневной жизни.
</a:t>
            </a:r>
            <a:endParaRPr lang="en-US" sz="1000" dirty="0"/>
          </a:p>
        </p:txBody>
      </p:sp>
      <p:sp>
        <p:nvSpPr>
          <p:cNvPr id="22" name="Text 11"/>
          <p:cNvSpPr txBox="1"/>
          <p:nvPr/>
        </p:nvSpPr>
        <p:spPr>
          <a:xfrm>
            <a:off x="366625" y="3143283"/>
            <a:ext cx="2594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многообразие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00" y="1303355"/>
            <a:ext cx="3837600" cy="16939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3850" y="3263270"/>
            <a:ext cx="1659900" cy="16258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3850" y="1303195"/>
            <a:ext cx="1659900" cy="16258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278606" y="414362"/>
            <a:ext cx="85593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8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о культурных символах Азии
</a:t>
            </a:r>
            <a:endParaRPr lang="en-US" sz="2818" dirty="0"/>
          </a:p>
        </p:txBody>
      </p:sp>
      <p:sp>
        <p:nvSpPr>
          <p:cNvPr id="9" name="Text 2"/>
          <p:cNvSpPr txBox="1"/>
          <p:nvPr/>
        </p:nvSpPr>
        <p:spPr>
          <a:xfrm>
            <a:off x="278600" y="3214775"/>
            <a:ext cx="38376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праздник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278600" y="3641575"/>
            <a:ext cx="3837600" cy="12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улицах азиатских городов праздник легко соседствует с повседневной жизнью. Яркие процессии, цветы, огни и музыка превращают кварталы в живую сцену, где местные традиции становятся частью городской культуры и общим пространством для разных поколений.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05475" y="3263200"/>
            <a:ext cx="26613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Обычаи, которые сохраняют связь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05475" y="3764298"/>
            <a:ext cx="26613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Чайная церемония, семейный обед и торжественный фестиваль по-разному рассказывают об Азии, но объединяет их уважение к традиции. В крупных городах это соседствует с современным ритмом жизни, не отменяя культурного разнообразия.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5475" y="1303125"/>
            <a:ext cx="26613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веры и памяти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205475" y="1804223"/>
            <a:ext cx="26613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Купола мечетей, башни храмов и изящные пагоды задают узнаваемый силуэт многим странам Азии. Эти постройки не только религиозные центры, но и важные памятники истории, ремесла и художественного вкуса.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278606" y="414362"/>
            <a:ext cx="85593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языки и народы Азии формировались во времени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374875" y="3829300"/>
            <a:ext cx="29040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цивилизации Азии сложились вокруг крупных рек и торговых путей. С ними возникли письменность, государственность и языковые традиции, которые стали основой для многих современных народов континента.
</a:t>
            </a:r>
            <a:endParaRPr lang="en-US" sz="1160" dirty="0"/>
          </a:p>
        </p:txBody>
      </p:sp>
      <p:sp>
        <p:nvSpPr>
          <p:cNvPr id="11" name="Text 3"/>
          <p:cNvSpPr txBox="1"/>
          <p:nvPr/>
        </p:nvSpPr>
        <p:spPr>
          <a:xfrm>
            <a:off x="1374875" y="3353050"/>
            <a:ext cx="29040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центры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67375" y="3829300"/>
            <a:ext cx="29040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глобализация усилила роль международных языков, а во многих странах сохраняется двуязычие. При этом местные языки остаются важной частью идентичности, образования и общественной жизни.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67375" y="3353050"/>
            <a:ext cx="29040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Азия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121125" y="1856205"/>
            <a:ext cx="29040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развитием империй, караванной торговли и морских связей языки распространялись далеко за пределы своих родных территорий. Так появились зоны многоязычия, где рядом жили разные этносы и культурные общины.
</a:t>
            </a:r>
            <a:endParaRPr lang="en-US" sz="1164" dirty="0"/>
          </a:p>
        </p:txBody>
      </p:sp>
      <p:sp>
        <p:nvSpPr>
          <p:cNvPr id="15" name="Text 7"/>
          <p:cNvSpPr txBox="1"/>
          <p:nvPr/>
        </p:nvSpPr>
        <p:spPr>
          <a:xfrm>
            <a:off x="3121125" y="1379955"/>
            <a:ext cx="29040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связей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00" y="1664373"/>
            <a:ext cx="5133600" cy="250640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78600" y="414350"/>
            <a:ext cx="85887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языков и их примеры
</a:t>
            </a:r>
            <a:endParaRPr lang="en-US" sz="2900" dirty="0"/>
          </a:p>
        </p:txBody>
      </p:sp>
      <p:sp>
        <p:nvSpPr>
          <p:cNvPr id="7" name="Text 2"/>
          <p:cNvSpPr txBox="1"/>
          <p:nvPr/>
        </p:nvSpPr>
        <p:spPr>
          <a:xfrm>
            <a:off x="5656375" y="1303125"/>
            <a:ext cx="32109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крупнейшие языковые семьи Азии распределены по разным частям континента и связаны с историей миграций, торговли и государств.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656375" y="2877050"/>
            <a:ext cx="3210900" cy="14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карта Азии не сводится к одной модели: семьи распределены неравномерно, а многоязычие часто является нормой.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278600" y="4635500"/>
            <a:ext cx="51336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лингвистической карте Азии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463" y="3353650"/>
            <a:ext cx="504000" cy="50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9074" y="3381650"/>
            <a:ext cx="504000" cy="44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2149" y="1487575"/>
            <a:ext cx="504000" cy="40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7537" y="1465175"/>
            <a:ext cx="504000" cy="44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278606" y="414362"/>
            <a:ext cx="85593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азиатской экономики
</a:t>
            </a:r>
            <a:endParaRPr lang="en-US" sz="3100" dirty="0"/>
          </a:p>
        </p:txBody>
      </p:sp>
      <p:sp>
        <p:nvSpPr>
          <p:cNvPr id="10" name="Text 2"/>
          <p:cNvSpPr txBox="1"/>
          <p:nvPr/>
        </p:nvSpPr>
        <p:spPr>
          <a:xfrm>
            <a:off x="1124463" y="3953100"/>
            <a:ext cx="2507400" cy="8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Южной и Юго-Восточной Азии сельское хозяйство остаётся важной основой занятости. Рис, чай, специи и хлопок формируют не только экспорт, но и повседневную жизнь миллионов семей.
</a:t>
            </a:r>
            <a:endParaRPr lang="en-US" sz="1107" dirty="0"/>
          </a:p>
        </p:txBody>
      </p:sp>
      <p:sp>
        <p:nvSpPr>
          <p:cNvPr id="11" name="Text 3"/>
          <p:cNvSpPr txBox="1"/>
          <p:nvPr/>
        </p:nvSpPr>
        <p:spPr>
          <a:xfrm>
            <a:off x="1780712" y="3353050"/>
            <a:ext cx="1851300" cy="5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049074" y="3953100"/>
            <a:ext cx="2507400" cy="8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и часть Юго-Восточной Азии стали крупными промышленными центрами. Здесь выпускают электронику, автомобили и бытовую технику, а также формируют длинные цепочки поставок.
</a:t>
            </a:r>
            <a:endParaRPr lang="en-US" sz="1064" dirty="0"/>
          </a:p>
        </p:txBody>
      </p:sp>
      <p:sp>
        <p:nvSpPr>
          <p:cNvPr id="13" name="Text 5"/>
          <p:cNvSpPr txBox="1"/>
          <p:nvPr/>
        </p:nvSpPr>
        <p:spPr>
          <a:xfrm>
            <a:off x="4705324" y="3353050"/>
            <a:ext cx="1851300" cy="5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512149" y="2036625"/>
            <a:ext cx="2507400" cy="8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Азия укрепила позиции в сфере услуг, цифровых технологий и аутсорсинга. Финансовые центры, IT-компании и стартапы всё чаще становятся символом экономического роста региона.
</a:t>
            </a:r>
            <a:endParaRPr lang="en-US" sz="1107" dirty="0"/>
          </a:p>
        </p:txBody>
      </p:sp>
      <p:sp>
        <p:nvSpPr>
          <p:cNvPr id="15" name="Text 7"/>
          <p:cNvSpPr txBox="1"/>
          <p:nvPr/>
        </p:nvSpPr>
        <p:spPr>
          <a:xfrm>
            <a:off x="6168399" y="1436575"/>
            <a:ext cx="1851300" cy="5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и технологии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2587537" y="2036625"/>
            <a:ext cx="2507400" cy="8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Азия известна запасами нефти и газа, а добыча сырья влияет на доходы государств, развитие инфраструктуры и положение стран на мировом энергетическом рынке.
</a:t>
            </a:r>
            <a:endParaRPr lang="en-US" sz="1110" dirty="0"/>
          </a:p>
        </p:txBody>
      </p:sp>
      <p:sp>
        <p:nvSpPr>
          <p:cNvPr id="17" name="Text 9"/>
          <p:cNvSpPr txBox="1"/>
          <p:nvPr/>
        </p:nvSpPr>
        <p:spPr>
          <a:xfrm>
            <a:off x="3243787" y="1436575"/>
            <a:ext cx="1851300" cy="5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и энергия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00" y="1515025"/>
            <a:ext cx="8583300" cy="337235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349950" y="422742"/>
            <a:ext cx="8404200" cy="4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9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Азия встроена в глобальные цепочки поставок
</a:t>
            </a:r>
            <a:endParaRPr lang="en-US" sz="2579" dirty="0"/>
          </a:p>
        </p:txBody>
      </p:sp>
      <p:sp>
        <p:nvSpPr>
          <p:cNvPr id="7" name="Text 2"/>
          <p:cNvSpPr txBox="1"/>
          <p:nvPr/>
        </p:nvSpPr>
        <p:spPr>
          <a:xfrm>
            <a:off x="349950" y="981642"/>
            <a:ext cx="8404200" cy="2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товаров и ресурсов от производства до мировых рынков через азиатские порты, кластеры и транспортные коридоры.
</a:t>
            </a:r>
            <a:endParaRPr lang="en-US" sz="99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278600" y="414350"/>
            <a:ext cx="8559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1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политических систем Азии
</a:t>
            </a:r>
            <a:endParaRPr lang="en-US" sz="3021" dirty="0"/>
          </a:p>
        </p:txBody>
      </p:sp>
      <p:sp>
        <p:nvSpPr>
          <p:cNvPr id="10" name="Text 2"/>
          <p:cNvSpPr txBox="1"/>
          <p:nvPr/>
        </p:nvSpPr>
        <p:spPr>
          <a:xfrm>
            <a:off x="278700" y="1545775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Азии рядом существуют парламентские, президентские и смешанные модели правления. Их устройство зависит от исторического опыта, конституции и роли политических институтов, а не только от географии.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8700" y="1194850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модели власти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137628" y="2491096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важную роль играют партии, выборы и парламенты. Там, где эти механизмы устойчивы, власть чаще распределяется между несколькими центрами и проходит регулярную смену руководства.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137628" y="2140171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 и выборы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1996555" y="3436417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отдельных государствах сильнее заметны традиционные или наследственные формы легитимности. Они могут сочетаться с современными управленческими структурами, создавая особую политическую систему.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996555" y="3085492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и современность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855483" y="4381737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структуры и централизованные административные механизмы тоже встречаются в регионе. Это показывает, что политическое развитие Азии нельзя объяснить одной универсальной схемой.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2855483" y="4030813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особенности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0050" y="1904805"/>
            <a:ext cx="4936800" cy="20255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278600" y="414350"/>
            <a:ext cx="85887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правления в странах Азии
</a:t>
            </a:r>
            <a:endParaRPr lang="en-US" sz="2900" dirty="0"/>
          </a:p>
        </p:txBody>
      </p:sp>
      <p:sp>
        <p:nvSpPr>
          <p:cNvPr id="9" name="Text 2"/>
          <p:cNvSpPr txBox="1"/>
          <p:nvPr/>
        </p:nvSpPr>
        <p:spPr>
          <a:xfrm>
            <a:off x="3930050" y="4635500"/>
            <a:ext cx="49368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политической карте Азии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4900" y="1400675"/>
            <a:ext cx="32109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 Азии рядом существуют монархии и республики, причём тип правления не задаёт автоматически ни уровень развития, ни культурный облик страны.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64900" y="3196550"/>
            <a:ext cx="32109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форма и общественное развитие не совпадают напрямую: страны с разными системами могут быть как высокоразвитыми, так и быстро меняющимися.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278606" y="414362"/>
            <a:ext cx="85593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ключевых вызовов развития
</a:t>
            </a:r>
            <a:endParaRPr lang="en-US" sz="3100" dirty="0"/>
          </a:p>
        </p:txBody>
      </p:sp>
      <p:sp>
        <p:nvSpPr>
          <p:cNvPr id="12" name="Text 2"/>
          <p:cNvSpPr txBox="1"/>
          <p:nvPr/>
        </p:nvSpPr>
        <p:spPr>
          <a:xfrm>
            <a:off x="407600" y="2310030"/>
            <a:ext cx="14160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городов усиливает нагрузку на транспорт, жильё и коммунальные системы. В мегаполисах особенно заметно, как инфраструктура не успевает за темпами переселения населения.
</a:t>
            </a:r>
            <a:endParaRPr lang="en-US" sz="968" dirty="0"/>
          </a:p>
        </p:txBody>
      </p:sp>
      <p:sp>
        <p:nvSpPr>
          <p:cNvPr id="13" name="Text 3"/>
          <p:cNvSpPr txBox="1"/>
          <p:nvPr/>
        </p:nvSpPr>
        <p:spPr>
          <a:xfrm>
            <a:off x="407600" y="1704525"/>
            <a:ext cx="1416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Урбанизация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7319451" y="2310030"/>
            <a:ext cx="14160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Демографическая картина континента неоднородна: в одних странах население стареет, в других сохраняется очень молодая структура. Это по-разному влияет на рынок труда, социальную политику и пенсии.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7319451" y="1704525"/>
            <a:ext cx="1416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Демография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1488" y="2310030"/>
            <a:ext cx="14160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Азии нужно одновременно обеспечивать растущую экономику энергией и снижать зависимость от угля и нефти. Переход к более чистым источникам идёт неравномерно и требует больших инвестиций.
</a:t>
            </a:r>
            <a:endParaRPr lang="en-US" sz="954" dirty="0"/>
          </a:p>
        </p:txBody>
      </p:sp>
      <p:sp>
        <p:nvSpPr>
          <p:cNvPr id="17" name="Text 7"/>
          <p:cNvSpPr txBox="1"/>
          <p:nvPr/>
        </p:nvSpPr>
        <p:spPr>
          <a:xfrm>
            <a:off x="5591488" y="1704525"/>
            <a:ext cx="1416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Энергия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3863525" y="2310030"/>
            <a:ext cx="14160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дефицит воды становится ограничением для сельского хозяйства и жизни городов. К этому добавляются загрязнение воздуха и необходимость снижать экологическую нагрузку.
</a:t>
            </a:r>
            <a:endParaRPr lang="en-US" sz="948" dirty="0"/>
          </a:p>
        </p:txBody>
      </p:sp>
      <p:sp>
        <p:nvSpPr>
          <p:cNvPr id="19" name="Text 9"/>
          <p:cNvSpPr txBox="1"/>
          <p:nvPr/>
        </p:nvSpPr>
        <p:spPr>
          <a:xfrm>
            <a:off x="3863525" y="1704525"/>
            <a:ext cx="1416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Ресурсы и экология
</a:t>
            </a:r>
            <a:endParaRPr lang="en-US" sz="1300" dirty="0"/>
          </a:p>
        </p:txBody>
      </p:sp>
      <p:sp>
        <p:nvSpPr>
          <p:cNvPr id="20" name="Text 10"/>
          <p:cNvSpPr txBox="1"/>
          <p:nvPr/>
        </p:nvSpPr>
        <p:spPr>
          <a:xfrm>
            <a:off x="2135563" y="2310030"/>
            <a:ext cx="14160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доступ к качественному обучению влияет на возможности молодёжи. Различия между столицами, крупными городами и сельскими районами особенно заметны в удалённых и горных территориях.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2135563" y="1704525"/>
            <a:ext cx="1416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Образование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350" y="1384355"/>
            <a:ext cx="4006500" cy="16119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4681" y="1384355"/>
            <a:ext cx="4006500" cy="161199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1350" y="3051025"/>
            <a:ext cx="4006500" cy="4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скорость, масштаб, экспорт
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81350" y="3516500"/>
            <a:ext cx="40065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в Восточной Азии сочетает огромные густонаселённые равнины с прибрежными мегаполисами, где сосредоточены промышленность и технологии. Страна стала одним из главных экспортёров мира и развила одну из крупнейших сетей высокоскоростных железных дорог.
</a:t>
            </a:r>
            <a:endParaRPr lang="en-US" sz="1130" dirty="0"/>
          </a:p>
        </p:txBody>
      </p:sp>
      <p:sp>
        <p:nvSpPr>
          <p:cNvPr id="11" name="Text 2"/>
          <p:cNvSpPr txBox="1"/>
          <p:nvPr/>
        </p:nvSpPr>
        <p:spPr>
          <a:xfrm>
            <a:off x="4754681" y="3051025"/>
            <a:ext cx="4006500" cy="4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молодость и цифровой рост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54681" y="3516500"/>
            <a:ext cx="40065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в Южной Азии живёт под влиянием муссонов, а её экономический профиль всё заметнее определяют услуги и ИТ. Население страны очень молодое, поэтому именно образование, занятость и города формируют её ближайшее будущее.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78600" y="419352"/>
            <a:ext cx="8559600" cy="7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крупнейших примера: Китай и Индия
</a:t>
            </a:r>
            <a:endParaRPr lang="en-US" sz="3100" dirty="0"/>
          </a:p>
        </p:txBody>
      </p:sp>
      <p:sp>
        <p:nvSpPr>
          <p:cNvPr id="14" name="Text 5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8600" y="3076150"/>
            <a:ext cx="5331900" cy="133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как континент различий и связей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8600" y="469100"/>
            <a:ext cx="5331900" cy="17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стран Азии показывает, что один континент может включать множество природных зон, культур и политических моделей. При этом общие вызовы — урбанизация, экология и демография — требуют долгосрочных решений и межрегионального диалога.
</a:t>
            </a:r>
            <a:endParaRPr lang="en-US" sz="1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2026-07-27T03:33:10Z</dcterms:created>
  <dcterms:modified xsi:type="dcterms:W3CDTF">2026-07-27T03:33:10Z</dcterms:modified>
</cp:coreProperties>
</file>