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4793" y="691675"/>
            <a:ext cx="2774764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как служебная часть речи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союз связывает слова и части предложения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помогают строить точные высказывания, связывать мысли и передавать отношения между частями предложения: соединение, выбор, противопоставление, причину, условие, время и цель.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союзы важны в 7 классе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союз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37581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Служебная часть речи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не называет предметы, признаки или действия, а помогает связывать однородные члены, простые предложения в составе сложного и отдельные части текста.
</a:t>
            </a:r>
            <a:endParaRPr lang="en-US" sz="1716" dirty="0"/>
          </a:p>
        </p:txBody>
      </p:sp>
      <p:sp>
        <p:nvSpPr>
          <p:cNvPr id="12" name="Text 3"/>
          <p:cNvSpPr txBox="1"/>
          <p:nvPr/>
        </p:nvSpPr>
        <p:spPr>
          <a:xfrm>
            <a:off x="337581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вопросов и значений
</a:t>
            </a:r>
            <a:pPr algn="l" indent="0" marL="0">
              <a:lnSpc>
                <a:spcPct val="100000"/>
              </a:lnSpc>
              <a:buNone/>
            </a:pPr>
            <a:r>
              <a:rPr lang="en-US" sz="9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союзу нельзя задать вопрос, потому что он не обозначает самостоятельное понятие. Его роль — установить связь между словами и частями высказывания.
</a:t>
            </a:r>
            <a:endParaRPr lang="en-US" sz="1717" dirty="0"/>
          </a:p>
        </p:txBody>
      </p:sp>
      <p:sp>
        <p:nvSpPr>
          <p:cNvPr id="13" name="Text 4"/>
          <p:cNvSpPr txBox="1"/>
          <p:nvPr/>
        </p:nvSpPr>
        <p:spPr>
          <a:xfrm>
            <a:off x="4243594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изменяется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не имеют рода, числа и падежа. Их форма остаётся постоянной, поэтому при разборе важно смотреть не на окончание, а на функцию в предложении.
</a:t>
            </a:r>
            <a:endParaRPr lang="en-US" sz="1716" dirty="0"/>
          </a:p>
        </p:txBody>
      </p:sp>
      <p:sp>
        <p:nvSpPr>
          <p:cNvPr id="14" name="Text 5"/>
          <p:cNvSpPr txBox="1"/>
          <p:nvPr/>
        </p:nvSpPr>
        <p:spPr>
          <a:xfrm>
            <a:off x="4243594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 нужен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союз делает речь связной и понятной: показывает, как одна мысль присоединяется к другой, противопоставляется ей или зависит от неё по смыслу.
</a:t>
            </a:r>
            <a:endParaRPr lang="en-US" sz="171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и служебные части речи
</a:t>
            </a:r>
            <a:endParaRPr lang="en-US" sz="3081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почему союз относится к служебным словам.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не называет явления, а соединяет слова и части предложения, поэтому относится к служебным частям речи.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0848" y="1226200"/>
            <a:ext cx="3096353" cy="302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союз соединяет слова и предложения
</a:t>
            </a:r>
            <a:endParaRPr lang="en-US" sz="3169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83700" y="1226775"/>
            <a:ext cx="45066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ряда слов
</a:t>
            </a:r>
            <a:pPr algn="l" indent="0" marL="0">
              <a:lnSpc>
                <a:spcPct val="100000"/>
              </a:lnSpc>
              <a:buNone/>
            </a:pPr>
            <a:r>
              <a:rPr lang="en-US" sz="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может связывать однородные члены предложения: книги и тетради, быстро, но аккуратно. В таком случае он показывает равноправие перечисляемых элементов.
</a:t>
            </a:r>
            <a:endParaRPr lang="en-US" sz="1496" dirty="0"/>
          </a:p>
        </p:txBody>
      </p:sp>
      <p:sp>
        <p:nvSpPr>
          <p:cNvPr id="12" name="Text 3"/>
          <p:cNvSpPr txBox="1"/>
          <p:nvPr/>
        </p:nvSpPr>
        <p:spPr>
          <a:xfrm>
            <a:off x="783700" y="2276825"/>
            <a:ext cx="45066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частями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сложном предложении союз соединяет две грамматические основы: Наступил вечер, и улицы опустели. Он помогает увидеть переход от одной мысли к другой.
</a:t>
            </a:r>
            <a:endParaRPr lang="en-US" sz="1496" dirty="0"/>
          </a:p>
        </p:txBody>
      </p:sp>
      <p:sp>
        <p:nvSpPr>
          <p:cNvPr id="13" name="Text 4"/>
          <p:cNvSpPr txBox="1"/>
          <p:nvPr/>
        </p:nvSpPr>
        <p:spPr>
          <a:xfrm>
            <a:off x="783700" y="3326875"/>
            <a:ext cx="45066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смысловых блоков
</a:t>
            </a:r>
            <a:pPr algn="l" indent="0" marL="0">
              <a:lnSpc>
                <a:spcPct val="100000"/>
              </a:lnSpc>
              <a:buNone/>
            </a:pPr>
            <a:r>
              <a:rPr lang="en-US" sz="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союз соединяет не только отдельные слова, но и крупные фрагменты мысли. Благодаря этому сообщение звучит цельно и логично.
</a:t>
            </a:r>
            <a:endParaRPr lang="en-US" sz="168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союзов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группы различаются по функции: соединение равноправных частей, подчинение и усиление связи повтором.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деление союза связано не с формой, а с ролью в предложении: равноправие, зависимость или повтор для выразительности.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русскому языку, 7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Сочинительные союзы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37581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соединяют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Сочинительные союзы связывают равноправные части: слова, однородные члены и простые предложения. Ни одна из соединённых частей не зависит от другой по смыслу.
</a:t>
            </a:r>
            <a:endParaRPr lang="en-US" sz="1716" dirty="0"/>
          </a:p>
        </p:txBody>
      </p:sp>
      <p:sp>
        <p:nvSpPr>
          <p:cNvPr id="12" name="Text 3"/>
          <p:cNvSpPr txBox="1"/>
          <p:nvPr/>
        </p:nvSpPr>
        <p:spPr>
          <a:xfrm>
            <a:off x="337581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Соединительные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и, да чаще всего показывают добавление или перечисление. Они помогают объединить несколько признаков, действий или событий в одно высказывание.
</a:t>
            </a:r>
            <a:endParaRPr lang="en-US" sz="1716" dirty="0"/>
          </a:p>
        </p:txBody>
      </p:sp>
      <p:sp>
        <p:nvSpPr>
          <p:cNvPr id="13" name="Text 4"/>
          <p:cNvSpPr txBox="1"/>
          <p:nvPr/>
        </p:nvSpPr>
        <p:spPr>
          <a:xfrm>
            <a:off x="4243594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Противительные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а, но, зато выражают противопоставление. С их помощью легко показать разницу между явлениями, действиями или признаками и сделать мысль точнее.
</a:t>
            </a:r>
            <a:endParaRPr lang="en-US" sz="1716" dirty="0"/>
          </a:p>
        </p:txBody>
      </p:sp>
      <p:sp>
        <p:nvSpPr>
          <p:cNvPr id="14" name="Text 5"/>
          <p:cNvSpPr txBox="1"/>
          <p:nvPr/>
        </p:nvSpPr>
        <p:spPr>
          <a:xfrm>
            <a:off x="4243594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Разделительные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или, либо, то…то передают выбор, чередование или возможность нескольких вариантов. Такие союзы особенно полезны, когда нужно обозначить альтернативу.
</a:t>
            </a:r>
            <a:endParaRPr lang="en-US" sz="171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3250" y="1936582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9900" y="1970328"/>
            <a:ext cx="337500" cy="27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26600" y="1970328"/>
            <a:ext cx="337500" cy="270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Подчинительные союзы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чтобы указывает, ради чего совершается действие. С его помощью легко показать намерение, задачу или ожидаемый результат.
</a:t>
            </a:r>
            <a:pPr algn="ctr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
</a:t>
            </a:r>
            <a:endParaRPr lang="en-US" sz="1158" dirty="0"/>
          </a:p>
        </p:txBody>
      </p:sp>
      <p:sp>
        <p:nvSpPr>
          <p:cNvPr id="16" name="Text 3"/>
          <p:cNvSpPr txBox="1"/>
          <p:nvPr/>
        </p:nvSpPr>
        <p:spPr>
          <a:xfrm>
            <a:off x="3424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5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
</a:t>
            </a:r>
            <a:pPr algn="r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потому что, так как объясняют, почему произошло действие. Они помогают назвать основание события и делают высказывание более точным и понятным.
</a:t>
            </a:r>
            <a:endParaRPr lang="en-US" sz="1536" dirty="0"/>
          </a:p>
        </p:txBody>
      </p:sp>
      <p:sp>
        <p:nvSpPr>
          <p:cNvPr id="17" name="Text 4"/>
          <p:cNvSpPr txBox="1"/>
          <p:nvPr/>
        </p:nvSpPr>
        <p:spPr>
          <a:xfrm>
            <a:off x="18826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
</a:t>
            </a:r>
            <a:pPr algn="r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если показывает, при каком условии произойдёт действие. Он помогает представить ситуацию как возможную и связать её с результатом.
</a:t>
            </a:r>
            <a:endParaRPr lang="en-US" sz="1500" dirty="0"/>
          </a:p>
        </p:txBody>
      </p:sp>
      <p:sp>
        <p:nvSpPr>
          <p:cNvPr id="18" name="Text 5"/>
          <p:cNvSpPr txBox="1"/>
          <p:nvPr/>
        </p:nvSpPr>
        <p:spPr>
          <a:xfrm>
            <a:off x="54994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когда связывает события по времени и помогает понять, что происходит раньше, позже или одновременно с другим действием.
</a:t>
            </a:r>
            <a:endParaRPr lang="en-US" sz="1536" dirty="0"/>
          </a:p>
        </p:txBody>
      </p:sp>
      <p:sp>
        <p:nvSpPr>
          <p:cNvPr id="19" name="Text 6"/>
          <p:cNvSpPr txBox="1"/>
          <p:nvPr/>
        </p:nvSpPr>
        <p:spPr>
          <a:xfrm>
            <a:off x="62962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 уступка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как и хотя передают сравнение или уступку. Они показывают, что действия похожи или что результат не совпадает с ожидаемым.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7731" y="1479875"/>
            <a:ext cx="4222639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по значению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смысловые отношения выражают разные союзы.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союзу можно сразу понять, какую связь он выражает: объяснение, условие, время, цель, противопоставление или выбор.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определения вида союза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последовательно определить функцию союза в предложении.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союзы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повторяется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союзы употребляются в предложении два или несколько раз: и…и, ни…ни, то…то, не то…не то. Такое повторение подчёркивает связь между частями и делает речь более выразительной.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4872152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звучит фраза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повторяющихся союзах предложение часто приобретает особый ритм. Он помогает выделить каждую часть высказывания, сделать перечисление ясным и подчеркнуть смену действий или признаков.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575675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обозначают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повторяющихся союзов можно передать перечисление, чередование, отрицание или неуверенность. Смысл становится точнее, а интонация — более заметной и живой.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4872152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чаще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союзы встречаются и в разговорной речи, и в литературных текстах. Они помогают не только связать слова, но и усилить эмоциональность, поэтому фразы звучат ярче и запоминаются легче.
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союзы чаще всего встречаются в учебных текстах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союзы особенно важны в объяснениях, правилах и примерах, потому что связывают определения, причины и выводы.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используются простые соединительные и противопоставительные союзы: они нужны для логичного изложения материала и ясной структуры текста.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 учебным текстам школьного курса русского языка; точный статистический источник не задан.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591" y="1258598"/>
            <a:ext cx="2373909" cy="21782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5044" y="1258598"/>
            <a:ext cx="2373909" cy="2178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9494" y="1258598"/>
            <a:ext cx="2373909" cy="21782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союз меняет звучание фразы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перечисление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с союзом и голос обычно звучит ровно и плавно. Перечисление предметов или действий воспринимается как единый ряд, без резких остановок. Такая интонация помогает спокойно передать последовательность мыслей и не выделять ни одну часть особенно сильно.
</a:t>
            </a:r>
            <a:endParaRPr lang="en-US" sz="1051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противопоставление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6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Союз, но сразу создаёт заметную паузу и усиливает вторую часть высказывания. Первая мысль как будто сталкивается со второй, поэтому интонация становится более напряжённой. Слушатель ясно чувствует, что между частями есть контраст.
</a:t>
            </a:r>
            <a:endParaRPr lang="en-US" sz="1093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вариантами
</a:t>
            </a:r>
            <a:pPr algn="ctr" indent="0" marL="0">
              <a:lnSpc>
                <a:spcPct val="100000"/>
              </a:lnSpc>
              <a:buNone/>
            </a:pPr>
            <a:r>
              <a:rPr lang="en-US" sz="6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предложении появляется союз или, интонация словно предлагает несколько путей. Голос немного меняется на каждом варианте, показывая альтернативу. Благодаря этому сразу понятно, что нужно выбрать один из двух возможных ответов.
</a:t>
            </a:r>
            <a:endParaRPr lang="en-US" sz="111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союз отличается от похожих слов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9383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отвечает на 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не называет предмет, признак или действие и не отвечает на вопросы. Если слово помогает соединить части высказывания, значит, оно выполняет служебную роль, а не является самостоятельным членом предложения.
</a:t>
            </a:r>
            <a:endParaRPr lang="en-US" sz="1522" dirty="0"/>
          </a:p>
        </p:txBody>
      </p:sp>
      <p:sp>
        <p:nvSpPr>
          <p:cNvPr id="11" name="Text 3"/>
          <p:cNvSpPr txBox="1"/>
          <p:nvPr/>
        </p:nvSpPr>
        <p:spPr>
          <a:xfrm>
            <a:off x="2815034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быть разным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что иногда выступает союзом, например: Я знаю, что урок начнётся. Но в вопросе Что лежит на столе? это уже местоимение, потому что оно заменяет неизвестный предмет.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4970685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роли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отличить союз от похожего слова, нужно посмотреть, какую роль оно играет в предложении. Если слово связывает части и не обозначает отдельный предмет, признак или действие, перед нами союз.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7126336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и смысл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союз можно заменить другим союзом без потери связи между частями. Если же слово можно убрать, не разрушив смысл вопроса или сообщения, скорее всего, оно не является союзом.
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союзов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
</a:t>
            </a:r>
            <a:pPr algn="ctr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запоминают союзы, которые пишутся слитно: зато, тоже, также, чтобы. Они употребляются как цельные слова, поэтому на письме не разделяются.
</a:t>
            </a:r>
            <a:endParaRPr lang="en-US" sz="1382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
</a:t>
            </a:r>
            <a:pPr algn="r" indent="0" marL="0">
              <a:lnSpc>
                <a:spcPct val="100000"/>
              </a:lnSpc>
              <a:buNone/>
            </a:pPr>
            <a:r>
              <a:rPr lang="en-US" sz="8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различать сочетание потому что: это два слова, которые вместе выражают причину. То же и так же тоже могут писаться раздельно, если между частями сохраняется самостоятельный смысл.
</a:t>
            </a:r>
            <a:endParaRPr lang="en-US" sz="1229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 — определить значение и состав слова. Если можно увидеть местоимение или частицы, нужно писать раздельно; если слово потеряло самостоятельные части и стало союзом, оно пишется слитно.
</a:t>
            </a:r>
            <a:endParaRPr lang="en-US" sz="123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 похожие сочетания слов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не путать союз с похожими по звучанию сочетаниями и выбирать правильное написание по смыслу.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написание зависит не от звучания, а от роли слова в предложении и от того, можно ли выделить самостоятельные части.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орфографии и пунктуации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союз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распознавания союза в простом и сложном предложении.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употреблении союзов
</a:t>
            </a:r>
            <a:endParaRPr lang="en-US" sz="3138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83700" y="13424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написании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смешивают похожие пары: чтобы и что бы, тоже и то же, зато и за то. Ошибка возникает, когда не учитывают значение слова и его роль в предложении.
</a:t>
            </a:r>
            <a:endParaRPr lang="en-US" sz="1716" dirty="0"/>
          </a:p>
        </p:txBody>
      </p:sp>
      <p:sp>
        <p:nvSpPr>
          <p:cNvPr id="12" name="Text 3"/>
          <p:cNvSpPr txBox="1"/>
          <p:nvPr/>
        </p:nvSpPr>
        <p:spPr>
          <a:xfrm>
            <a:off x="783700" y="28848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запятой
</a:t>
            </a:r>
            <a:pPr algn="l" indent="0" marL="0">
              <a:lnSpc>
                <a:spcPct val="100000"/>
              </a:lnSpc>
              <a:buNone/>
            </a:pPr>
            <a:r>
              <a:rPr lang="en-US" sz="9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подчинительным союзом в сложном предложении нередко забывают поставить запятую. Из-за этого предложение читается труднее, а граница между частями становится неясной.
</a:t>
            </a:r>
            <a:endParaRPr lang="en-US" sz="1661" dirty="0"/>
          </a:p>
        </p:txBody>
      </p:sp>
      <p:sp>
        <p:nvSpPr>
          <p:cNvPr id="13" name="Text 4"/>
          <p:cNvSpPr txBox="1"/>
          <p:nvPr/>
        </p:nvSpPr>
        <p:spPr>
          <a:xfrm>
            <a:off x="5100413" y="13424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выбор союза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вместо союза причины, условия или времени выбирают другое слово, и смысл высказывания меняется. Поэтому важно заранее понять, какие отношения нужно показать между частями.
</a:t>
            </a:r>
            <a:endParaRPr lang="en-US" sz="1716" dirty="0"/>
          </a:p>
        </p:txBody>
      </p:sp>
      <p:sp>
        <p:nvSpPr>
          <p:cNvPr id="14" name="Text 5"/>
          <p:cNvSpPr txBox="1"/>
          <p:nvPr/>
        </p:nvSpPr>
        <p:spPr>
          <a:xfrm>
            <a:off x="5100413" y="28848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союзов и других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похожи на союзы, но на самом деле являются местоимениями, частицами или предлогами с местоимениями. Проверка по смыслу помогает избежать такой ошибки.
</a:t>
            </a:r>
            <a:endParaRPr lang="en-US" sz="16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соединяют союзы в речи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помогают не только внутри предложения, но и при переходе от одной мысли к другой в тексте.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нагрузка у союзов связана со сложными предложениями, но они также важны для перечисления и логических переходов между фрагментами текста.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теме «Союз — служебная часть речи»; точные количественные данные не приводятся.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Союз: маленькое слово с большой ролью
</a:t>
            </a:r>
            <a:pPr algn="l" indent="0" marL="0">
              <a:lnSpc>
                <a:spcPct val="100000"/>
              </a:lnSpc>
              <a:buNone/>
            </a:pPr>
            <a:r>
              <a:rPr lang="en-US" sz="1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помогают словам и предложениям работать вместе, делают речь точной и связной. Если уметь находить их и понимать значение, легче писать грамотно и строить ясные высказывания.
</a:t>
            </a:r>
            <a:endParaRPr lang="en-US" sz="372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2026-05-28T13:39:37Z</dcterms:created>
  <dcterms:modified xsi:type="dcterms:W3CDTF">2026-05-28T13:39:37Z</dcterms:modified>
</cp:coreProperties>
</file>