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 экологии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о взаимодействиях живых организмов с окружающей средой и её вызовах.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эволюция экологии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«экология» появилось в XIX веке благодаря Эрнсту Геккелю. Сегодня экология — междисциплинарная наука, объединяющая биологию, физику и социологию для решения глобальных вызовов.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6900" y="437934"/>
            <a:ext cx="82302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экологических исследований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086798" y="403779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 науки — выявить механизмы устойчивости и адаптации биосферы к антропогенным воздействиям.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253550" y="318873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влияния человека на природу включает изучение загрязнений, урбанизации и климатических изменений.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20108" y="2391279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популяций и структура экосистем помогают понять, как живые сообщества приспосабливаются и развиваются.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93748" y="1593820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изучает циклы веществ и энергию в природе, исследуя взаимодействия организмов и их влияние на среду.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Трофические уровни и потоки энергии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каждом уровне энергия преобразуется с потерями, главным образом в виде тепла, что ограничивает количество организмов на верхних уровнях.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энергии снижается примерно на 90% на каждом последующем трофическом уровне, влияя на структуру пищевых цепей.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экологии, 2020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29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10527" y="497100"/>
            <a:ext cx="3868800" cy="41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разделы экологии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видов и популяций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Аутоэкология исследует адаптацию отдельных видов к условиям среды, а демоэкология анализирует численность и рост популяций в определённых условиях.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сообществ и биосферы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Синэкология рассматривает взаимодействия видов в сообществах, биогеоценология — комплексные связи в экосистемах, а глобальная экология изучает процессы на уровне биосферы.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08254" y="4716675"/>
            <a:ext cx="449700" cy="5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азота в природе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процессов круговорота азота в экосистемах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междисциплинарного подхода в экологии
</a:t>
            </a:r>
            <a:endParaRPr lang="en-US" sz="2358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Химия помогает понять пути биогеохимических циклов и влияние загрязняющих веществ на экосистемы.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 изучает потоки энергии и тепла, которые важны для поддержания жизнедеятельности живых организмов.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тесно связана с географией и социологией для оценки пространственного распределения видов и человеческого воздействия.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воздействия человека на окружающую среду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отходов остаётся низкой, вызывая загрязнение экосистем и угрозы для биоразнообразия и здоровья.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отходов концентрируется в Азии, что увеличивает региональные экологические риски.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банк, 2023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популяций пчёл приводит к снижению урожайности на 40% в некоторых регионах. Это угрожает продовольственной безопасности и требует срочных мер по сохранению опылителей.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численности пчёл и сельское хозяйство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 занимают менее 7% суши, но содержат до половины всех известных видов. Их сохранение критично для борьбы с изменением климата и сохранения генетического разнообразия.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 — кладезь видов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улучшает структуру почвы и водный баланс, способствуя устойчивости экосистем и снижая риски эрозии и загрязнения водных ресурсов.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биоразнообразия на качество почвы и воды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биоразнообразия для стабильности экосистем
</a:t>
            </a:r>
            <a:endParaRPr lang="en-US" sz="225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400" y="1851234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250" y="1851234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32819"/>
            <a:ext cx="376800" cy="376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экосистем и их роль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водоросли преобразуют солнечную энергию в органические вещества, формируя основу пищевой цепи.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Животные, питающиеся растениями и друг другом, регулируют число организмов и поддерживают энергетический баланс.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бактерии разлагают органику, возвращая вещества в почву для дальнейшего использования экосистемой.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3900" y="952984"/>
            <a:ext cx="3059400" cy="27845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25400" y="952984"/>
            <a:ext cx="3059400" cy="27845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84700" y="952984"/>
            <a:ext cx="3059400" cy="278453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467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занимает лесные экосистемы, используя дупла как убежища для гнездования. Основным пищевым ресурсом служат желуди, что отражает её адаптацию к конкретным условиям среды и доступным ресурсам.
</a:t>
            </a:r>
            <a:endParaRPr lang="en-US" sz="771" dirty="0"/>
          </a:p>
        </p:txBody>
      </p:sp>
      <p:sp>
        <p:nvSpPr>
          <p:cNvPr id="9" name="Text 2"/>
          <p:cNvSpPr txBox="1"/>
          <p:nvPr/>
        </p:nvSpPr>
        <p:spPr>
          <a:xfrm>
            <a:off x="3467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экологической ниши белки
</a:t>
            </a:r>
            <a:endParaRPr lang="en-US" sz="1052" dirty="0"/>
          </a:p>
        </p:txBody>
      </p:sp>
      <p:sp>
        <p:nvSpPr>
          <p:cNvPr id="10" name="Text 3"/>
          <p:cNvSpPr txBox="1"/>
          <p:nvPr/>
        </p:nvSpPr>
        <p:spPr>
          <a:xfrm>
            <a:off x="34060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 обитает в лесах и степях, регулируя численность копытных животных. Его экологическая ниша способствует поддержанию баланса популяций и предотвращению перенаселения в природных сообществах.
</a:t>
            </a:r>
            <a:endParaRPr lang="en-US" sz="771" dirty="0"/>
          </a:p>
        </p:txBody>
      </p:sp>
      <p:sp>
        <p:nvSpPr>
          <p:cNvPr id="11" name="Text 4"/>
          <p:cNvSpPr txBox="1"/>
          <p:nvPr/>
        </p:nvSpPr>
        <p:spPr>
          <a:xfrm>
            <a:off x="34060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волка в формировании экосистемных связей
</a:t>
            </a:r>
            <a:endParaRPr lang="en-US" sz="1052" dirty="0"/>
          </a:p>
        </p:txBody>
      </p:sp>
      <p:sp>
        <p:nvSpPr>
          <p:cNvPr id="12" name="Text 5"/>
          <p:cNvSpPr txBox="1"/>
          <p:nvPr/>
        </p:nvSpPr>
        <p:spPr>
          <a:xfrm>
            <a:off x="64653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Сужение экологической ниши ведёт к сокращению ареала и снижению численности вида. Например, европейские бизоны и туры столкнулись с угрозой вымирания из-за потери привычных условий обитания.
</a:t>
            </a:r>
            <a:endParaRPr lang="en-US" sz="771" dirty="0"/>
          </a:p>
        </p:txBody>
      </p:sp>
      <p:sp>
        <p:nvSpPr>
          <p:cNvPr id="13" name="Text 6"/>
          <p:cNvSpPr txBox="1"/>
          <p:nvPr/>
        </p:nvSpPr>
        <p:spPr>
          <a:xfrm>
            <a:off x="64653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суужения ниши на вымирание видов
</a:t>
            </a:r>
            <a:endParaRPr lang="en-US" sz="1052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ниша: примеры и значение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687" y="287475"/>
            <a:ext cx="4004676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681" y="553050"/>
            <a:ext cx="3753600" cy="40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угрозы: загрязнение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повышает заболеваемость респираторными заболеваниями и способствует формированию кислотных дождей, которые изменяют химический состав почвы и водных экосистем.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водоёмов провоцирует вспышки инфекций и снижает численность водных организмов. В 2022 году выбросы CO2 превысили 37 млрд тонн по всему миру, а в российских городах уровни загрязнения воздуха часто превышают нормативы вдвое.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2700" y="511175"/>
            <a:ext cx="3917700" cy="10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потепление — причины и последствия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1088575" y="1901129"/>
            <a:ext cx="33123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причина — парниковые газы, выделяемые при сжигании угля, нефти и газа, а также метан из сельскохозяйственной деятельности. Это приводит к значительным изменениям климата во всем мире.
</a:t>
            </a:r>
            <a:endParaRPr lang="en-US" sz="1237" dirty="0"/>
          </a:p>
        </p:txBody>
      </p:sp>
      <p:sp>
        <p:nvSpPr>
          <p:cNvPr id="7" name="Text 2"/>
          <p:cNvSpPr txBox="1"/>
          <p:nvPr/>
        </p:nvSpPr>
        <p:spPr>
          <a:xfrm>
            <a:off x="1088575" y="3365929"/>
            <a:ext cx="33123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включают ускоренное таяние ледников, рост уровня океанов и учащение экстремальных погодных явлений. За последние 50 лет глобальная температура выросла на 1,1°C, что угрожает существованию многих низколежащих островных государств.
</a:t>
            </a:r>
            <a:endParaRPr lang="en-US" sz="1166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 технологии в экологии
</a:t>
            </a:r>
            <a:endParaRPr lang="en-US" sz="2250" dirty="0"/>
          </a:p>
        </p:txBody>
      </p:sp>
      <p:sp>
        <p:nvSpPr>
          <p:cNvPr id="6" name="Text 2"/>
          <p:cNvSpPr txBox="1"/>
          <p:nvPr/>
        </p:nvSpPr>
        <p:spPr>
          <a:xfrm>
            <a:off x="1294750" y="13196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Биоиндикация использует живые организмы для оценки степени загрязнения и изменения среды, позволяя выявлять проблемы на ранних стадиях.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294750" y="2398642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мониторинг обеспечивает систематические наблюдения за состоянием природной среды, собирая данные, необходимые для принятия решений по охране природы.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294750" y="36044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Моделирование применяется для прогнозирования экологических изменений с помощью компьютерных и математических моделей, поддерживаемых данными дистанционного зондирования и анализа больших данных с ИИ.
</a:t>
            </a:r>
            <a:endParaRPr lang="en-US" sz="147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76523" y="1220800"/>
            <a:ext cx="3961455" cy="326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экологические проблемы в России и мире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ключевые экологические проблемы в масштабах России и мира, отражая сходства и особенности проявления угроз.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Схожие экологические угрозы существенно влияют на природу как в России, так и в мире, однако их масштабы и последствия имеют региональные особенности.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WWF, Минприроды РФ, UNEP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WWF и национальные проекты помогают восстанавливать численность амурского тигра, устраняя угрозы браконьерства и сохраняя естественную среду обитания этого вида.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амурского тигра в России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Специалисты проводят мониторинг популяций аистов и создают условия для размножения, значительно сократив факторы вымирания и увеличив численность в естественной среде.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дальневосточного аиста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Успешная программа восстановления популяций бизонов в США привела к снижению браконьерства на 60% за два десятилетия, восстановлению экосистем и повышению экологической устойчивости регионов.
</a:t>
            </a:r>
            <a:endParaRPr lang="en-US" sz="982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бизонов в США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редких видов: международные и российские примеры
</a:t>
            </a:r>
            <a:endParaRPr lang="en-US" sz="225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2800" y="372051"/>
            <a:ext cx="7807800" cy="8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политика и законы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9326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2015 году принято Парижское соглашение, ставшее глобальным документом по сокращению выбросов парниковых газов и борьбе с изменением климата.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0610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действуют федеральные законы, регулирующие охрану атмосферного воздуха, водных ресурсов и управление отходами, обеспечивающие правовую базу для природоохранных мер.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932600" y="32500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Проведение акций по сбору мусора и информирование общества способствуют повышению осознанности населения и стимулируют поддержку экологических инициатив на разных уровнях.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23300" y="4629775"/>
            <a:ext cx="449700" cy="2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5061000" y="32474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организации, включая «Гринпис» и движения Fridays for Future, активно продвигают экологическое просвещение и участие граждан в защите природы.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2650" y="950625"/>
            <a:ext cx="2291901" cy="278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61825" y="950625"/>
            <a:ext cx="2291901" cy="2787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56300" y="950625"/>
            <a:ext cx="2291901" cy="2787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50775" y="950625"/>
            <a:ext cx="2291901" cy="2787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российские и международные кейсы
</a:t>
            </a:r>
            <a:endParaRPr lang="en-US" sz="2480" dirty="0"/>
          </a:p>
        </p:txBody>
      </p:sp>
      <p:sp>
        <p:nvSpPr>
          <p:cNvPr id="10" name="Text 2"/>
          <p:cNvSpPr txBox="1"/>
          <p:nvPr/>
        </p:nvSpPr>
        <p:spPr>
          <a:xfrm>
            <a:off x="251575" y="4179295"/>
            <a:ext cx="1687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фосфатных загрязнений вызвал массовое цветение водорослей, что привело к кислородному дефициту и снижению биоразнообразия в речных экосистемах.
</a:t>
            </a:r>
            <a:endParaRPr lang="en-US" sz="757" dirty="0"/>
          </a:p>
        </p:txBody>
      </p:sp>
      <p:sp>
        <p:nvSpPr>
          <p:cNvPr id="11" name="Text 3"/>
          <p:cNvSpPr txBox="1"/>
          <p:nvPr/>
        </p:nvSpPr>
        <p:spPr>
          <a:xfrm>
            <a:off x="251575" y="3832150"/>
            <a:ext cx="16872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Эвтрофикация Волги
</a:t>
            </a:r>
            <a:endParaRPr lang="en-US" sz="1247" dirty="0"/>
          </a:p>
        </p:txBody>
      </p:sp>
      <p:sp>
        <p:nvSpPr>
          <p:cNvPr id="12" name="Text 4"/>
          <p:cNvSpPr txBox="1"/>
          <p:nvPr/>
        </p:nvSpPr>
        <p:spPr>
          <a:xfrm>
            <a:off x="2546050" y="4179295"/>
            <a:ext cx="1687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1980-х годах кислотные дожди нанесли серьезный ущерб лесам Скандинавии и Центральной Европы, вызвав гибель деревьев и массовое сокращение пресноводной фауны.
</a:t>
            </a:r>
            <a:endParaRPr lang="en-US" sz="752" dirty="0"/>
          </a:p>
        </p:txBody>
      </p:sp>
      <p:sp>
        <p:nvSpPr>
          <p:cNvPr id="13" name="Text 5"/>
          <p:cNvSpPr txBox="1"/>
          <p:nvPr/>
        </p:nvSpPr>
        <p:spPr>
          <a:xfrm>
            <a:off x="2546050" y="3832150"/>
            <a:ext cx="16872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Кислотные дожди в Европе
</a:t>
            </a:r>
            <a:endParaRPr lang="en-US" sz="1059" dirty="0"/>
          </a:p>
        </p:txBody>
      </p:sp>
      <p:sp>
        <p:nvSpPr>
          <p:cNvPr id="14" name="Text 6"/>
          <p:cNvSpPr txBox="1"/>
          <p:nvPr/>
        </p:nvSpPr>
        <p:spPr>
          <a:xfrm>
            <a:off x="4840525" y="4179295"/>
            <a:ext cx="1687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Браконьерский вылов и разрушение мест нереста привели к резкому сокращению популяций осетровых, значительно ослабив экосистему уникального водоёма.
</a:t>
            </a:r>
            <a:endParaRPr lang="en-US" sz="761" dirty="0"/>
          </a:p>
        </p:txBody>
      </p:sp>
      <p:sp>
        <p:nvSpPr>
          <p:cNvPr id="15" name="Text 7"/>
          <p:cNvSpPr txBox="1"/>
          <p:nvPr/>
        </p:nvSpPr>
        <p:spPr>
          <a:xfrm>
            <a:off x="4840525" y="3832150"/>
            <a:ext cx="16872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осетровых в Каспийском море
</a:t>
            </a:r>
            <a:endParaRPr lang="en-US" sz="1041" dirty="0"/>
          </a:p>
        </p:txBody>
      </p:sp>
      <p:sp>
        <p:nvSpPr>
          <p:cNvPr id="16" name="Text 8"/>
          <p:cNvSpPr txBox="1"/>
          <p:nvPr/>
        </p:nvSpPr>
        <p:spPr>
          <a:xfrm>
            <a:off x="7135000" y="4179295"/>
            <a:ext cx="1687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устойчивых методов лесовосстановления способствовало увеличению биоразнообразия и возвращению редких видов, улучшив экосистемные функции региона.
</a:t>
            </a:r>
            <a:endParaRPr lang="en-US" sz="759" dirty="0"/>
          </a:p>
        </p:txBody>
      </p:sp>
      <p:sp>
        <p:nvSpPr>
          <p:cNvPr id="17" name="Text 9"/>
          <p:cNvSpPr txBox="1"/>
          <p:nvPr/>
        </p:nvSpPr>
        <p:spPr>
          <a:xfrm>
            <a:off x="7135000" y="3832150"/>
            <a:ext cx="16872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лесов в Коста-Рике
</a:t>
            </a:r>
            <a:endParaRPr lang="en-US" sz="105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8300" y="528025"/>
            <a:ext cx="7787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образование как фактор перемен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608250" y="4715451"/>
            <a:ext cx="449700" cy="2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0183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Волонтёрские проекты и школьные экологические кружки вовлекают молодёжь в природоохранную деятельность и развивают навыки защиты окружающей среды.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3472650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акциях «Час Земли» и научных конференциях способствует формированию экологически ответственного мировоззрения у подрастающего поколения.
</a:t>
            </a:r>
            <a:endParaRPr lang="en-US" sz="1300" dirty="0"/>
          </a:p>
        </p:txBody>
      </p:sp>
      <p:sp>
        <p:nvSpPr>
          <p:cNvPr id="7" name="Text 4"/>
          <p:cNvSpPr txBox="1"/>
          <p:nvPr/>
        </p:nvSpPr>
        <p:spPr>
          <a:xfrm>
            <a:off x="6055125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усиливает умение анализировать природоохранные проблемы и активно участвовать в поиске решений, формируя осознанные и деятельные личности.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— ключ к устойчивому будущему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раскрывает фундаментальные принципы жизни, помогает предотвращать экологические кризисы и обеспечивает основу для сбалансированного использования природных ресурсов общества и сохранения планеты.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2026-05-10T05:43:38Z</dcterms:created>
  <dcterms:modified xsi:type="dcterms:W3CDTF">2026-05-10T05:43:38Z</dcterms:modified>
</cp:coreProperties>
</file>