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модернизация и становление культуры
</a:t>
            </a:r>
            <a:endParaRPr lang="en-US" sz="2408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Индустриализация, культура и высокая цена перемен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и новая культура
</a:t>
            </a:r>
            <a:endParaRPr lang="en-US" sz="2407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Гражданской войны СССР восстанавливал страну почти с нуля. Модернизация ускорила переход к индустриальной экономике, а культура стала средством воспитания нового человека и новой повседневности.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НЭПа к централизованной модели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1920-х: разворот к плану
</a:t>
            </a:r>
            <a:pPr algn="l" indent="0" marL="0">
              <a:lnSpc>
                <a:spcPct val="115000"/>
              </a:lnSpc>
              <a:buNone/>
            </a:pPr>
            <a:r>
              <a:rPr lang="en-US" sz="8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пятилетка закрепила приоритет тяжелой промышленности, энергетики и обороны; управление ресурсами стало централизованным, а плановые задания — обязательными для выполнения.
</a:t>
            </a:r>
            <a:endParaRPr lang="en-US" sz="1102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1930-е: единые нормы
</a:t>
            </a:r>
            <a:pPr algn="l" indent="0" marL="0">
              <a:lnSpc>
                <a:spcPct val="115000"/>
              </a:lnSpc>
              <a:buNone/>
            </a:pPr>
            <a:r>
              <a:rPr lang="en-US" sz="6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государство стремилось унифицировать труд, образование и культуру, чтобы создать дисциплинированное общество, готовое к быстрым переменам и мобилизации.
</a:t>
            </a:r>
            <a:endParaRPr lang="en-US" sz="854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1921–1920-е: опыт НЭПа
</a:t>
            </a:r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НЭП смягчил хозяйственный кризис и допустил ограниченные рыночные механизмы, но к концу 1920-х власть взяла курс на более жесткую экономическую модель.
</a:t>
            </a:r>
            <a:endParaRPr lang="en-US" sz="118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023" y="701100"/>
            <a:ext cx="3813254" cy="405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пятилетка и ударные стройки
</a:t>
            </a:r>
            <a:endParaRPr lang="en-US" sz="1912" dirty="0"/>
          </a:p>
        </p:txBody>
      </p:sp>
      <p:sp>
        <p:nvSpPr>
          <p:cNvPr id="9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320000" y="1286225"/>
            <a:ext cx="415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приоритеты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1928 года приоритет получили отрасли, без которых невозможно было нарастить военную и промышленную мощь: металлургия, машиностроение и энергетика.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4320000" y="2468816"/>
            <a:ext cx="415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Ударные стройки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стройки стали символами эпохи: Днепрогэс, Магнитогорский и Кузнецкий комбинаты показывали масштаб преобразований и концентрацию ресурсов в нескольких узлах.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320000" y="3651406"/>
            <a:ext cx="415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Жесткий 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Плановые задания часто задавались сверху как предельные ориентиры, поэтому выполнение контролировалось административно, а не через рыночные стимулы и конкуренцию.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обобщения по экономике СССР 1928–1940 годов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промышленности в 1930-е годы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Индекс показывает, как быстро промышленность обгоняла потребительский сектор в 1930-е годы.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рост был гораздо быстрее, чем улучшение повседневного снабжения, поэтому модернизация шла неравномерно и сопровождалась дефицитами.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915"/>
            <a:ext cx="3816600" cy="36339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Коллективизация и преобразование деревни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1660525" y="1127600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организация деревни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Коллективизация объединила крестьянские хозяйства в колхозы и совхозы, чтобы государство могло централизованно получать хлеб и управлять сельским производством.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660525" y="2044538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с прежним укладом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Раскулачивание сопровождало кампанию принудительно: часть зажиточных хозяйств лишали имущества, выселяли и объявляли социально чуждыми новой системе.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660525" y="2961488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и конфликт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крестьяне сопротивлялись сдаче земли и инвентаря, а также падению личной самостоятельности, что усиливало напряжение и разрушало доверие в деревне.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660525" y="3878450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преобразований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стимулов к труду, потери скота и дезорганизация хозяйства привели к тяжелому кризису сельского хозяйства и долгому восстановлению деревни.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554851"/>
            <a:ext cx="4646100" cy="22068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Плановая система распределяла ресурсы через государственные органы и задавала разные уровни приоритетов для отраслей экономики.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5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Схемы организации советской экономики в учебной литературе
</a:t>
            </a:r>
            <a:endParaRPr lang="en-US" sz="695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работало плановое хозяйство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был рассчитан прежде всего на мобилизацию ресурсов для крупных задач, а не на широкий выбор и комфорт потребителя.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Мобилизационные методы управления
</a:t>
            </a:r>
            <a:endParaRPr lang="en-US" sz="2702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мобилизационного управления в советской промышленности 1930-х годов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эпоху преобразований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80475" y="1119591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Повседневный дефицит
</a:t>
            </a:r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Очереди, карточки и постоянный дефицит товаров стали привычной частью быта, потому что производство и снабжение не успевали за потребностями быстро растущих городов.
</a:t>
            </a:r>
            <a:endParaRPr lang="en-US" sz="1397" dirty="0"/>
          </a:p>
        </p:txBody>
      </p:sp>
      <p:sp>
        <p:nvSpPr>
          <p:cNvPr id="12" name="Text 3"/>
          <p:cNvSpPr txBox="1"/>
          <p:nvPr/>
        </p:nvSpPr>
        <p:spPr>
          <a:xfrm>
            <a:off x="2455183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жилья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Жилищный вопрос оставался острой проблемой: многие семьи теснились в коммунальных квартирах, а новые дома строились медленнее, чем прибывали рабочие.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629891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расширялись школа, техникумы и курсы подготовки кадров, потому что индустриализации требовались грамотные рабочие и специалисты для заводов и строек.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804634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городской быт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новых индустриальных центрах появлялись клубы, библиотеки и элементы городской инфраструктуры, формируя иной ритм жизни и новые формы досуга.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1932–1933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годы голода и жесткого нажима государства на деревню.
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период стал символом того, что индустриальный рывок в СССР оплачивался не только ресурсами, но и человеческими судьбами.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по истории СССР, школьные учебники по истории России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5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Статистические материалы СССР; обобщённые данные по индексу промышленного производства, 1928 и 1940 годы
</a:t>
            </a:r>
            <a:endParaRPr lang="en-US" sz="695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экономического рывка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Тяжёлая индустрия, энергетика и оборонные заводы создали материальную базу для войны и ускорили превращение СССР в индустриальную державу.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был резким, но неравномерным: приоритет тяжёлой индустрии усилил обороноспособность, тогда как потребительский сектор развивался заметно медленнее.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87,4%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грамотности населения в возрасте 9–49 лет было зафиксировано в СССР по переписи 1939 года.
</a:t>
            </a:r>
            <a:endParaRPr lang="en-US" sz="1730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Перепись 1939 года показала, что грамотность стала массовой основой для новых заводов, школ и культурных учреждений.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Всесоюзная перепись населения 1939 года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сцены образовательного перелома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класс для рабочих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Вечерняя школа в рабочем районе: после смены взрослые садятся за парты, чтобы освоить чтение, арифметику и технику. Для многих это был первый путь к профессии, а не только к буквам.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приходит в деревню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Сельская изба-читальня становится местом, где учатся писать заявления, читают газеты и обсуждают новости. Здесь ликвидация неграмотности соединялась с включением деревни в новую советскую повседневность.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лифт через 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Рабфак открывает дорогу в вуз тем, кто ещё недавно не имел полноценного образования. Для подростков и молодых рабочих это был шанс перейти из цеха в инженерную или педагогическую среду.
</a:t>
            </a:r>
            <a:endParaRPr lang="en-US" sz="138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школа формировала советского человека
</a:t>
            </a:r>
            <a:endParaRPr lang="en-US" sz="2327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школа задавала общие нормы, а молодёжные организации закрепляли их в повседневной жизни.
</a:t>
            </a:r>
            <a:endParaRPr lang="en-US" sz="94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3266302"/>
            <a:ext cx="8593800" cy="16029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идеология входила в повседневность
</a:t>
            </a:r>
            <a:endParaRPr lang="en-US" sz="2200" dirty="0"/>
          </a:p>
        </p:txBody>
      </p:sp>
      <p:sp>
        <p:nvSpPr>
          <p:cNvPr id="12" name="Text 2"/>
          <p:cNvSpPr txBox="1"/>
          <p:nvPr/>
        </p:nvSpPr>
        <p:spPr>
          <a:xfrm>
            <a:off x="570250" y="2220107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Единый информационный фон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Газеты, плакаты и радиопередачи задавали единый образ времени: страна строит заводы, побеждает трудности и движется к общему будущему. Информация превращалась в инструмент мобилизации и воспитания.
</a:t>
            </a:r>
            <a:endParaRPr lang="en-US" sz="881" dirty="0"/>
          </a:p>
        </p:txBody>
      </p:sp>
      <p:sp>
        <p:nvSpPr>
          <p:cNvPr id="13" name="Text 3"/>
          <p:cNvSpPr txBox="1"/>
          <p:nvPr/>
        </p:nvSpPr>
        <p:spPr>
          <a:xfrm>
            <a:off x="2590326" y="2218036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Праздник как ритуал
</a:t>
            </a:r>
            <a:pPr algn="ctr" indent="0" marL="0">
              <a:lnSpc>
                <a:spcPct val="115000"/>
              </a:lnSpc>
              <a:buNone/>
            </a:pPr>
            <a:r>
              <a:rPr lang="en-US" sz="4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Митинги, демонстрации и революционные даты делали идеологию зримой и коллективной. Праздник уже не просто отдыхал, а подтверждал принадлежность человека к общему политическому ритму.
</a:t>
            </a:r>
            <a:endParaRPr lang="en-US" sz="913" dirty="0"/>
          </a:p>
        </p:txBody>
      </p:sp>
      <p:sp>
        <p:nvSpPr>
          <p:cNvPr id="14" name="Text 4"/>
          <p:cNvSpPr txBox="1"/>
          <p:nvPr/>
        </p:nvSpPr>
        <p:spPr>
          <a:xfrm>
            <a:off x="4610399" y="2218036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Культура для каждого
</a:t>
            </a:r>
            <a:pPr algn="ctr" indent="0" marL="0">
              <a:lnSpc>
                <a:spcPct val="115000"/>
              </a:lnSpc>
              <a:buNone/>
            </a:pPr>
            <a:r>
              <a:rPr lang="en-US" sz="4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Клубы и дома культуры учили читать, слушать лекции, смотреть спектакли и участвовать в кружках. Массовая культура становилась площадкой, где отдых соединялся с обучением и социализацией.
</a:t>
            </a:r>
            <a:endParaRPr lang="en-US" sz="913" dirty="0"/>
          </a:p>
        </p:txBody>
      </p:sp>
      <p:sp>
        <p:nvSpPr>
          <p:cNvPr id="15" name="Text 5"/>
          <p:cNvSpPr txBox="1"/>
          <p:nvPr/>
        </p:nvSpPr>
        <p:spPr>
          <a:xfrm>
            <a:off x="6630475" y="2218036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Герой труда
</a:t>
            </a:r>
            <a:pPr algn="ctr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ударника, стахановца и строителя социализма закреплял новую норму успеха. Личный пример труда подавался как нравственный ориентир, а не как частное достижение.
</a:t>
            </a:r>
            <a:endParaRPr lang="en-US" sz="97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350" y="270000"/>
            <a:ext cx="78867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шага к официальному стилю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1119600"/>
            <a:ext cx="41565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Авангард и поиск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1920-е годы в искусстве ещё были заметны эксперименты авангарда: смелая форма, необычная композиция, поиск нового языка. Но в 1930-е государство потребовало более понятного и управляемого художественного метода.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80350" y="2357701"/>
            <a:ext cx="41565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художественный канон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Социалистический реализм закрепился как официальный стандарт: произведение должно было показывать реальность в развитии, то есть через образ будущего. Главными темами стали труд, коллектив и историческая победа.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3595801"/>
            <a:ext cx="41565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Идеология выше эксперимента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стало частью государственной системы воспитания. От художника ожидали не только мастерства, но и идейной ясности, поэтому свобода выбора тем и способов изображения заметно сузилась.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3866"/>
            <a:ext cx="2737200" cy="23736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5587" y="2403819"/>
            <a:ext cx="2737200" cy="23736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62" y="2403819"/>
            <a:ext cx="2737200" cy="23736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формы одного культурного проекта
</a:t>
            </a:r>
            <a:endParaRPr lang="en-US" sz="2781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1100007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как общий язык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Советское кино быстро вышло за пределы обычного развлечения и стало языком массового разговора о революции и современности. Монтаж у Эйзенштейна, эмоциональная сила у Пудовкина и поэтичность у Довженко помогали создавать яркие образы нового мира.
</a:t>
            </a:r>
            <a:endParaRPr lang="en-US" sz="1241" dirty="0"/>
          </a:p>
        </p:txBody>
      </p:sp>
      <p:sp>
        <p:nvSpPr>
          <p:cNvPr id="11" name="Text 3"/>
          <p:cNvSpPr txBox="1"/>
          <p:nvPr/>
        </p:nvSpPr>
        <p:spPr>
          <a:xfrm>
            <a:off x="3195587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сцена и камень
</a:t>
            </a:r>
            <a:pPr algn="l" indent="0" marL="0">
              <a:lnSpc>
                <a:spcPct val="115000"/>
              </a:lnSpc>
              <a:buNone/>
            </a:pPr>
            <a:r>
              <a:rPr lang="en-US" sz="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Театр, литература и архитектура по-разному поддерживали ту же задачу. Сцена формировала образ героя времени, книги закрепляли идеалы и конфликты, а архитектура показывала город как пространство индустрии и государства.
</a:t>
            </a:r>
            <a:endParaRPr lang="en-US" sz="1280" dirty="0"/>
          </a:p>
        </p:txBody>
      </p:sp>
      <p:sp>
        <p:nvSpPr>
          <p:cNvPr id="12" name="Text 4"/>
          <p:cNvSpPr txBox="1"/>
          <p:nvPr/>
        </p:nvSpPr>
        <p:spPr>
          <a:xfrm>
            <a:off x="6126462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культурная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художественные формы работали не изолированно, а вместе. Зритель, читатель и горожанин одновременно попадали в пространство, где культура объясняла перемены и помогала их принимать.
</a:t>
            </a:r>
            <a:endParaRPr lang="en-US" sz="137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фильмы советского кинематографа: С. Эйзенштейн, Г. Александров, С. и Г. Васильевы
</a:t>
            </a:r>
            <a:endParaRPr lang="en-US" sz="748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как пример советской культуры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из этих фильмов закреплял свою модель советского героя: революционного, лёгкого и народного. Вместе они показывают, как экран объединял идею, эмоцию и массовый успех.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 различались по жанру и настроению, но все работали на один результат: формировали понятные обществу образы героизма и коллективной идентичности.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2099934"/>
            <a:ext cx="4646100" cy="1079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два полюса восприятия: надежду на обновление и страх перед насилием. В одном историческом опыте уживались подъём образования и тяжёлый контроль государства.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6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свидетельств современников 1930-х годов
</a:t>
            </a:r>
            <a:endParaRPr lang="en-US" sz="796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взгляда на преобразования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модернизации зависела от личного опыта: для одних главным было движение вперёд, для других — принуждение, дефицит и разрушение привычной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рывка и его наследие
</a:t>
            </a:r>
            <a:endParaRPr lang="en-US" sz="2692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модернизация создала мощную индустриальную базу и новую культурную систему, но её устойчивость опиралась на принуждение, дефицит и жёсткую идеологическую унификацию.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2026-07-26T14:56:53Z</dcterms:created>
  <dcterms:modified xsi:type="dcterms:W3CDTF">2026-07-26T14:56:53Z</dcterms:modified>
</cp:coreProperties>
</file>