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1.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jpeg"/><Relationship Id="rId3" Type="http://schemas.openxmlformats.org/officeDocument/2006/relationships/image" Target="../media/image-5-3.jpeg"/><Relationship Id="rId4" Type="http://schemas.openxmlformats.org/officeDocument/2006/relationships/image" Target="../media/image-5-4.jpe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slideLayout" Target="../slideLayouts/slideLayout1.xml"/><Relationship Id="rId9"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slideLayout" Target="../slideLayouts/slideLayout1.xml"/><Relationship Id="rId9"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image" Target="../media/image-13-8.png"/><Relationship Id="rId9" Type="http://schemas.openxmlformats.org/officeDocument/2006/relationships/image" Target="../media/image-13-9.png"/><Relationship Id="rId10" Type="http://schemas.openxmlformats.org/officeDocument/2006/relationships/image" Target="../media/image-13-10.png"/><Relationship Id="rId11" Type="http://schemas.openxmlformats.org/officeDocument/2006/relationships/image" Target="../media/image-13-11.png"/><Relationship Id="rId12" Type="http://schemas.openxmlformats.org/officeDocument/2006/relationships/slideLayout" Target="../slideLayouts/slideLayout1.xml"/><Relationship Id="rId1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jpeg"/><Relationship Id="rId4" Type="http://schemas.openxmlformats.org/officeDocument/2006/relationships/image" Target="../media/image-14-4.jpeg"/><Relationship Id="rId5" Type="http://schemas.openxmlformats.org/officeDocument/2006/relationships/image" Target="../media/image-14-5.jpeg"/><Relationship Id="rId6" Type="http://schemas.openxmlformats.org/officeDocument/2006/relationships/image" Target="../media/image-14-6.png"/><Relationship Id="rId7" Type="http://schemas.openxmlformats.org/officeDocument/2006/relationships/slideLayout" Target="../slideLayouts/slideLayout1.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slideLayout" Target="../slideLayouts/slideLayout1.xml"/><Relationship Id="rId9"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slideLayout" Target="../slideLayouts/slideLayout1.xml"/><Relationship Id="rId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jpeg"/><Relationship Id="rId3" Type="http://schemas.openxmlformats.org/officeDocument/2006/relationships/image" Target="../media/image-19-3.jpeg"/><Relationship Id="rId4" Type="http://schemas.openxmlformats.org/officeDocument/2006/relationships/image" Target="../media/image-19-4.jpe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slideLayout" Target="../slideLayouts/slideLayout1.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14808" y="339900"/>
            <a:ext cx="3543934" cy="44637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149029" y="722725"/>
            <a:ext cx="4731900" cy="1392000"/>
          </a:xfrm>
          <a:prstGeom prst="rect">
            <a:avLst/>
          </a:prstGeom>
          <a:noFill/>
          <a:ln/>
        </p:spPr>
        <p:txBody>
          <a:bodyPr wrap="square" lIns="0" tIns="0" rIns="0" bIns="0" rtlCol="0" anchor="t"/>
          <a:lstStyle/>
          <a:p>
            <a:pPr algn="l" indent="0" marL="0">
              <a:lnSpc>
                <a:spcPct val="100000"/>
              </a:lnSpc>
              <a:buNone/>
            </a:pPr>
            <a:r>
              <a:rPr lang="en-US" sz="3100" b="1" dirty="0">
                <a:solidFill>
                  <a:srgbClr val="FFFFFF"/>
                </a:solidFill>
                <a:latin typeface="Arial" pitchFamily="34" charset="0"/>
                <a:ea typeface="Arial" pitchFamily="34" charset="-122"/>
                <a:cs typeface="Arial" pitchFamily="34" charset="-120"/>
              </a:rPr>
              <a:t>British School: School Life, Subjects, Rules and Daily Routine
</a:t>
            </a:r>
            <a:endParaRPr lang="en-US" sz="3100" dirty="0"/>
          </a:p>
        </p:txBody>
      </p:sp>
      <p:sp>
        <p:nvSpPr>
          <p:cNvPr id="6" name="Text 1"/>
          <p:cNvSpPr txBox="1"/>
          <p:nvPr/>
        </p:nvSpPr>
        <p:spPr>
          <a:xfrm>
            <a:off x="4149029" y="3215875"/>
            <a:ext cx="3741900" cy="1468500"/>
          </a:xfrm>
          <a:prstGeom prst="rect">
            <a:avLst/>
          </a:prstGeom>
          <a:noFill/>
          <a:ln/>
        </p:spPr>
        <p:txBody>
          <a:bodyPr wrap="square" lIns="0" tIns="0" rIns="0" bIns="0" rtlCol="0" anchor="ctr"/>
          <a:lstStyle/>
          <a:p>
            <a:pPr algn="l" indent="0" marL="0">
              <a:lnSpc>
                <a:spcPct val="115000"/>
              </a:lnSpc>
              <a:buNone/>
            </a:pPr>
            <a:r>
              <a:rPr lang="en-US" sz="1200" dirty="0">
                <a:solidFill>
                  <a:srgbClr val="FFFFFF"/>
                </a:solidFill>
                <a:latin typeface="Arial" pitchFamily="34" charset="0"/>
                <a:ea typeface="Arial" pitchFamily="34" charset="-122"/>
                <a:cs typeface="Arial" pitchFamily="34" charset="-120"/>
              </a:rPr>
              <a:t>Скоро вы сможете говорить о британской школе уверенно и просто.
</a:t>
            </a:r>
            <a:endParaRPr lang="en-US" sz="1200" dirty="0"/>
          </a:p>
        </p:txBody>
      </p:sp>
      <p:sp>
        <p:nvSpPr>
          <p:cNvPr id="7" name="Text 2"/>
          <p:cNvSpPr txBox="1"/>
          <p:nvPr/>
        </p:nvSpPr>
        <p:spPr>
          <a:xfrm>
            <a:off x="4149029" y="450000"/>
            <a:ext cx="4731900" cy="206400"/>
          </a:xfrm>
          <a:prstGeom prst="rect">
            <a:avLst/>
          </a:prstGeom>
          <a:noFill/>
          <a:ln/>
        </p:spPr>
        <p:txBody>
          <a:bodyPr wrap="square" lIns="0" tIns="0" rIns="0" bIns="0" rtlCol="0" anchor="ctr"/>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
</a:t>
            </a:r>
            <a:endParaRPr lang="en-US" sz="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845722" y="996277"/>
            <a:ext cx="3871056" cy="37776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70000" y="448775"/>
            <a:ext cx="8604000" cy="547500"/>
          </a:xfrm>
          <a:prstGeom prst="rect">
            <a:avLst/>
          </a:prstGeom>
          <a:noFill/>
          <a:ln/>
        </p:spPr>
        <p:txBody>
          <a:bodyPr wrap="square" lIns="0" tIns="0" rIns="0" bIns="0" rtlCol="0" anchor="t"/>
          <a:lstStyle/>
          <a:p>
            <a:pPr algn="l" indent="0" marL="0">
              <a:lnSpc>
                <a:spcPct val="100000"/>
              </a:lnSpc>
              <a:buNone/>
            </a:pPr>
            <a:r>
              <a:rPr lang="en-US" sz="2000" b="1" dirty="0">
                <a:solidFill>
                  <a:srgbClr val="FFFFFF"/>
                </a:solidFill>
                <a:latin typeface="Arial" pitchFamily="34" charset="0"/>
                <a:ea typeface="Arial" pitchFamily="34" charset="-122"/>
                <a:cs typeface="Arial" pitchFamily="34" charset="-120"/>
              </a:rPr>
              <a:t>British School in Everyday English
</a:t>
            </a:r>
            <a:endParaRPr lang="en-US" sz="2000" dirty="0"/>
          </a:p>
        </p:txBody>
      </p:sp>
      <p:sp>
        <p:nvSpPr>
          <p:cNvPr id="6" name="Text 1"/>
          <p:cNvSpPr txBox="1"/>
          <p:nvPr/>
        </p:nvSpPr>
        <p:spPr>
          <a:xfrm>
            <a:off x="270000" y="448775"/>
            <a:ext cx="6131400" cy="547500"/>
          </a:xfrm>
          <a:prstGeom prst="rect">
            <a:avLst/>
          </a:prstGeom>
          <a:noFill/>
          <a:ln/>
        </p:spPr>
        <p:txBody>
          <a:bodyPr wrap="square" lIns="0" tIns="0" rIns="0" bIns="0" rtlCol="0" anchor="t"/>
          <a:lstStyle/>
          <a:p>
            <a:pPr algn="l" indent="0" marL="0">
              <a:lnSpc>
                <a:spcPct val="100000"/>
              </a:lnSpc>
              <a:buNone/>
            </a:pPr>
            <a:r>
              <a:rPr lang="en-US" sz="2000" b="1" dirty="0">
                <a:solidFill>
                  <a:srgbClr val="FFFFFF"/>
                </a:solidFill>
                <a:latin typeface="Arial" pitchFamily="34" charset="0"/>
                <a:ea typeface="Arial" pitchFamily="34" charset="-122"/>
                <a:cs typeface="Arial" pitchFamily="34" charset="-120"/>
              </a:rPr>
              <a:t>British School in Everyday English
</a:t>
            </a:r>
            <a:endParaRPr lang="en-US" sz="2000" dirty="0"/>
          </a:p>
        </p:txBody>
      </p:sp>
      <p:sp>
        <p:nvSpPr>
          <p:cNvPr id="7" name="Text 2"/>
          <p:cNvSpPr txBox="1"/>
          <p:nvPr/>
        </p:nvSpPr>
        <p:spPr>
          <a:xfrm>
            <a:off x="270000" y="2276225"/>
            <a:ext cx="3542700" cy="9978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British school is a common topic because it builds useful words about lessons, timetable, uniform and rules. It also shows key values such as punctuality, respect, independence and teamwork.
</a:t>
            </a:r>
            <a:endParaRPr lang="en-US" sz="1000" dirty="0"/>
          </a:p>
        </p:txBody>
      </p:sp>
      <p:sp>
        <p:nvSpPr>
          <p:cNvPr id="8" name="Text 3"/>
          <p:cNvSpPr txBox="1"/>
          <p:nvPr/>
        </p:nvSpPr>
        <p:spPr>
          <a:xfrm>
            <a:off x="7838325" y="4872200"/>
            <a:ext cx="1035600" cy="145800"/>
          </a:xfrm>
          <a:prstGeom prst="rect">
            <a:avLst/>
          </a:prstGeom>
          <a:noFill/>
          <a:ln/>
        </p:spPr>
        <p:txBody>
          <a:bodyPr wrap="square" lIns="0" tIns="0" rIns="0" bIns="0" rtlCol="0" anchor="t"/>
          <a:lstStyle/>
          <a:p>
            <a:pPr algn="r" indent="0" marL="0">
              <a:lnSpc>
                <a:spcPct val="115000"/>
              </a:lnSpc>
              <a:buNone/>
            </a:pPr>
            <a:r>
              <a:rPr lang="en-US" sz="700" dirty="0">
                <a:solidFill>
                  <a:srgbClr val="FFFFFF"/>
                </a:solidFill>
                <a:latin typeface="Arial" pitchFamily="34" charset="0"/>
                <a:ea typeface="Arial" pitchFamily="34" charset="-122"/>
                <a:cs typeface="Arial" pitchFamily="34" charset="-120"/>
              </a:rPr>
              <a:t>2</a:t>
            </a:r>
            <a:endParaRPr lang="en-US" sz="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70000" y="450000"/>
            <a:ext cx="8604000" cy="540900"/>
          </a:xfrm>
          <a:prstGeom prst="rect">
            <a:avLst/>
          </a:prstGeom>
          <a:noFill/>
          <a:ln/>
        </p:spPr>
        <p:txBody>
          <a:bodyPr wrap="square" lIns="0" tIns="0" rIns="0" bIns="0" rtlCol="0" anchor="t"/>
          <a:lstStyle/>
          <a:p>
            <a:pPr algn="l" indent="0" marL="0">
              <a:lnSpc>
                <a:spcPct val="100000"/>
              </a:lnSpc>
              <a:buNone/>
            </a:pPr>
            <a:r>
              <a:rPr lang="en-US" sz="2000" b="1" dirty="0">
                <a:solidFill>
                  <a:srgbClr val="FFFFFF"/>
                </a:solidFill>
                <a:latin typeface="Arial" pitchFamily="34" charset="0"/>
                <a:ea typeface="Arial" pitchFamily="34" charset="-122"/>
                <a:cs typeface="Arial" pitchFamily="34" charset="-120"/>
              </a:rPr>
              <a:t>Main Stages of School Education in Britain
</a:t>
            </a:r>
            <a:endParaRPr lang="en-US" sz="2000" dirty="0"/>
          </a:p>
        </p:txBody>
      </p:sp>
      <p:sp>
        <p:nvSpPr>
          <p:cNvPr id="8" name="Text 1"/>
          <p:cNvSpPr txBox="1"/>
          <p:nvPr/>
        </p:nvSpPr>
        <p:spPr>
          <a:xfrm>
            <a:off x="7838325" y="4872200"/>
            <a:ext cx="1035600" cy="145800"/>
          </a:xfrm>
          <a:prstGeom prst="rect">
            <a:avLst/>
          </a:prstGeom>
          <a:noFill/>
          <a:ln/>
        </p:spPr>
        <p:txBody>
          <a:bodyPr wrap="square" lIns="0" tIns="0" rIns="0" bIns="0" rtlCol="0" anchor="t"/>
          <a:lstStyle/>
          <a:p>
            <a:pPr algn="r" indent="0" marL="0">
              <a:lnSpc>
                <a:spcPct val="115000"/>
              </a:lnSpc>
              <a:buNone/>
            </a:pPr>
            <a:r>
              <a:rPr lang="en-US" sz="700" dirty="0">
                <a:solidFill>
                  <a:srgbClr val="FFFFFF"/>
                </a:solidFill>
                <a:latin typeface="Arial" pitchFamily="34" charset="0"/>
                <a:ea typeface="Arial" pitchFamily="34" charset="-122"/>
                <a:cs typeface="Arial" pitchFamily="34" charset="-120"/>
              </a:rPr>
              <a:t>3</a:t>
            </a:r>
            <a:endParaRPr lang="en-US" sz="700" dirty="0"/>
          </a:p>
        </p:txBody>
      </p:sp>
      <p:sp>
        <p:nvSpPr>
          <p:cNvPr id="9" name="Text 2"/>
          <p:cNvSpPr txBox="1"/>
          <p:nvPr/>
        </p:nvSpPr>
        <p:spPr>
          <a:xfrm>
            <a:off x="270000" y="1659775"/>
            <a:ext cx="2562000" cy="1580700"/>
          </a:xfrm>
          <a:prstGeom prst="rect">
            <a:avLst/>
          </a:prstGeom>
          <a:noFill/>
          <a:ln/>
        </p:spPr>
        <p:txBody>
          <a:bodyPr wrap="square" lIns="0" tIns="0" rIns="0" bIns="0" rtlCol="0" anchor="t"/>
          <a:lstStyle/>
          <a:p>
            <a:pPr algn="l" indent="0" marL="0">
              <a:lnSpc>
                <a:spcPct val="115000"/>
              </a:lnSpc>
              <a:buNone/>
            </a:pPr>
            <a:r>
              <a:rPr lang="en-US" sz="1300" b="1" dirty="0">
                <a:solidFill>
                  <a:srgbClr val="FFFFFF"/>
                </a:solidFill>
                <a:latin typeface="Arial" pitchFamily="34" charset="0"/>
                <a:ea typeface="Arial" pitchFamily="34" charset="-122"/>
                <a:cs typeface="Arial" pitchFamily="34" charset="-120"/>
              </a:rPr>
              <a:t>5–11 years: Primary school
</a:t>
            </a:r>
            <a:pPr algn="l" indent="0" marL="0">
              <a:lnSpc>
                <a:spcPct val="115000"/>
              </a:lnSpc>
              <a:buNone/>
            </a:pPr>
            <a:r>
              <a:rPr lang="en-US" sz="1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Children learn basic reading, writing and counting, and slowly build confidence in class.
</a:t>
            </a:r>
            <a:endParaRPr lang="en-US" sz="1300" dirty="0"/>
          </a:p>
        </p:txBody>
      </p:sp>
      <p:sp>
        <p:nvSpPr>
          <p:cNvPr id="10" name="Text 3"/>
          <p:cNvSpPr txBox="1"/>
          <p:nvPr/>
        </p:nvSpPr>
        <p:spPr>
          <a:xfrm>
            <a:off x="3291020" y="1659775"/>
            <a:ext cx="2562000" cy="1580700"/>
          </a:xfrm>
          <a:prstGeom prst="rect">
            <a:avLst/>
          </a:prstGeom>
          <a:noFill/>
          <a:ln/>
        </p:spPr>
        <p:txBody>
          <a:bodyPr wrap="square" lIns="0" tIns="0" rIns="0" bIns="0" rtlCol="0" anchor="t"/>
          <a:lstStyle/>
          <a:p>
            <a:pPr algn="l" indent="0" marL="0">
              <a:lnSpc>
                <a:spcPct val="115000"/>
              </a:lnSpc>
              <a:buNone/>
            </a:pPr>
            <a:r>
              <a:rPr lang="en-US" sz="1300" b="1" dirty="0">
                <a:solidFill>
                  <a:srgbClr val="FFFFFF"/>
                </a:solidFill>
                <a:latin typeface="Arial" pitchFamily="34" charset="0"/>
                <a:ea typeface="Arial" pitchFamily="34" charset="-122"/>
                <a:cs typeface="Arial" pitchFamily="34" charset="-120"/>
              </a:rPr>
              <a:t>11–16 years: Secondary school
</a:t>
            </a:r>
            <a:pPr algn="l" indent="0" marL="0">
              <a:lnSpc>
                <a:spcPct val="115000"/>
              </a:lnSpc>
              <a:buNone/>
            </a:pPr>
            <a:r>
              <a:rPr lang="en-US" sz="1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Pupils study more subjects, move between classrooms, and take more responsibility for their work.
</a:t>
            </a:r>
            <a:endParaRPr lang="en-US" sz="1300" dirty="0"/>
          </a:p>
        </p:txBody>
      </p:sp>
      <p:sp>
        <p:nvSpPr>
          <p:cNvPr id="11" name="Text 4"/>
          <p:cNvSpPr txBox="1"/>
          <p:nvPr/>
        </p:nvSpPr>
        <p:spPr>
          <a:xfrm>
            <a:off x="6312050" y="1659775"/>
            <a:ext cx="2562000" cy="1580700"/>
          </a:xfrm>
          <a:prstGeom prst="rect">
            <a:avLst/>
          </a:prstGeom>
          <a:noFill/>
          <a:ln/>
        </p:spPr>
        <p:txBody>
          <a:bodyPr wrap="square" lIns="0" tIns="0" rIns="0" bIns="0" rtlCol="0" anchor="t"/>
          <a:lstStyle/>
          <a:p>
            <a:pPr algn="l" indent="0" marL="0">
              <a:lnSpc>
                <a:spcPct val="115000"/>
              </a:lnSpc>
              <a:buNone/>
            </a:pPr>
            <a:r>
              <a:rPr lang="en-US" sz="1300" b="1" dirty="0">
                <a:solidFill>
                  <a:srgbClr val="FFFFFF"/>
                </a:solidFill>
                <a:latin typeface="Arial" pitchFamily="34" charset="0"/>
                <a:ea typeface="Arial" pitchFamily="34" charset="-122"/>
                <a:cs typeface="Arial" pitchFamily="34" charset="-120"/>
              </a:rPr>
              <a:t>16–18 years: Sixth form
</a:t>
            </a:r>
            <a:pPr algn="l" indent="0" marL="0">
              <a:lnSpc>
                <a:spcPct val="115000"/>
              </a:lnSpc>
              <a:buNone/>
            </a:pPr>
            <a:r>
              <a:rPr lang="en-US" sz="1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Older students choose subjects more freely and prepare for deeper study and important exams.
</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631221" y="1221275"/>
            <a:ext cx="5881558" cy="19980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882100" y="3677453"/>
            <a:ext cx="2901300" cy="11037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The table shows how learning changes as pupils grow older and gain more subject choices.
</a:t>
            </a:r>
            <a:endParaRPr lang="en-US" sz="1000" dirty="0"/>
          </a:p>
        </p:txBody>
      </p:sp>
      <p:sp>
        <p:nvSpPr>
          <p:cNvPr id="6" name="Text 1"/>
          <p:cNvSpPr txBox="1"/>
          <p:nvPr/>
        </p:nvSpPr>
        <p:spPr>
          <a:xfrm>
            <a:off x="270000" y="450000"/>
            <a:ext cx="6384000" cy="540900"/>
          </a:xfrm>
          <a:prstGeom prst="rect">
            <a:avLst/>
          </a:prstGeom>
          <a:noFill/>
          <a:ln/>
        </p:spPr>
        <p:txBody>
          <a:bodyPr wrap="square" lIns="0" tIns="0" rIns="0" bIns="0" rtlCol="0" anchor="t"/>
          <a:lstStyle/>
          <a:p>
            <a:pPr algn="l" indent="0" marL="0">
              <a:lnSpc>
                <a:spcPct val="100000"/>
              </a:lnSpc>
              <a:buNone/>
            </a:pPr>
            <a:r>
              <a:rPr lang="en-US" sz="2000" b="1" dirty="0">
                <a:solidFill>
                  <a:srgbClr val="FFFFFF"/>
                </a:solidFill>
                <a:latin typeface="Arial" pitchFamily="34" charset="0"/>
                <a:ea typeface="Arial" pitchFamily="34" charset="-122"/>
                <a:cs typeface="Arial" pitchFamily="34" charset="-120"/>
              </a:rPr>
              <a:t>Ages, School Stages and What Pupils Learn
</a:t>
            </a:r>
            <a:endParaRPr lang="en-US" sz="2000" dirty="0"/>
          </a:p>
        </p:txBody>
      </p:sp>
      <p:sp>
        <p:nvSpPr>
          <p:cNvPr id="7" name="Text 2"/>
          <p:cNvSpPr txBox="1"/>
          <p:nvPr/>
        </p:nvSpPr>
        <p:spPr>
          <a:xfrm>
            <a:off x="7838325" y="4872200"/>
            <a:ext cx="1035600" cy="145800"/>
          </a:xfrm>
          <a:prstGeom prst="rect">
            <a:avLst/>
          </a:prstGeom>
          <a:noFill/>
          <a:ln/>
        </p:spPr>
        <p:txBody>
          <a:bodyPr wrap="square" lIns="0" tIns="0" rIns="0" bIns="0" rtlCol="0" anchor="t"/>
          <a:lstStyle/>
          <a:p>
            <a:pPr algn="r" indent="0" marL="0">
              <a:lnSpc>
                <a:spcPct val="115000"/>
              </a:lnSpc>
              <a:buNone/>
            </a:pPr>
            <a:r>
              <a:rPr lang="en-US" sz="700" dirty="0">
                <a:solidFill>
                  <a:srgbClr val="FFFFFF"/>
                </a:solidFill>
                <a:latin typeface="Arial" pitchFamily="34" charset="0"/>
                <a:ea typeface="Arial" pitchFamily="34" charset="-122"/>
                <a:cs typeface="Arial" pitchFamily="34" charset="-120"/>
              </a:rPr>
              <a:t>4</a:t>
            </a:r>
            <a:endParaRPr lang="en-US" sz="700" dirty="0"/>
          </a:p>
        </p:txBody>
      </p:sp>
      <p:sp>
        <p:nvSpPr>
          <p:cNvPr id="8" name="Text 3"/>
          <p:cNvSpPr txBox="1"/>
          <p:nvPr/>
        </p:nvSpPr>
        <p:spPr>
          <a:xfrm>
            <a:off x="5972648" y="3677450"/>
            <a:ext cx="2901300" cy="11037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С возрастом ученики изучают больше предметов, а учёба становится более самостоятельной и сложной.
</a:t>
            </a:r>
            <a:endParaRPr lang="en-US" sz="1000" dirty="0"/>
          </a:p>
        </p:txBody>
      </p:sp>
      <p:sp>
        <p:nvSpPr>
          <p:cNvPr id="9" name="Text 4"/>
          <p:cNvSpPr txBox="1"/>
          <p:nvPr/>
        </p:nvSpPr>
        <p:spPr>
          <a:xfrm>
            <a:off x="270000" y="3281806"/>
            <a:ext cx="5163300" cy="145800"/>
          </a:xfrm>
          <a:prstGeom prst="rect">
            <a:avLst/>
          </a:prstGeom>
          <a:noFill/>
          <a:ln/>
        </p:spPr>
        <p:txBody>
          <a:bodyPr wrap="square" lIns="0" tIns="0" rIns="0" bIns="0" rtlCol="0" anchor="t"/>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Обобщение по структуре школьного образования в Великобритании (primary, secondary, sixth form).
</a:t>
            </a:r>
            <a:endParaRPr lang="en-US"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31302" y="2890206"/>
            <a:ext cx="2876609" cy="1907439"/>
          </a:xfrm>
          <a:prstGeom prst="rect">
            <a:avLst/>
          </a:prstGeom>
        </p:spPr>
      </p:pic>
      <p:pic>
        <p:nvPicPr>
          <p:cNvPr id="4" name="Image 2" descr="preencoded.png">    </p:cNvPr>
          <p:cNvPicPr>
            <a:picLocks noChangeAspect="1"/>
          </p:cNvPicPr>
          <p:nvPr/>
        </p:nvPicPr>
        <p:blipFill>
          <a:blip r:embed="rId3"/>
          <a:stretch>
            <a:fillRect/>
          </a:stretch>
        </p:blipFill>
        <p:spPr>
          <a:xfrm>
            <a:off x="3133702" y="2890206"/>
            <a:ext cx="2876609" cy="1907439"/>
          </a:xfrm>
          <a:prstGeom prst="rect">
            <a:avLst/>
          </a:prstGeom>
        </p:spPr>
      </p:pic>
      <p:pic>
        <p:nvPicPr>
          <p:cNvPr id="5" name="Image 3" descr="preencoded.png">    </p:cNvPr>
          <p:cNvPicPr>
            <a:picLocks noChangeAspect="1"/>
          </p:cNvPicPr>
          <p:nvPr/>
        </p:nvPicPr>
        <p:blipFill>
          <a:blip r:embed="rId4"/>
          <a:stretch>
            <a:fillRect/>
          </a:stretch>
        </p:blipFill>
        <p:spPr>
          <a:xfrm>
            <a:off x="6010302" y="2890206"/>
            <a:ext cx="2876609" cy="1907439"/>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270000" y="450000"/>
            <a:ext cx="6384000" cy="540900"/>
          </a:xfrm>
          <a:prstGeom prst="rect">
            <a:avLst/>
          </a:prstGeom>
          <a:noFill/>
          <a:ln/>
        </p:spPr>
        <p:txBody>
          <a:bodyPr wrap="square" lIns="0" tIns="0" rIns="0" bIns="0" rtlCol="0" anchor="t"/>
          <a:lstStyle/>
          <a:p>
            <a:pPr algn="l" indent="0" marL="0">
              <a:lnSpc>
                <a:spcPct val="100000"/>
              </a:lnSpc>
              <a:buNone/>
            </a:pPr>
            <a:r>
              <a:rPr lang="en-US" sz="2000" b="1" dirty="0">
                <a:solidFill>
                  <a:srgbClr val="FFFFFF"/>
                </a:solidFill>
                <a:latin typeface="Arial" pitchFamily="34" charset="0"/>
                <a:ea typeface="Arial" pitchFamily="34" charset="-122"/>
                <a:cs typeface="Arial" pitchFamily="34" charset="-120"/>
              </a:rPr>
              <a:t>School Uniform as a Part of British School Tradition
</a:t>
            </a:r>
            <a:endParaRPr lang="en-US" sz="2000" dirty="0"/>
          </a:p>
        </p:txBody>
      </p:sp>
      <p:sp>
        <p:nvSpPr>
          <p:cNvPr id="9" name="Text 1"/>
          <p:cNvSpPr txBox="1"/>
          <p:nvPr/>
        </p:nvSpPr>
        <p:spPr>
          <a:xfrm>
            <a:off x="335613" y="1329400"/>
            <a:ext cx="2707670" cy="1409400"/>
          </a:xfrm>
          <a:prstGeom prst="rect">
            <a:avLst/>
          </a:prstGeom>
          <a:noFill/>
          <a:ln/>
        </p:spPr>
        <p:txBody>
          <a:bodyPr wrap="square" lIns="0" tIns="0" rIns="0" bIns="0" rtlCol="0" anchor="t"/>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A smart start to the day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Many British pupils put on a blazer, shirt and tie before school. The uniform often includes trousers or a skirt and a jumper with the school badge. It creates a neat, official look and helps students feel part of one school community.
</a:t>
            </a:r>
            <a:endParaRPr lang="en-US" sz="1200" dirty="0"/>
          </a:p>
        </p:txBody>
      </p:sp>
      <p:sp>
        <p:nvSpPr>
          <p:cNvPr id="10" name="Text 2"/>
          <p:cNvSpPr txBox="1"/>
          <p:nvPr/>
        </p:nvSpPr>
        <p:spPr>
          <a:xfrm>
            <a:off x="3238013" y="1329400"/>
            <a:ext cx="2707670" cy="1409400"/>
          </a:xfrm>
          <a:prstGeom prst="rect">
            <a:avLst/>
          </a:prstGeom>
          <a:noFill/>
          <a:ln/>
        </p:spPr>
        <p:txBody>
          <a:bodyPr wrap="square" lIns="0" tIns="0" rIns="0" bIns="0" rtlCol="0" anchor="t"/>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Colours that identify the school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School uniforms often use special colours, so people can quickly recognise the school. A logo or badge on the clothes makes the tradition visible and clear. For many families, uniform also reduces daily stress about what to wear.
</a:t>
            </a:r>
            <a:endParaRPr lang="en-US" sz="1200" dirty="0"/>
          </a:p>
        </p:txBody>
      </p:sp>
      <p:sp>
        <p:nvSpPr>
          <p:cNvPr id="11" name="Text 3"/>
          <p:cNvSpPr txBox="1"/>
          <p:nvPr/>
        </p:nvSpPr>
        <p:spPr>
          <a:xfrm>
            <a:off x="6114613" y="1329400"/>
            <a:ext cx="2707670" cy="1409400"/>
          </a:xfrm>
          <a:prstGeom prst="rect">
            <a:avLst/>
          </a:prstGeom>
          <a:noFill/>
          <a:ln/>
        </p:spPr>
        <p:txBody>
          <a:bodyPr wrap="square" lIns="0" tIns="0" rIns="0" bIns="0" rtlCol="0" anchor="t"/>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Same clothes, shared identity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Uniform makes students look similar, which can make the school atmosphere calmer and more focused. It is also linked to discipline and respect. In many schools, wearing the correct uniform is part of everyday school rules.
</a:t>
            </a:r>
            <a:endParaRPr lang="en-US" sz="1200" dirty="0"/>
          </a:p>
        </p:txBody>
      </p:sp>
      <p:sp>
        <p:nvSpPr>
          <p:cNvPr id="12" name="Text 4"/>
          <p:cNvSpPr txBox="1"/>
          <p:nvPr/>
        </p:nvSpPr>
        <p:spPr>
          <a:xfrm>
            <a:off x="7838325" y="4872200"/>
            <a:ext cx="1035600" cy="145800"/>
          </a:xfrm>
          <a:prstGeom prst="rect">
            <a:avLst/>
          </a:prstGeom>
          <a:noFill/>
          <a:ln/>
        </p:spPr>
        <p:txBody>
          <a:bodyPr wrap="square" lIns="0" tIns="0" rIns="0" bIns="0" rtlCol="0" anchor="t"/>
          <a:lstStyle/>
          <a:p>
            <a:pPr algn="r" indent="0" marL="0">
              <a:lnSpc>
                <a:spcPct val="115000"/>
              </a:lnSpc>
              <a:buNone/>
            </a:pPr>
            <a:r>
              <a:rPr lang="en-US" sz="700" dirty="0">
                <a:solidFill>
                  <a:srgbClr val="FFFFFF"/>
                </a:solidFill>
                <a:latin typeface="Arial" pitchFamily="34" charset="0"/>
                <a:ea typeface="Arial" pitchFamily="34" charset="-122"/>
                <a:cs typeface="Arial" pitchFamily="34" charset="-120"/>
              </a:rPr>
              <a:t>5</a:t>
            </a:r>
            <a:endParaRPr lang="en-US" sz="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4646" y="1327475"/>
            <a:ext cx="8594708" cy="33408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70000" y="450000"/>
            <a:ext cx="8604000" cy="442200"/>
          </a:xfrm>
          <a:prstGeom prst="rect">
            <a:avLst/>
          </a:prstGeom>
          <a:noFill/>
          <a:ln/>
        </p:spPr>
        <p:txBody>
          <a:bodyPr wrap="square" lIns="0" tIns="0" rIns="0" bIns="0" rtlCol="0" anchor="t"/>
          <a:lstStyle/>
          <a:p>
            <a:pPr algn="l" indent="0" marL="0">
              <a:lnSpc>
                <a:spcPct val="100000"/>
              </a:lnSpc>
              <a:buNone/>
            </a:pPr>
            <a:r>
              <a:rPr lang="en-US" sz="2000" b="1" dirty="0">
                <a:solidFill>
                  <a:srgbClr val="FFFFFF"/>
                </a:solidFill>
                <a:latin typeface="Arial" pitchFamily="34" charset="0"/>
                <a:ea typeface="Arial" pitchFamily="34" charset="-122"/>
                <a:cs typeface="Arial" pitchFamily="34" charset="-120"/>
              </a:rPr>
              <a:t>A Typical School Day in Britain
</a:t>
            </a:r>
            <a:endParaRPr lang="en-US" sz="2000" dirty="0"/>
          </a:p>
        </p:txBody>
      </p:sp>
      <p:sp>
        <p:nvSpPr>
          <p:cNvPr id="6" name="Text 1"/>
          <p:cNvSpPr txBox="1"/>
          <p:nvPr/>
        </p:nvSpPr>
        <p:spPr>
          <a:xfrm>
            <a:off x="270000" y="950875"/>
            <a:ext cx="8604000" cy="212400"/>
          </a:xfrm>
          <a:prstGeom prst="rect">
            <a:avLst/>
          </a:prstGeom>
          <a:noFill/>
          <a:ln/>
        </p:spPr>
        <p:txBody>
          <a:bodyPr wrap="square" lIns="0" tIns="0" rIns="0" bIns="0" rtlCol="0" anchor="t"/>
          <a:lstStyle/>
          <a:p>
            <a:pPr algn="l" indent="0" marL="0">
              <a:lnSpc>
                <a:spcPct val="80000"/>
              </a:lnSpc>
              <a:buNone/>
            </a:pPr>
            <a:r>
              <a:rPr lang="en-US" sz="1100" dirty="0">
                <a:solidFill>
                  <a:srgbClr val="FFFFFF"/>
                </a:solidFill>
                <a:latin typeface="Arial" pitchFamily="34" charset="0"/>
                <a:ea typeface="Arial" pitchFamily="34" charset="-122"/>
                <a:cs typeface="Arial" pitchFamily="34" charset="-120"/>
              </a:rPr>
              <a:t>Схема отражает обычную последовательность школьного дня и его основные этапы.
</a:t>
            </a:r>
            <a:endParaRPr lang="en-US" sz="1100" dirty="0"/>
          </a:p>
        </p:txBody>
      </p:sp>
      <p:sp>
        <p:nvSpPr>
          <p:cNvPr id="7" name="Text 2"/>
          <p:cNvSpPr txBox="1"/>
          <p:nvPr/>
        </p:nvSpPr>
        <p:spPr>
          <a:xfrm>
            <a:off x="7838325" y="4872200"/>
            <a:ext cx="1035600" cy="145800"/>
          </a:xfrm>
          <a:prstGeom prst="rect">
            <a:avLst/>
          </a:prstGeom>
          <a:noFill/>
          <a:ln/>
        </p:spPr>
        <p:txBody>
          <a:bodyPr wrap="square" lIns="0" tIns="0" rIns="0" bIns="0" rtlCol="0" anchor="t"/>
          <a:lstStyle/>
          <a:p>
            <a:pPr algn="r" indent="0" marL="0">
              <a:lnSpc>
                <a:spcPct val="115000"/>
              </a:lnSpc>
              <a:buNone/>
            </a:pPr>
            <a:r>
              <a:rPr lang="en-US" sz="700" dirty="0">
                <a:solidFill>
                  <a:srgbClr val="FFFFFF"/>
                </a:solidFill>
                <a:latin typeface="Arial" pitchFamily="34" charset="0"/>
                <a:ea typeface="Arial" pitchFamily="34" charset="-122"/>
                <a:cs typeface="Arial" pitchFamily="34" charset="-120"/>
              </a:rPr>
              <a:t>6</a:t>
            </a:r>
            <a:endParaRPr lang="en-US" sz="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478325" y="1054005"/>
            <a:ext cx="5239200" cy="3816839"/>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7838325" y="4872200"/>
            <a:ext cx="1035600" cy="145800"/>
          </a:xfrm>
          <a:prstGeom prst="rect">
            <a:avLst/>
          </a:prstGeom>
          <a:noFill/>
          <a:ln/>
        </p:spPr>
        <p:txBody>
          <a:bodyPr wrap="square" lIns="0" tIns="0" rIns="0" bIns="0" rtlCol="0" anchor="t"/>
          <a:lstStyle/>
          <a:p>
            <a:pPr algn="r" indent="0" marL="0">
              <a:lnSpc>
                <a:spcPct val="115000"/>
              </a:lnSpc>
              <a:buNone/>
            </a:pPr>
            <a:r>
              <a:rPr lang="en-US" sz="700" dirty="0">
                <a:solidFill>
                  <a:srgbClr val="FFFFFF"/>
                </a:solidFill>
                <a:latin typeface="Arial" pitchFamily="34" charset="0"/>
                <a:ea typeface="Arial" pitchFamily="34" charset="-122"/>
                <a:cs typeface="Arial" pitchFamily="34" charset="-120"/>
              </a:rPr>
              <a:t>7</a:t>
            </a:r>
            <a:endParaRPr lang="en-US" sz="700" dirty="0"/>
          </a:p>
        </p:txBody>
      </p:sp>
      <p:sp>
        <p:nvSpPr>
          <p:cNvPr id="10" name="Text 1"/>
          <p:cNvSpPr txBox="1"/>
          <p:nvPr/>
        </p:nvSpPr>
        <p:spPr>
          <a:xfrm>
            <a:off x="442200" y="1264575"/>
            <a:ext cx="2890800" cy="8364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Core subjects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English, Mathematics and Science are the main subjects in most British schools. They build the foundation for later learning and are usually given the greatest importance in the timetable.
</a:t>
            </a:r>
            <a:endParaRPr lang="en-US" sz="1100" dirty="0"/>
          </a:p>
        </p:txBody>
      </p:sp>
      <p:sp>
        <p:nvSpPr>
          <p:cNvPr id="11" name="Text 2"/>
          <p:cNvSpPr txBox="1"/>
          <p:nvPr/>
        </p:nvSpPr>
        <p:spPr>
          <a:xfrm>
            <a:off x="442200" y="2188290"/>
            <a:ext cx="2890800" cy="8364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Humanities and arts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History, Geography, Art and Music help pupils understand the world and express ideas creatively. These lessons bring variety to the school day and develop both knowledge and imagination.
</a:t>
            </a:r>
            <a:endParaRPr lang="en-US" sz="1100" dirty="0"/>
          </a:p>
        </p:txBody>
      </p:sp>
      <p:sp>
        <p:nvSpPr>
          <p:cNvPr id="12" name="Text 3"/>
          <p:cNvSpPr txBox="1"/>
          <p:nvPr/>
        </p:nvSpPr>
        <p:spPr>
          <a:xfrm>
            <a:off x="442200" y="3112005"/>
            <a:ext cx="2890800" cy="8364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Practical and active learning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Design and Technology, PE and modern foreign languages add useful real-life skills. They encourage movement, communication and problem-solving, so school feels more balanced and active.
</a:t>
            </a:r>
            <a:endParaRPr lang="en-US" sz="1100" dirty="0"/>
          </a:p>
        </p:txBody>
      </p:sp>
      <p:sp>
        <p:nvSpPr>
          <p:cNvPr id="13" name="Text 4"/>
          <p:cNvSpPr txBox="1"/>
          <p:nvPr/>
        </p:nvSpPr>
        <p:spPr>
          <a:xfrm>
            <a:off x="442200" y="4035721"/>
            <a:ext cx="2890800" cy="8364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More choice in older classes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In secondary school and sixth form, pupils usually study more subjects and can choose some of them more freely. This makes learning more personal and prepares them for future plans.
</a:t>
            </a:r>
            <a:endParaRPr lang="en-US" sz="1100" dirty="0"/>
          </a:p>
        </p:txBody>
      </p:sp>
      <p:sp>
        <p:nvSpPr>
          <p:cNvPr id="14" name="Text 5"/>
          <p:cNvSpPr txBox="1"/>
          <p:nvPr/>
        </p:nvSpPr>
        <p:spPr>
          <a:xfrm>
            <a:off x="270000" y="448775"/>
            <a:ext cx="6592500" cy="547500"/>
          </a:xfrm>
          <a:prstGeom prst="rect">
            <a:avLst/>
          </a:prstGeom>
          <a:noFill/>
          <a:ln/>
        </p:spPr>
        <p:txBody>
          <a:bodyPr wrap="square" lIns="0" tIns="0" rIns="0" bIns="0" rtlCol="0" anchor="t"/>
          <a:lstStyle/>
          <a:p>
            <a:pPr algn="l" indent="0" marL="0">
              <a:lnSpc>
                <a:spcPct val="100000"/>
              </a:lnSpc>
              <a:buNone/>
            </a:pPr>
            <a:r>
              <a:rPr lang="en-US" sz="2000" b="1" dirty="0">
                <a:solidFill>
                  <a:srgbClr val="FFFFFF"/>
                </a:solidFill>
                <a:latin typeface="Arial" pitchFamily="34" charset="0"/>
                <a:ea typeface="Arial" pitchFamily="34" charset="-122"/>
                <a:cs typeface="Arial" pitchFamily="34" charset="-120"/>
              </a:rPr>
              <a:t>School Subjects: Core and Additional Lessons
</a:t>
            </a:r>
            <a:endParaRPr lang="en-US"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0000" y="1222643"/>
            <a:ext cx="5163300" cy="2976995"/>
          </a:xfrm>
          <a:prstGeom prst="rect">
            <a:avLst/>
          </a:prstGeom>
        </p:spPr>
      </p:pic>
      <p:sp>
        <p:nvSpPr>
          <p:cNvPr id="4" name="Text 0"/>
          <p:cNvSpPr txBox="1"/>
          <p:nvPr/>
        </p:nvSpPr>
        <p:spPr>
          <a:xfrm>
            <a:off x="5774500" y="1452687"/>
            <a:ext cx="3099300" cy="1189500"/>
          </a:xfrm>
          <a:prstGeom prst="rect">
            <a:avLst/>
          </a:prstGeom>
          <a:noFill/>
          <a:ln/>
        </p:spPr>
        <p:txBody>
          <a:bodyPr wrap="square" lIns="0" tIns="0" rIns="0" bIns="0" rtlCol="0" anchor="b"/>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The chart shows a typical balance of lessons: key academic subjects lead, while sport and creative work remain part of the week.
</a:t>
            </a:r>
            <a:endParaRPr lang="en-US" sz="1100" dirty="0"/>
          </a:p>
        </p:txBody>
      </p:sp>
      <p:sp>
        <p:nvSpPr>
          <p:cNvPr id="5" name="Text 1"/>
          <p:cNvSpPr txBox="1"/>
          <p:nvPr/>
        </p:nvSpPr>
        <p:spPr>
          <a:xfrm>
            <a:off x="270000" y="450000"/>
            <a:ext cx="6384000" cy="540900"/>
          </a:xfrm>
          <a:prstGeom prst="rect">
            <a:avLst/>
          </a:prstGeom>
          <a:noFill/>
          <a:ln/>
        </p:spPr>
        <p:txBody>
          <a:bodyPr wrap="square" lIns="0" tIns="0" rIns="0" bIns="0" rtlCol="0" anchor="t"/>
          <a:lstStyle/>
          <a:p>
            <a:pPr algn="l" indent="0" marL="0">
              <a:lnSpc>
                <a:spcPct val="100000"/>
              </a:lnSpc>
              <a:buNone/>
            </a:pPr>
            <a:r>
              <a:rPr lang="en-US" sz="2000" b="1" dirty="0">
                <a:solidFill>
                  <a:srgbClr val="FFFFFF"/>
                </a:solidFill>
                <a:latin typeface="Arial" pitchFamily="34" charset="0"/>
                <a:ea typeface="Arial" pitchFamily="34" charset="-122"/>
                <a:cs typeface="Arial" pitchFamily="34" charset="-120"/>
              </a:rPr>
              <a:t>Which Subjects Take the Most Time
</a:t>
            </a:r>
            <a:endParaRPr lang="en-US" sz="2000" dirty="0"/>
          </a:p>
        </p:txBody>
      </p:sp>
      <p:sp>
        <p:nvSpPr>
          <p:cNvPr id="6" name="Text 2"/>
          <p:cNvSpPr txBox="1"/>
          <p:nvPr/>
        </p:nvSpPr>
        <p:spPr>
          <a:xfrm>
            <a:off x="7838325" y="4872200"/>
            <a:ext cx="1035600" cy="145800"/>
          </a:xfrm>
          <a:prstGeom prst="rect">
            <a:avLst/>
          </a:prstGeom>
          <a:noFill/>
          <a:ln/>
        </p:spPr>
        <p:txBody>
          <a:bodyPr wrap="square" lIns="0" tIns="0" rIns="0" bIns="0" rtlCol="0" anchor="t"/>
          <a:lstStyle/>
          <a:p>
            <a:pPr algn="r" indent="0" marL="0">
              <a:lnSpc>
                <a:spcPct val="115000"/>
              </a:lnSpc>
              <a:buNone/>
            </a:pPr>
            <a:r>
              <a:rPr lang="en-US" sz="700" dirty="0">
                <a:solidFill>
                  <a:srgbClr val="FFFFFF"/>
                </a:solidFill>
                <a:latin typeface="Arial" pitchFamily="34" charset="0"/>
                <a:ea typeface="Arial" pitchFamily="34" charset="-122"/>
                <a:cs typeface="Arial" pitchFamily="34" charset="-120"/>
              </a:rPr>
              <a:t>8</a:t>
            </a:r>
            <a:endParaRPr lang="en-US" sz="700" dirty="0"/>
          </a:p>
        </p:txBody>
      </p:sp>
      <p:sp>
        <p:nvSpPr>
          <p:cNvPr id="7" name="Text 3"/>
          <p:cNvSpPr txBox="1"/>
          <p:nvPr/>
        </p:nvSpPr>
        <p:spPr>
          <a:xfrm>
            <a:off x="5774500" y="2780108"/>
            <a:ext cx="3099300" cy="1189500"/>
          </a:xfrm>
          <a:prstGeom prst="rect">
            <a:avLst/>
          </a:prstGeom>
          <a:noFill/>
          <a:ln/>
        </p:spPr>
        <p:txBody>
          <a:bodyPr wrap="square" lIns="0" tIns="0" rIns="0" bIns="0" rtlCol="0" anchor="t"/>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Основное время отводится English, Mathematics and Science; остальные предметы поддерживают развитие практических и творческих навыков.
</a:t>
            </a:r>
            <a:endParaRPr lang="en-US" sz="1100" dirty="0"/>
          </a:p>
        </p:txBody>
      </p:sp>
      <p:sp>
        <p:nvSpPr>
          <p:cNvPr id="8" name="Text 4"/>
          <p:cNvSpPr txBox="1"/>
          <p:nvPr/>
        </p:nvSpPr>
        <p:spPr>
          <a:xfrm>
            <a:off x="270000" y="4325802"/>
            <a:ext cx="5163300" cy="237000"/>
          </a:xfrm>
          <a:prstGeom prst="rect">
            <a:avLst/>
          </a:prstGeom>
          <a:noFill/>
          <a:ln/>
        </p:spPr>
        <p:txBody>
          <a:bodyPr wrap="square" lIns="0" tIns="0" rIns="0" bIns="0" rtlCol="0" anchor="t"/>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Иллюстративное распределение времени по теме школьного расписания.
</a:t>
            </a:r>
            <a:endParaRPr lang="en-US"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270000" y="2120584"/>
            <a:ext cx="3127500" cy="13785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Эта шкала помогает точнее оценивать достижения учеников и показывает, что даже небольшой прогресс имеет значение.
</a:t>
            </a:r>
            <a:endParaRPr lang="en-US" sz="1000" dirty="0"/>
          </a:p>
        </p:txBody>
      </p:sp>
      <p:sp>
        <p:nvSpPr>
          <p:cNvPr id="5" name="Text 1"/>
          <p:cNvSpPr txBox="1"/>
          <p:nvPr/>
        </p:nvSpPr>
        <p:spPr>
          <a:xfrm>
            <a:off x="4398750" y="1223693"/>
            <a:ext cx="4328700" cy="1422000"/>
          </a:xfrm>
          <a:prstGeom prst="rect">
            <a:avLst/>
          </a:prstGeom>
          <a:noFill/>
          <a:ln/>
        </p:spPr>
        <p:txBody>
          <a:bodyPr wrap="square" lIns="0" tIns="0" rIns="0" bIns="0" rtlCol="0" anchor="b"/>
          <a:lstStyle/>
          <a:p>
            <a:pPr algn="ctr" indent="0" marL="0">
              <a:lnSpc>
                <a:spcPct val="80000"/>
              </a:lnSpc>
              <a:buNone/>
            </a:pPr>
            <a:r>
              <a:rPr lang="en-US" sz="7817" b="1" dirty="0">
                <a:solidFill>
                  <a:srgbClr val="FFFFFF"/>
                </a:solidFill>
                <a:latin typeface="Arial" pitchFamily="34" charset="0"/>
                <a:ea typeface="Arial" pitchFamily="34" charset="-122"/>
                <a:cs typeface="Arial" pitchFamily="34" charset="-120"/>
              </a:rPr>
              <a:t>9
</a:t>
            </a:r>
            <a:endParaRPr lang="en-US" sz="7817" dirty="0"/>
          </a:p>
        </p:txBody>
      </p:sp>
      <p:sp>
        <p:nvSpPr>
          <p:cNvPr id="6" name="Text 2"/>
          <p:cNvSpPr txBox="1"/>
          <p:nvPr/>
        </p:nvSpPr>
        <p:spPr>
          <a:xfrm>
            <a:off x="4398875" y="2884900"/>
            <a:ext cx="4328700" cy="912900"/>
          </a:xfrm>
          <a:prstGeom prst="rect">
            <a:avLst/>
          </a:prstGeom>
          <a:noFill/>
          <a:ln/>
        </p:spPr>
        <p:txBody>
          <a:bodyPr wrap="square" lIns="0" tIns="0" rIns="0" bIns="0" rtlCol="0" anchor="t"/>
          <a:lstStyle/>
          <a:p>
            <a:pPr algn="ctr" indent="0" marL="0">
              <a:lnSpc>
                <a:spcPct val="80000"/>
              </a:lnSpc>
              <a:buNone/>
            </a:pPr>
            <a:r>
              <a:rPr lang="en-US" sz="2439" dirty="0">
                <a:solidFill>
                  <a:srgbClr val="FFFFFF"/>
                </a:solidFill>
                <a:latin typeface="Arial" pitchFamily="34" charset="0"/>
                <a:ea typeface="Arial" pitchFamily="34" charset="-122"/>
                <a:cs typeface="Arial" pitchFamily="34" charset="-120"/>
              </a:rPr>
              <a:t>— самый высокий балл в системе GCSE.
</a:t>
            </a:r>
            <a:endParaRPr lang="en-US" sz="2439" dirty="0"/>
          </a:p>
        </p:txBody>
      </p:sp>
      <p:sp>
        <p:nvSpPr>
          <p:cNvPr id="7" name="Text 3"/>
          <p:cNvSpPr txBox="1"/>
          <p:nvPr/>
        </p:nvSpPr>
        <p:spPr>
          <a:xfrm>
            <a:off x="4999350" y="4463534"/>
            <a:ext cx="3127500" cy="147900"/>
          </a:xfrm>
          <a:prstGeom prst="rect">
            <a:avLst/>
          </a:prstGeom>
          <a:noFill/>
          <a:ln/>
        </p:spPr>
        <p:txBody>
          <a:bodyPr wrap="square" lIns="0" tIns="0" rIns="0" bIns="0" rtlCol="0" anchor="b"/>
          <a:lstStyle/>
          <a:p>
            <a:pPr algn="ctr" indent="0" marL="0">
              <a:lnSpc>
                <a:spcPct val="115000"/>
              </a:lnSpc>
              <a:buNone/>
            </a:pPr>
            <a:r>
              <a:rPr lang="en-US" sz="800" dirty="0">
                <a:solidFill>
                  <a:srgbClr val="FFFFFF"/>
                </a:solidFill>
                <a:latin typeface="Arial" pitchFamily="34" charset="0"/>
                <a:ea typeface="Arial" pitchFamily="34" charset="-122"/>
                <a:cs typeface="Arial" pitchFamily="34" charset="-120"/>
              </a:rPr>
              <a:t>GCSE grading scale, England (Ofqual)
</a:t>
            </a:r>
            <a:endParaRPr lang="en-US" sz="800" dirty="0"/>
          </a:p>
        </p:txBody>
      </p:sp>
      <p:sp>
        <p:nvSpPr>
          <p:cNvPr id="8" name="Text 4"/>
          <p:cNvSpPr txBox="1"/>
          <p:nvPr/>
        </p:nvSpPr>
        <p:spPr>
          <a:xfrm>
            <a:off x="7838325" y="4872200"/>
            <a:ext cx="1035600" cy="145800"/>
          </a:xfrm>
          <a:prstGeom prst="rect">
            <a:avLst/>
          </a:prstGeom>
          <a:noFill/>
          <a:ln/>
        </p:spPr>
        <p:txBody>
          <a:bodyPr wrap="square" lIns="0" tIns="0" rIns="0" bIns="0" rtlCol="0" anchor="t"/>
          <a:lstStyle/>
          <a:p>
            <a:pPr algn="r" indent="0" marL="0">
              <a:lnSpc>
                <a:spcPct val="115000"/>
              </a:lnSpc>
              <a:buNone/>
            </a:pPr>
            <a:r>
              <a:rPr lang="en-US" sz="700" dirty="0">
                <a:solidFill>
                  <a:srgbClr val="FFFFFF"/>
                </a:solidFill>
                <a:latin typeface="Arial" pitchFamily="34" charset="0"/>
                <a:ea typeface="Arial" pitchFamily="34" charset="-122"/>
                <a:cs typeface="Arial" pitchFamily="34" charset="-120"/>
              </a:rPr>
              <a:t>9</a:t>
            </a:r>
            <a:endParaRPr lang="en-US" sz="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0000" y="1834139"/>
            <a:ext cx="5163300" cy="175400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774500" y="1220748"/>
            <a:ext cx="3099300" cy="1408800"/>
          </a:xfrm>
          <a:prstGeom prst="rect">
            <a:avLst/>
          </a:prstGeom>
          <a:noFill/>
          <a:ln/>
        </p:spPr>
        <p:txBody>
          <a:bodyPr wrap="square" lIns="0" tIns="0" rIns="0" bIns="0" rtlCol="0" anchor="b"/>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The table compares everyday assessment with major exams and shows how checking becomes more important as pupils get older.
</a:t>
            </a:r>
            <a:endParaRPr lang="en-US" sz="1100" dirty="0"/>
          </a:p>
        </p:txBody>
      </p:sp>
      <p:sp>
        <p:nvSpPr>
          <p:cNvPr id="6" name="Text 1"/>
          <p:cNvSpPr txBox="1"/>
          <p:nvPr/>
        </p:nvSpPr>
        <p:spPr>
          <a:xfrm>
            <a:off x="2489800" y="450000"/>
            <a:ext cx="6384000" cy="540900"/>
          </a:xfrm>
          <a:prstGeom prst="rect">
            <a:avLst/>
          </a:prstGeom>
          <a:noFill/>
          <a:ln/>
        </p:spPr>
        <p:txBody>
          <a:bodyPr wrap="square" lIns="0" tIns="0" rIns="0" bIns="0" rtlCol="0" anchor="t"/>
          <a:lstStyle/>
          <a:p>
            <a:pPr algn="l" indent="0" marL="0">
              <a:lnSpc>
                <a:spcPct val="100000"/>
              </a:lnSpc>
              <a:buNone/>
            </a:pPr>
            <a:r>
              <a:rPr lang="en-US" sz="2000" b="1" dirty="0">
                <a:solidFill>
                  <a:srgbClr val="FFFFFF"/>
                </a:solidFill>
                <a:latin typeface="Arial" pitchFamily="34" charset="0"/>
                <a:ea typeface="Arial" pitchFamily="34" charset="-122"/>
                <a:cs typeface="Arial" pitchFamily="34" charset="-120"/>
              </a:rPr>
              <a:t>Assessment in British School: Main Types
</a:t>
            </a:r>
            <a:endParaRPr lang="en-US" sz="2000" dirty="0"/>
          </a:p>
        </p:txBody>
      </p:sp>
      <p:sp>
        <p:nvSpPr>
          <p:cNvPr id="7" name="Text 2"/>
          <p:cNvSpPr txBox="1"/>
          <p:nvPr/>
        </p:nvSpPr>
        <p:spPr>
          <a:xfrm>
            <a:off x="7838325" y="4872200"/>
            <a:ext cx="1035600" cy="145800"/>
          </a:xfrm>
          <a:prstGeom prst="rect">
            <a:avLst/>
          </a:prstGeom>
          <a:noFill/>
          <a:ln/>
        </p:spPr>
        <p:txBody>
          <a:bodyPr wrap="square" lIns="0" tIns="0" rIns="0" bIns="0" rtlCol="0" anchor="t"/>
          <a:lstStyle/>
          <a:p>
            <a:pPr algn="r" indent="0" marL="0">
              <a:lnSpc>
                <a:spcPct val="115000"/>
              </a:lnSpc>
              <a:buNone/>
            </a:pPr>
            <a:r>
              <a:rPr lang="en-US" sz="700" dirty="0">
                <a:solidFill>
                  <a:srgbClr val="FFFFFF"/>
                </a:solidFill>
                <a:latin typeface="Arial" pitchFamily="34" charset="0"/>
                <a:ea typeface="Arial" pitchFamily="34" charset="-122"/>
                <a:cs typeface="Arial" pitchFamily="34" charset="-120"/>
              </a:rPr>
              <a:t>10</a:t>
            </a:r>
            <a:endParaRPr lang="en-US" sz="700" dirty="0"/>
          </a:p>
        </p:txBody>
      </p:sp>
      <p:sp>
        <p:nvSpPr>
          <p:cNvPr id="8" name="Text 3"/>
          <p:cNvSpPr txBox="1"/>
          <p:nvPr/>
        </p:nvSpPr>
        <p:spPr>
          <a:xfrm>
            <a:off x="5774500" y="2792805"/>
            <a:ext cx="3099300" cy="1408800"/>
          </a:xfrm>
          <a:prstGeom prst="rect">
            <a:avLst/>
          </a:prstGeom>
          <a:noFill/>
          <a:ln/>
        </p:spPr>
        <p:txBody>
          <a:bodyPr wrap="square" lIns="0" tIns="0" rIns="0" bIns="0" rtlCol="0" anchor="t"/>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Школьная оценка сочетает постоянную проверку знаний и крупные экзамены, а с возрастом требования становятся выше.
</a:t>
            </a:r>
            <a:endParaRPr lang="en-US" sz="1100" dirty="0"/>
          </a:p>
        </p:txBody>
      </p:sp>
      <p:sp>
        <p:nvSpPr>
          <p:cNvPr id="9" name="Text 4"/>
          <p:cNvSpPr txBox="1"/>
          <p:nvPr/>
        </p:nvSpPr>
        <p:spPr>
          <a:xfrm>
            <a:off x="270000" y="4325802"/>
            <a:ext cx="5163300" cy="237000"/>
          </a:xfrm>
          <a:prstGeom prst="rect">
            <a:avLst/>
          </a:prstGeom>
          <a:noFill/>
          <a:ln/>
        </p:spPr>
        <p:txBody>
          <a:bodyPr wrap="square" lIns="0" tIns="0" rIns="0" bIns="0" rtlCol="0" anchor="t"/>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Обобщение по системе оценивания в британской школе: teacher assessment, mock exams, GCSE, A-levels.
</a:t>
            </a:r>
            <a:endParaRPr lang="en-US" sz="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20975" y="2702312"/>
            <a:ext cx="8702100" cy="2167027"/>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270000" y="450000"/>
            <a:ext cx="8604000" cy="540000"/>
          </a:xfrm>
          <a:prstGeom prst="rect">
            <a:avLst/>
          </a:prstGeom>
          <a:noFill/>
          <a:ln/>
        </p:spPr>
        <p:txBody>
          <a:bodyPr wrap="square" lIns="0" tIns="0" rIns="0" bIns="0" rtlCol="0" anchor="t"/>
          <a:lstStyle/>
          <a:p>
            <a:pPr algn="l" indent="0" marL="0">
              <a:lnSpc>
                <a:spcPct val="100000"/>
              </a:lnSpc>
              <a:buNone/>
            </a:pPr>
            <a:r>
              <a:rPr lang="en-US" sz="2000" b="1" dirty="0">
                <a:solidFill>
                  <a:srgbClr val="FFFFFF"/>
                </a:solidFill>
                <a:latin typeface="Arial" pitchFamily="34" charset="0"/>
                <a:ea typeface="Arial" pitchFamily="34" charset="-122"/>
                <a:cs typeface="Arial" pitchFamily="34" charset="-120"/>
              </a:rPr>
              <a:t>School Rules and Behaviour in Britain
</a:t>
            </a:r>
            <a:endParaRPr lang="en-US" sz="2000" dirty="0"/>
          </a:p>
        </p:txBody>
      </p:sp>
      <p:sp>
        <p:nvSpPr>
          <p:cNvPr id="10" name="Text 1"/>
          <p:cNvSpPr txBox="1"/>
          <p:nvPr/>
        </p:nvSpPr>
        <p:spPr>
          <a:xfrm>
            <a:off x="7838325" y="4872200"/>
            <a:ext cx="1035600" cy="145800"/>
          </a:xfrm>
          <a:prstGeom prst="rect">
            <a:avLst/>
          </a:prstGeom>
          <a:noFill/>
          <a:ln/>
        </p:spPr>
        <p:txBody>
          <a:bodyPr wrap="square" lIns="0" tIns="0" rIns="0" bIns="0" rtlCol="0" anchor="t"/>
          <a:lstStyle/>
          <a:p>
            <a:pPr algn="r" indent="0" marL="0">
              <a:lnSpc>
                <a:spcPct val="115000"/>
              </a:lnSpc>
              <a:buNone/>
            </a:pPr>
            <a:r>
              <a:rPr lang="en-US" sz="700" dirty="0">
                <a:solidFill>
                  <a:srgbClr val="FFFFFF"/>
                </a:solidFill>
                <a:latin typeface="Arial" pitchFamily="34" charset="0"/>
                <a:ea typeface="Arial" pitchFamily="34" charset="-122"/>
                <a:cs typeface="Arial" pitchFamily="34" charset="-120"/>
              </a:rPr>
              <a:t>11</a:t>
            </a:r>
            <a:endParaRPr lang="en-US" sz="700" dirty="0"/>
          </a:p>
        </p:txBody>
      </p:sp>
      <p:sp>
        <p:nvSpPr>
          <p:cNvPr id="11" name="Text 2"/>
          <p:cNvSpPr txBox="1"/>
          <p:nvPr/>
        </p:nvSpPr>
        <p:spPr>
          <a:xfrm>
            <a:off x="270025" y="1258925"/>
            <a:ext cx="2090700" cy="1311300"/>
          </a:xfrm>
          <a:prstGeom prst="rect">
            <a:avLst/>
          </a:prstGeom>
          <a:noFill/>
          <a:ln/>
        </p:spPr>
        <p:txBody>
          <a:bodyPr wrap="square" lIns="0" tIns="0" rIns="0" bIns="0" rtlCol="0" anchor="t"/>
          <a:lstStyle/>
          <a:p>
            <a:pPr algn="l" indent="0" marL="0">
              <a:lnSpc>
                <a:spcPct val="115000"/>
              </a:lnSpc>
              <a:buNone/>
            </a:pPr>
            <a:r>
              <a:rPr lang="en-US" sz="1092" b="1" dirty="0">
                <a:solidFill>
                  <a:srgbClr val="FFFFFF"/>
                </a:solidFill>
                <a:latin typeface="Arial" pitchFamily="34" charset="0"/>
                <a:ea typeface="Arial" pitchFamily="34" charset="-122"/>
                <a:cs typeface="Arial" pitchFamily="34" charset="-120"/>
              </a:rPr>
              <a:t>Пунктуальность и форма
</a:t>
            </a:r>
            <a:pPr algn="l" indent="0" marL="0">
              <a:lnSpc>
                <a:spcPct val="115000"/>
              </a:lnSpc>
              <a:buNone/>
            </a:pPr>
            <a:r>
              <a:rPr lang="en-US" sz="57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36" dirty="0">
                <a:solidFill>
                  <a:srgbClr val="FFFFFF"/>
                </a:solidFill>
                <a:latin typeface="Arial" pitchFamily="34" charset="0"/>
                <a:ea typeface="Arial" pitchFamily="34" charset="-122"/>
                <a:cs typeface="Arial" pitchFamily="34" charset="-120"/>
              </a:rPr>
              <a:t>В британской школе важно приходить вовремя и быть в правильной форме. Аккуратный внешний вид показывает уважение к школе, учителям и одноклассникам, а опоздания обычно воспринимаются как нарушение дисциплины.
</a:t>
            </a:r>
            <a:endParaRPr lang="en-US" sz="1092" dirty="0"/>
          </a:p>
        </p:txBody>
      </p:sp>
      <p:sp>
        <p:nvSpPr>
          <p:cNvPr id="12" name="Text 3"/>
          <p:cNvSpPr txBox="1"/>
          <p:nvPr/>
        </p:nvSpPr>
        <p:spPr>
          <a:xfrm>
            <a:off x="2441121" y="1258925"/>
            <a:ext cx="2090700" cy="1311300"/>
          </a:xfrm>
          <a:prstGeom prst="rect">
            <a:avLst/>
          </a:prstGeom>
          <a:noFill/>
          <a:ln/>
        </p:spPr>
        <p:txBody>
          <a:bodyPr wrap="square" lIns="0" tIns="0" rIns="0" bIns="0" rtlCol="0" anchor="t"/>
          <a:lstStyle/>
          <a:p>
            <a:pPr algn="l" indent="0" marL="0">
              <a:lnSpc>
                <a:spcPct val="115000"/>
              </a:lnSpc>
              <a:buNone/>
            </a:pPr>
            <a:r>
              <a:rPr lang="en-US" sz="1191" b="1" dirty="0">
                <a:solidFill>
                  <a:srgbClr val="FFFFFF"/>
                </a:solidFill>
                <a:latin typeface="Arial" pitchFamily="34" charset="0"/>
                <a:ea typeface="Arial" pitchFamily="34" charset="-122"/>
                <a:cs typeface="Arial" pitchFamily="34" charset="-120"/>
              </a:rPr>
              <a:t>Поведение на уроке
</a:t>
            </a:r>
            <a:pPr algn="l" indent="0" marL="0">
              <a:lnSpc>
                <a:spcPct val="115000"/>
              </a:lnSpc>
              <a:buNone/>
            </a:pPr>
            <a:r>
              <a:rPr lang="en-US" sz="63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21" dirty="0">
                <a:solidFill>
                  <a:srgbClr val="FFFFFF"/>
                </a:solidFill>
                <a:latin typeface="Arial" pitchFamily="34" charset="0"/>
                <a:ea typeface="Arial" pitchFamily="34" charset="-122"/>
                <a:cs typeface="Arial" pitchFamily="34" charset="-120"/>
              </a:rPr>
              <a:t>На уроках ученики слушают учителя, поднимают руку перед ответом и не мешают другим. Во многих школах ценят спокойную работу, вежливую речь и умение соблюдать правила в классе и коридорах.
</a:t>
            </a:r>
            <a:endParaRPr lang="en-US" sz="1191" dirty="0"/>
          </a:p>
        </p:txBody>
      </p:sp>
      <p:sp>
        <p:nvSpPr>
          <p:cNvPr id="13" name="Text 4"/>
          <p:cNvSpPr txBox="1"/>
          <p:nvPr/>
        </p:nvSpPr>
        <p:spPr>
          <a:xfrm>
            <a:off x="4612216" y="1258925"/>
            <a:ext cx="2090700" cy="1311300"/>
          </a:xfrm>
          <a:prstGeom prst="rect">
            <a:avLst/>
          </a:prstGeom>
          <a:noFill/>
          <a:ln/>
        </p:spPr>
        <p:txBody>
          <a:bodyPr wrap="square" lIns="0" tIns="0" rIns="0" bIns="0" rtlCol="0" anchor="t"/>
          <a:lstStyle/>
          <a:p>
            <a:pPr algn="l" indent="0" marL="0">
              <a:lnSpc>
                <a:spcPct val="115000"/>
              </a:lnSpc>
              <a:buNone/>
            </a:pPr>
            <a:r>
              <a:rPr lang="en-US" sz="1070" b="1" dirty="0">
                <a:solidFill>
                  <a:srgbClr val="FFFFFF"/>
                </a:solidFill>
                <a:latin typeface="Arial" pitchFamily="34" charset="0"/>
                <a:ea typeface="Arial" pitchFamily="34" charset="-122"/>
                <a:cs typeface="Arial" pitchFamily="34" charset="-120"/>
              </a:rPr>
              <a:t>Телефоны и разговоры
</a:t>
            </a:r>
            <a:pPr algn="l" indent="0" marL="0">
              <a:lnSpc>
                <a:spcPct val="115000"/>
              </a:lnSpc>
              <a:buNone/>
            </a:pPr>
            <a:r>
              <a:rPr lang="en-US" sz="567"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17" dirty="0">
                <a:solidFill>
                  <a:srgbClr val="FFFFFF"/>
                </a:solidFill>
                <a:latin typeface="Arial" pitchFamily="34" charset="0"/>
                <a:ea typeface="Arial" pitchFamily="34" charset="-122"/>
                <a:cs typeface="Arial" pitchFamily="34" charset="-120"/>
              </a:rPr>
              <a:t>Использование телефона часто ограничено, особенно во время уроков и официальных мероприятий. От учеников также ждут уважительного общения без крика, грубых слов и перебиваний, чтобы в школе сохранялась рабочая атмосфера.
</a:t>
            </a:r>
            <a:endParaRPr lang="en-US" sz="1070" dirty="0"/>
          </a:p>
        </p:txBody>
      </p:sp>
      <p:sp>
        <p:nvSpPr>
          <p:cNvPr id="14" name="Text 5"/>
          <p:cNvSpPr txBox="1"/>
          <p:nvPr/>
        </p:nvSpPr>
        <p:spPr>
          <a:xfrm>
            <a:off x="6783310" y="1258925"/>
            <a:ext cx="2090700" cy="1311300"/>
          </a:xfrm>
          <a:prstGeom prst="rect">
            <a:avLst/>
          </a:prstGeom>
          <a:noFill/>
          <a:ln/>
        </p:spPr>
        <p:txBody>
          <a:bodyPr wrap="square" lIns="0" tIns="0" rIns="0" bIns="0" rtlCol="0" anchor="t"/>
          <a:lstStyle/>
          <a:p>
            <a:pPr algn="l" indent="0" marL="0">
              <a:lnSpc>
                <a:spcPct val="115000"/>
              </a:lnSpc>
              <a:buNone/>
            </a:pPr>
            <a:r>
              <a:rPr lang="en-US" sz="1132" b="1" dirty="0">
                <a:solidFill>
                  <a:srgbClr val="FFFFFF"/>
                </a:solidFill>
                <a:latin typeface="Arial" pitchFamily="34" charset="0"/>
                <a:ea typeface="Arial" pitchFamily="34" charset="-122"/>
                <a:cs typeface="Arial" pitchFamily="34" charset="-120"/>
              </a:rPr>
              <a:t>Последствия нарушений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70" dirty="0">
                <a:solidFill>
                  <a:srgbClr val="FFFFFF"/>
                </a:solidFill>
                <a:latin typeface="Arial" pitchFamily="34" charset="0"/>
                <a:ea typeface="Arial" pitchFamily="34" charset="-122"/>
                <a:cs typeface="Arial" pitchFamily="34" charset="-120"/>
              </a:rPr>
              <a:t>За простое нарушение может последовать предупреждение, запись в школьный журнал или detention. Если правило нарушается снова, школа обычно связывается с родителями и требует более серьёзного соблюдения порядка.
</a:t>
            </a:r>
            <a:endParaRPr lang="en-US" sz="1132"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4646" y="1327475"/>
            <a:ext cx="8594708" cy="33408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70000" y="450000"/>
            <a:ext cx="8604000" cy="442200"/>
          </a:xfrm>
          <a:prstGeom prst="rect">
            <a:avLst/>
          </a:prstGeom>
          <a:noFill/>
          <a:ln/>
        </p:spPr>
        <p:txBody>
          <a:bodyPr wrap="square" lIns="0" tIns="0" rIns="0" bIns="0" rtlCol="0" anchor="t"/>
          <a:lstStyle/>
          <a:p>
            <a:pPr algn="l" indent="0" marL="0">
              <a:lnSpc>
                <a:spcPct val="100000"/>
              </a:lnSpc>
              <a:buNone/>
            </a:pPr>
            <a:r>
              <a:rPr lang="en-US" sz="2000" b="1" dirty="0">
                <a:solidFill>
                  <a:srgbClr val="FFFFFF"/>
                </a:solidFill>
                <a:latin typeface="Arial" pitchFamily="34" charset="0"/>
                <a:ea typeface="Arial" pitchFamily="34" charset="-122"/>
                <a:cs typeface="Arial" pitchFamily="34" charset="-120"/>
              </a:rPr>
              <a:t>Что происходит, если правило нарушено
</a:t>
            </a:r>
            <a:endParaRPr lang="en-US" sz="2000" dirty="0"/>
          </a:p>
        </p:txBody>
      </p:sp>
      <p:sp>
        <p:nvSpPr>
          <p:cNvPr id="6" name="Text 1"/>
          <p:cNvSpPr txBox="1"/>
          <p:nvPr/>
        </p:nvSpPr>
        <p:spPr>
          <a:xfrm>
            <a:off x="270000" y="950875"/>
            <a:ext cx="8604000" cy="212400"/>
          </a:xfrm>
          <a:prstGeom prst="rect">
            <a:avLst/>
          </a:prstGeom>
          <a:noFill/>
          <a:ln/>
        </p:spPr>
        <p:txBody>
          <a:bodyPr wrap="square" lIns="0" tIns="0" rIns="0" bIns="0" rtlCol="0" anchor="t"/>
          <a:lstStyle/>
          <a:p>
            <a:pPr algn="l" indent="0" marL="0">
              <a:lnSpc>
                <a:spcPct val="80000"/>
              </a:lnSpc>
              <a:buNone/>
            </a:pPr>
            <a:r>
              <a:rPr lang="en-US" sz="1045" dirty="0">
                <a:solidFill>
                  <a:srgbClr val="FFFFFF"/>
                </a:solidFill>
                <a:latin typeface="Arial" pitchFamily="34" charset="0"/>
                <a:ea typeface="Arial" pitchFamily="34" charset="-122"/>
                <a:cs typeface="Arial" pitchFamily="34" charset="-120"/>
              </a:rPr>
              <a:t>Последовательность дисциплинарных мер в британской школе: от первого предупреждения до более серьёзных шагов при повторных нарушениях.
</a:t>
            </a:r>
            <a:endParaRPr lang="en-US" sz="1045" dirty="0"/>
          </a:p>
        </p:txBody>
      </p:sp>
      <p:sp>
        <p:nvSpPr>
          <p:cNvPr id="7" name="Text 2"/>
          <p:cNvSpPr txBox="1"/>
          <p:nvPr/>
        </p:nvSpPr>
        <p:spPr>
          <a:xfrm>
            <a:off x="7838325" y="4872200"/>
            <a:ext cx="1035600" cy="145800"/>
          </a:xfrm>
          <a:prstGeom prst="rect">
            <a:avLst/>
          </a:prstGeom>
          <a:noFill/>
          <a:ln/>
        </p:spPr>
        <p:txBody>
          <a:bodyPr wrap="square" lIns="0" tIns="0" rIns="0" bIns="0" rtlCol="0" anchor="t"/>
          <a:lstStyle/>
          <a:p>
            <a:pPr algn="r" indent="0" marL="0">
              <a:lnSpc>
                <a:spcPct val="115000"/>
              </a:lnSpc>
              <a:buNone/>
            </a:pPr>
            <a:r>
              <a:rPr lang="en-US" sz="700" dirty="0">
                <a:solidFill>
                  <a:srgbClr val="FFFFFF"/>
                </a:solidFill>
                <a:latin typeface="Arial" pitchFamily="34" charset="0"/>
                <a:ea typeface="Arial" pitchFamily="34" charset="-122"/>
                <a:cs typeface="Arial" pitchFamily="34" charset="-120"/>
              </a:rPr>
              <a:t>12</a:t>
            </a:r>
            <a:endParaRPr lang="en-US" sz="7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52308" y="1916061"/>
            <a:ext cx="236400" cy="2364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2107471" y="1939701"/>
            <a:ext cx="236400" cy="18912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3862646" y="1916061"/>
            <a:ext cx="236400" cy="2364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5612858" y="1909161"/>
            <a:ext cx="187650" cy="2502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7334333" y="1939751"/>
            <a:ext cx="236400" cy="189120"/>
          </a:xfrm>
          <a:prstGeom prst="rect">
            <a:avLst/>
          </a:prstGeom>
        </p:spPr>
      </p:pic>
      <p:sp>
        <p:nvSpPr>
          <p:cNvPr id="13" name="Text 0"/>
          <p:cNvSpPr txBox="1"/>
          <p:nvPr/>
        </p:nvSpPr>
        <p:spPr>
          <a:xfrm>
            <a:off x="270000" y="450000"/>
            <a:ext cx="6384000" cy="540900"/>
          </a:xfrm>
          <a:prstGeom prst="rect">
            <a:avLst/>
          </a:prstGeom>
          <a:noFill/>
          <a:ln/>
        </p:spPr>
        <p:txBody>
          <a:bodyPr wrap="square" lIns="0" tIns="0" rIns="0" bIns="0" rtlCol="0" anchor="t"/>
          <a:lstStyle/>
          <a:p>
            <a:pPr algn="l" indent="0" marL="0">
              <a:lnSpc>
                <a:spcPct val="100000"/>
              </a:lnSpc>
              <a:buNone/>
            </a:pPr>
            <a:r>
              <a:rPr lang="en-US" sz="2000" b="1" dirty="0">
                <a:solidFill>
                  <a:srgbClr val="FFFFFF"/>
                </a:solidFill>
                <a:latin typeface="Arial" pitchFamily="34" charset="0"/>
                <a:ea typeface="Arial" pitchFamily="34" charset="-122"/>
                <a:cs typeface="Arial" pitchFamily="34" charset="-120"/>
              </a:rPr>
              <a:t>Clubs, Sports and After-School Life
</a:t>
            </a:r>
            <a:endParaRPr lang="en-US" sz="2000" dirty="0"/>
          </a:p>
        </p:txBody>
      </p:sp>
      <p:sp>
        <p:nvSpPr>
          <p:cNvPr id="14" name="Text 1"/>
          <p:cNvSpPr txBox="1"/>
          <p:nvPr/>
        </p:nvSpPr>
        <p:spPr>
          <a:xfrm>
            <a:off x="7838325" y="4872200"/>
            <a:ext cx="1035600" cy="145800"/>
          </a:xfrm>
          <a:prstGeom prst="rect">
            <a:avLst/>
          </a:prstGeom>
          <a:noFill/>
          <a:ln/>
        </p:spPr>
        <p:txBody>
          <a:bodyPr wrap="square" lIns="0" tIns="0" rIns="0" bIns="0" rtlCol="0" anchor="t"/>
          <a:lstStyle/>
          <a:p>
            <a:pPr algn="r" indent="0" marL="0">
              <a:lnSpc>
                <a:spcPct val="115000"/>
              </a:lnSpc>
              <a:buNone/>
            </a:pPr>
            <a:r>
              <a:rPr lang="en-US" sz="700" dirty="0">
                <a:solidFill>
                  <a:srgbClr val="FFFFFF"/>
                </a:solidFill>
                <a:latin typeface="Arial" pitchFamily="34" charset="0"/>
                <a:ea typeface="Arial" pitchFamily="34" charset="-122"/>
                <a:cs typeface="Arial" pitchFamily="34" charset="-120"/>
              </a:rPr>
              <a:t>13</a:t>
            </a:r>
            <a:endParaRPr lang="en-US" sz="700" dirty="0"/>
          </a:p>
        </p:txBody>
      </p:sp>
      <p:sp>
        <p:nvSpPr>
          <p:cNvPr id="15" name="Text 2"/>
          <p:cNvSpPr txBox="1"/>
          <p:nvPr/>
        </p:nvSpPr>
        <p:spPr>
          <a:xfrm>
            <a:off x="270000" y="2472251"/>
            <a:ext cx="1622100" cy="14367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Спорт после уроков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Футбол, нетбол и другие секции дают возможность двигаться, тренироваться и работать в команде. Такие занятия помогают школьникам чувствовать себя увереннее и поддерживать здоровый образ жизни.
</a:t>
            </a:r>
            <a:endParaRPr lang="en-US" sz="1000" dirty="0"/>
          </a:p>
        </p:txBody>
      </p:sp>
      <p:sp>
        <p:nvSpPr>
          <p:cNvPr id="16" name="Text 3"/>
          <p:cNvSpPr txBox="1"/>
          <p:nvPr/>
        </p:nvSpPr>
        <p:spPr>
          <a:xfrm>
            <a:off x="2012792" y="2472251"/>
            <a:ext cx="1622100" cy="14367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Творческие кружки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Drama club, choir и другие творческие занятия развивают речь, выразительность и память. Здесь ученики учатся выступать перед аудиторией и лучше понимать, как работать вместе над общим результатом.
</a:t>
            </a:r>
            <a:endParaRPr lang="en-US" sz="1100" dirty="0"/>
          </a:p>
        </p:txBody>
      </p:sp>
      <p:sp>
        <p:nvSpPr>
          <p:cNvPr id="17" name="Text 4"/>
          <p:cNvSpPr txBox="1"/>
          <p:nvPr/>
        </p:nvSpPr>
        <p:spPr>
          <a:xfrm>
            <a:off x="3759213" y="2472251"/>
            <a:ext cx="1622100" cy="14367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Интеллектуальные клубы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Chess club, debating club и science club подходят тем, кто любит думать, спорить и искать решения. В таких кружках школьники тренируют внимание, логику и умение объяснять свою точку зрения.
</a:t>
            </a:r>
            <a:endParaRPr lang="en-US" sz="1100" dirty="0"/>
          </a:p>
        </p:txBody>
      </p:sp>
      <p:sp>
        <p:nvSpPr>
          <p:cNvPr id="18" name="Text 5"/>
          <p:cNvSpPr txBox="1"/>
          <p:nvPr/>
        </p:nvSpPr>
        <p:spPr>
          <a:xfrm>
            <a:off x="5505608" y="2472201"/>
            <a:ext cx="1622100" cy="14367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Школьные события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Sports day, charity events и school trips делают школьную жизнь ярче и разнообразнее. Они помогают ученикам общаться вне уроков, пробовать новые роли и чувствовать себя частью школьного сообщества.
</a:t>
            </a:r>
            <a:endParaRPr lang="en-US" sz="1100" dirty="0"/>
          </a:p>
        </p:txBody>
      </p:sp>
      <p:sp>
        <p:nvSpPr>
          <p:cNvPr id="19" name="Text 6"/>
          <p:cNvSpPr txBox="1"/>
          <p:nvPr/>
        </p:nvSpPr>
        <p:spPr>
          <a:xfrm>
            <a:off x="7252015" y="2472201"/>
            <a:ext cx="1622100" cy="14367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Навыки общения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После уроков дети учатся говорить свободнее, договариваться и поддерживать друг друга. Именно поэтому кружки и секции важны не меньше обычных уроков: они развивают уверенность и социальные навыки.
</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645325" y="1232491"/>
            <a:ext cx="4270500" cy="1180226"/>
          </a:xfrm>
          <a:prstGeom prst="rect">
            <a:avLst/>
          </a:prstGeom>
        </p:spPr>
      </p:pic>
      <p:pic>
        <p:nvPicPr>
          <p:cNvPr id="5" name="Image 3" descr="preencoded.png">    </p:cNvPr>
          <p:cNvPicPr>
            <a:picLocks noChangeAspect="1"/>
          </p:cNvPicPr>
          <p:nvPr/>
        </p:nvPicPr>
        <p:blipFill>
          <a:blip r:embed="rId4"/>
          <a:stretch>
            <a:fillRect/>
          </a:stretch>
        </p:blipFill>
        <p:spPr>
          <a:xfrm>
            <a:off x="4645325" y="2395182"/>
            <a:ext cx="4270500" cy="1180226"/>
          </a:xfrm>
          <a:prstGeom prst="rect">
            <a:avLst/>
          </a:prstGeom>
        </p:spPr>
      </p:pic>
      <p:pic>
        <p:nvPicPr>
          <p:cNvPr id="6" name="Image 4" descr="preencoded.png">    </p:cNvPr>
          <p:cNvPicPr>
            <a:picLocks noChangeAspect="1"/>
          </p:cNvPicPr>
          <p:nvPr/>
        </p:nvPicPr>
        <p:blipFill>
          <a:blip r:embed="rId5"/>
          <a:stretch>
            <a:fillRect/>
          </a:stretch>
        </p:blipFill>
        <p:spPr>
          <a:xfrm>
            <a:off x="4645325" y="3576957"/>
            <a:ext cx="4270500" cy="1180226"/>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2489800" y="450000"/>
            <a:ext cx="6384000" cy="554100"/>
          </a:xfrm>
          <a:prstGeom prst="rect">
            <a:avLst/>
          </a:prstGeom>
          <a:noFill/>
          <a:ln/>
        </p:spPr>
        <p:txBody>
          <a:bodyPr wrap="square" lIns="0" tIns="0" rIns="0" bIns="0" rtlCol="0" anchor="t"/>
          <a:lstStyle/>
          <a:p>
            <a:pPr algn="l" indent="0" marL="0">
              <a:lnSpc>
                <a:spcPct val="100000"/>
              </a:lnSpc>
              <a:buNone/>
            </a:pPr>
            <a:r>
              <a:rPr lang="en-US" sz="1800" b="1" dirty="0">
                <a:solidFill>
                  <a:srgbClr val="FFFFFF"/>
                </a:solidFill>
                <a:latin typeface="Arial" pitchFamily="34" charset="0"/>
                <a:ea typeface="Arial" pitchFamily="34" charset="-122"/>
                <a:cs typeface="Arial" pitchFamily="34" charset="-120"/>
              </a:rPr>
              <a:t>School Buildings and Classrooms
</a:t>
            </a:r>
            <a:endParaRPr lang="en-US" sz="1800" dirty="0"/>
          </a:p>
        </p:txBody>
      </p:sp>
      <p:sp>
        <p:nvSpPr>
          <p:cNvPr id="9" name="Text 1"/>
          <p:cNvSpPr txBox="1"/>
          <p:nvPr/>
        </p:nvSpPr>
        <p:spPr>
          <a:xfrm>
            <a:off x="482100" y="1348679"/>
            <a:ext cx="3888000" cy="941338"/>
          </a:xfrm>
          <a:prstGeom prst="rect">
            <a:avLst/>
          </a:prstGeom>
          <a:noFill/>
          <a:ln/>
        </p:spPr>
        <p:txBody>
          <a:bodyPr wrap="square" lIns="0" tIns="0" rIns="0" bIns="0" rtlCol="0" anchor="t"/>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Старое здание с традициями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Утром ученики входят в старое школьное здание из красного кирпича, где длинные коридоры и высокие окна напоминают о давних традициях. Внутри есть обычные классы, библиотека и актовый зал, а стены украшают фотографии выпускников и школьные объявления.
</a:t>
            </a:r>
            <a:endParaRPr lang="en-US" sz="1200" dirty="0"/>
          </a:p>
        </p:txBody>
      </p:sp>
      <p:sp>
        <p:nvSpPr>
          <p:cNvPr id="10" name="Text 2"/>
          <p:cNvSpPr txBox="1"/>
          <p:nvPr/>
        </p:nvSpPr>
        <p:spPr>
          <a:xfrm>
            <a:off x="482100" y="2511370"/>
            <a:ext cx="3888000" cy="941338"/>
          </a:xfrm>
          <a:prstGeom prst="rect">
            <a:avLst/>
          </a:prstGeom>
          <a:noFill/>
          <a:ln/>
        </p:spPr>
        <p:txBody>
          <a:bodyPr wrap="square" lIns="0" tIns="0" rIns="0" bIns="0" rtlCol="0" anchor="t"/>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Кабинеты для каждого предмета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В secondary school день часто проходит в движении: после звонка ученики переходят из кабинета в кабинет. В одном классе проходят English, в другом — Science, а в лаборатории стоят приборы и таблицы, которые помогают учиться на практике.
</a:t>
            </a:r>
            <a:endParaRPr lang="en-US" sz="1200" dirty="0"/>
          </a:p>
        </p:txBody>
      </p:sp>
      <p:sp>
        <p:nvSpPr>
          <p:cNvPr id="11" name="Text 3"/>
          <p:cNvSpPr txBox="1"/>
          <p:nvPr/>
        </p:nvSpPr>
        <p:spPr>
          <a:xfrm>
            <a:off x="482100" y="3693145"/>
            <a:ext cx="3888000" cy="941338"/>
          </a:xfrm>
          <a:prstGeom prst="rect">
            <a:avLst/>
          </a:prstGeom>
          <a:noFill/>
          <a:ln/>
        </p:spPr>
        <p:txBody>
          <a:bodyPr wrap="square" lIns="0" tIns="0" rIns="0" bIns="0" rtlCol="0" anchor="t"/>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Современная школьная среда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В новой школе рядом с classroom можно увидеть computer room, science lab и sports hall. Здесь много света, техники и удобных мест для работы в группах, поэтому ученикам легче переключаться между уроками, проектами и практическими заданиями.
</a:t>
            </a:r>
            <a:endParaRPr lang="en-US" sz="1200" dirty="0"/>
          </a:p>
        </p:txBody>
      </p:sp>
      <p:sp>
        <p:nvSpPr>
          <p:cNvPr id="12" name="Text 4"/>
          <p:cNvSpPr txBox="1"/>
          <p:nvPr/>
        </p:nvSpPr>
        <p:spPr>
          <a:xfrm>
            <a:off x="7838325" y="4872200"/>
            <a:ext cx="1035600" cy="145800"/>
          </a:xfrm>
          <a:prstGeom prst="rect">
            <a:avLst/>
          </a:prstGeom>
          <a:noFill/>
          <a:ln/>
        </p:spPr>
        <p:txBody>
          <a:bodyPr wrap="square" lIns="0" tIns="0" rIns="0" bIns="0" rtlCol="0" anchor="t"/>
          <a:lstStyle/>
          <a:p>
            <a:pPr algn="r" indent="0" marL="0">
              <a:lnSpc>
                <a:spcPct val="115000"/>
              </a:lnSpc>
              <a:buNone/>
            </a:pPr>
            <a:r>
              <a:rPr lang="en-US" sz="700" dirty="0">
                <a:solidFill>
                  <a:srgbClr val="FFFFFF"/>
                </a:solidFill>
                <a:latin typeface="Arial" pitchFamily="34" charset="0"/>
                <a:ea typeface="Arial" pitchFamily="34" charset="-122"/>
                <a:cs typeface="Arial" pitchFamily="34" charset="-120"/>
              </a:rPr>
              <a:t>14</a:t>
            </a:r>
            <a:endParaRPr lang="en-US" sz="7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0000" y="1222643"/>
            <a:ext cx="5163300" cy="2976995"/>
          </a:xfrm>
          <a:prstGeom prst="rect">
            <a:avLst/>
          </a:prstGeom>
        </p:spPr>
      </p:pic>
      <p:sp>
        <p:nvSpPr>
          <p:cNvPr id="4" name="Text 0"/>
          <p:cNvSpPr txBox="1"/>
          <p:nvPr/>
        </p:nvSpPr>
        <p:spPr>
          <a:xfrm>
            <a:off x="5774500" y="1452687"/>
            <a:ext cx="3099300" cy="1189500"/>
          </a:xfrm>
          <a:prstGeom prst="rect">
            <a:avLst/>
          </a:prstGeom>
          <a:noFill/>
          <a:ln/>
        </p:spPr>
        <p:txBody>
          <a:bodyPr wrap="square" lIns="0" tIns="0" rIns="0" bIns="0" rtlCol="0" anchor="b"/>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В расписании почти каждый день похож на предыдущий: уроки идут подряд, а домашняя работа помогает закрепить материал дома.
</a:t>
            </a:r>
            <a:endParaRPr lang="en-US" sz="1100" dirty="0"/>
          </a:p>
        </p:txBody>
      </p:sp>
      <p:sp>
        <p:nvSpPr>
          <p:cNvPr id="5" name="Text 1"/>
          <p:cNvSpPr txBox="1"/>
          <p:nvPr/>
        </p:nvSpPr>
        <p:spPr>
          <a:xfrm>
            <a:off x="270000" y="450000"/>
            <a:ext cx="6384000" cy="540900"/>
          </a:xfrm>
          <a:prstGeom prst="rect">
            <a:avLst/>
          </a:prstGeom>
          <a:noFill/>
          <a:ln/>
        </p:spPr>
        <p:txBody>
          <a:bodyPr wrap="square" lIns="0" tIns="0" rIns="0" bIns="0" rtlCol="0" anchor="t"/>
          <a:lstStyle/>
          <a:p>
            <a:pPr algn="l" indent="0" marL="0">
              <a:lnSpc>
                <a:spcPct val="100000"/>
              </a:lnSpc>
              <a:buNone/>
            </a:pPr>
            <a:r>
              <a:rPr lang="en-US" sz="2000" b="1" dirty="0">
                <a:solidFill>
                  <a:srgbClr val="FFFFFF"/>
                </a:solidFill>
                <a:latin typeface="Arial" pitchFamily="34" charset="0"/>
                <a:ea typeface="Arial" pitchFamily="34" charset="-122"/>
                <a:cs typeface="Arial" pitchFamily="34" charset="-120"/>
              </a:rPr>
              <a:t>School Week: How Time Is Usually Organized
</a:t>
            </a:r>
            <a:endParaRPr lang="en-US" sz="2000" dirty="0"/>
          </a:p>
        </p:txBody>
      </p:sp>
      <p:sp>
        <p:nvSpPr>
          <p:cNvPr id="6" name="Text 2"/>
          <p:cNvSpPr txBox="1"/>
          <p:nvPr/>
        </p:nvSpPr>
        <p:spPr>
          <a:xfrm>
            <a:off x="7838325" y="4872200"/>
            <a:ext cx="1035600" cy="145800"/>
          </a:xfrm>
          <a:prstGeom prst="rect">
            <a:avLst/>
          </a:prstGeom>
          <a:noFill/>
          <a:ln/>
        </p:spPr>
        <p:txBody>
          <a:bodyPr wrap="square" lIns="0" tIns="0" rIns="0" bIns="0" rtlCol="0" anchor="t"/>
          <a:lstStyle/>
          <a:p>
            <a:pPr algn="r" indent="0" marL="0">
              <a:lnSpc>
                <a:spcPct val="115000"/>
              </a:lnSpc>
              <a:buNone/>
            </a:pPr>
            <a:r>
              <a:rPr lang="en-US" sz="700" dirty="0">
                <a:solidFill>
                  <a:srgbClr val="FFFFFF"/>
                </a:solidFill>
                <a:latin typeface="Arial" pitchFamily="34" charset="0"/>
                <a:ea typeface="Arial" pitchFamily="34" charset="-122"/>
                <a:cs typeface="Arial" pitchFamily="34" charset="-120"/>
              </a:rPr>
              <a:t>15</a:t>
            </a:r>
            <a:endParaRPr lang="en-US" sz="700" dirty="0"/>
          </a:p>
        </p:txBody>
      </p:sp>
      <p:sp>
        <p:nvSpPr>
          <p:cNvPr id="7" name="Text 3"/>
          <p:cNvSpPr txBox="1"/>
          <p:nvPr/>
        </p:nvSpPr>
        <p:spPr>
          <a:xfrm>
            <a:off x="5774500" y="2780108"/>
            <a:ext cx="3099300" cy="1189500"/>
          </a:xfrm>
          <a:prstGeom prst="rect">
            <a:avLst/>
          </a:prstGeom>
          <a:noFill/>
          <a:ln/>
        </p:spPr>
        <p:txBody>
          <a:bodyPr wrap="square" lIns="0" tIns="0" rIns="0" bIns="0" rtlCol="0" anchor="t"/>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Нагрузка распределена равномерно по будням, поэтому школьный ритм держится на постоянстве и регулярном повторении.
</a:t>
            </a:r>
            <a:endParaRPr lang="en-US" sz="1100" dirty="0"/>
          </a:p>
        </p:txBody>
      </p:sp>
      <p:sp>
        <p:nvSpPr>
          <p:cNvPr id="8" name="Text 4"/>
          <p:cNvSpPr txBox="1"/>
          <p:nvPr/>
        </p:nvSpPr>
        <p:spPr>
          <a:xfrm>
            <a:off x="270000" y="4325802"/>
            <a:ext cx="5163300" cy="237000"/>
          </a:xfrm>
          <a:prstGeom prst="rect">
            <a:avLst/>
          </a:prstGeom>
          <a:noFill/>
          <a:ln/>
        </p:spPr>
        <p:txBody>
          <a:bodyPr wrap="square" lIns="0" tIns="0" rIns="0" bIns="0" rtlCol="0" anchor="t"/>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Обобщённая модель школьной недели в британских школах; без привязки к конкретному учебному заведению.
</a:t>
            </a:r>
            <a:endParaRPr lang="en-US" sz="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134437" y="1114235"/>
            <a:ext cx="263100" cy="210480"/>
          </a:xfrm>
          <a:prstGeom prst="rect">
            <a:avLst/>
          </a:prstGeom>
        </p:spPr>
      </p:pic>
      <p:pic>
        <p:nvPicPr>
          <p:cNvPr id="6" name="Image 4" descr="preencoded.png">    </p:cNvPr>
          <p:cNvPicPr>
            <a:picLocks noChangeAspect="1"/>
          </p:cNvPicPr>
          <p:nvPr/>
        </p:nvPicPr>
        <p:blipFill>
          <a:blip r:embed="rId5"/>
          <a:stretch>
            <a:fillRect/>
          </a:stretch>
        </p:blipFill>
        <p:spPr>
          <a:xfrm>
            <a:off x="2310156" y="2077048"/>
            <a:ext cx="263100" cy="210480"/>
          </a:xfrm>
          <a:prstGeom prst="rect">
            <a:avLst/>
          </a:prstGeom>
        </p:spPr>
      </p:pic>
      <p:pic>
        <p:nvPicPr>
          <p:cNvPr id="7" name="Image 5" descr="preencoded.png">    </p:cNvPr>
          <p:cNvPicPr>
            <a:picLocks noChangeAspect="1"/>
          </p:cNvPicPr>
          <p:nvPr/>
        </p:nvPicPr>
        <p:blipFill>
          <a:blip r:embed="rId6"/>
          <a:stretch>
            <a:fillRect/>
          </a:stretch>
        </p:blipFill>
        <p:spPr>
          <a:xfrm>
            <a:off x="1468973" y="3013851"/>
            <a:ext cx="229688" cy="262500"/>
          </a:xfrm>
          <a:prstGeom prst="rect">
            <a:avLst/>
          </a:prstGeom>
        </p:spPr>
      </p:pic>
      <p:pic>
        <p:nvPicPr>
          <p:cNvPr id="8" name="Image 6" descr="preencoded.png">    </p:cNvPr>
          <p:cNvPicPr>
            <a:picLocks noChangeAspect="1"/>
          </p:cNvPicPr>
          <p:nvPr/>
        </p:nvPicPr>
        <p:blipFill>
          <a:blip r:embed="rId7"/>
          <a:stretch>
            <a:fillRect/>
          </a:stretch>
        </p:blipFill>
        <p:spPr>
          <a:xfrm>
            <a:off x="627971" y="4002675"/>
            <a:ext cx="263100" cy="210480"/>
          </a:xfrm>
          <a:prstGeom prst="rect">
            <a:avLst/>
          </a:prstGeom>
        </p:spPr>
      </p:pic>
      <p:sp>
        <p:nvSpPr>
          <p:cNvPr id="9" name="Text 0"/>
          <p:cNvSpPr txBox="1"/>
          <p:nvPr/>
        </p:nvSpPr>
        <p:spPr>
          <a:xfrm>
            <a:off x="2489800" y="450000"/>
            <a:ext cx="6384000" cy="508500"/>
          </a:xfrm>
          <a:prstGeom prst="rect">
            <a:avLst/>
          </a:prstGeom>
          <a:noFill/>
          <a:ln/>
        </p:spPr>
        <p:txBody>
          <a:bodyPr wrap="square" lIns="0" tIns="0" rIns="0" bIns="0" rtlCol="0" anchor="t"/>
          <a:lstStyle/>
          <a:p>
            <a:pPr algn="l" indent="0" marL="0">
              <a:lnSpc>
                <a:spcPct val="100000"/>
              </a:lnSpc>
              <a:buNone/>
            </a:pPr>
            <a:r>
              <a:rPr lang="en-US" sz="1800" b="1" dirty="0">
                <a:solidFill>
                  <a:srgbClr val="FFFFFF"/>
                </a:solidFill>
                <a:latin typeface="Arial" pitchFamily="34" charset="0"/>
                <a:ea typeface="Arial" pitchFamily="34" charset="-122"/>
                <a:cs typeface="Arial" pitchFamily="34" charset="-120"/>
              </a:rPr>
              <a:t>Teachers and School Support Roles
</a:t>
            </a:r>
            <a:endParaRPr lang="en-US" sz="1800" dirty="0"/>
          </a:p>
        </p:txBody>
      </p:sp>
      <p:sp>
        <p:nvSpPr>
          <p:cNvPr id="10" name="Text 1"/>
          <p:cNvSpPr txBox="1"/>
          <p:nvPr/>
        </p:nvSpPr>
        <p:spPr>
          <a:xfrm>
            <a:off x="7838325" y="4872200"/>
            <a:ext cx="1035600" cy="145800"/>
          </a:xfrm>
          <a:prstGeom prst="rect">
            <a:avLst/>
          </a:prstGeom>
          <a:noFill/>
          <a:ln/>
        </p:spPr>
        <p:txBody>
          <a:bodyPr wrap="square" lIns="0" tIns="0" rIns="0" bIns="0" rtlCol="0" anchor="t"/>
          <a:lstStyle/>
          <a:p>
            <a:pPr algn="r" indent="0" marL="0">
              <a:lnSpc>
                <a:spcPct val="115000"/>
              </a:lnSpc>
              <a:buNone/>
            </a:pPr>
            <a:r>
              <a:rPr lang="en-US" sz="700" dirty="0">
                <a:solidFill>
                  <a:srgbClr val="FFFFFF"/>
                </a:solidFill>
                <a:latin typeface="Arial" pitchFamily="34" charset="0"/>
                <a:ea typeface="Arial" pitchFamily="34" charset="-122"/>
                <a:cs typeface="Arial" pitchFamily="34" charset="-120"/>
              </a:rPr>
              <a:t>16</a:t>
            </a:r>
            <a:endParaRPr lang="en-US" sz="700" dirty="0"/>
          </a:p>
        </p:txBody>
      </p:sp>
      <p:sp>
        <p:nvSpPr>
          <p:cNvPr id="11" name="Text 2"/>
          <p:cNvSpPr txBox="1"/>
          <p:nvPr/>
        </p:nvSpPr>
        <p:spPr>
          <a:xfrm>
            <a:off x="3572289" y="1088225"/>
            <a:ext cx="4172400" cy="8967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Subject teacher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Этот учитель ведёт конкретный предмет и отвечает за объяснение темы, задания и проверку работ. На таких уроках ученики видят чёткие требования и постепенно привыкают к разным стилям преподавания.
</a:t>
            </a:r>
            <a:endParaRPr lang="en-US" sz="1100" dirty="0"/>
          </a:p>
        </p:txBody>
      </p:sp>
      <p:sp>
        <p:nvSpPr>
          <p:cNvPr id="12" name="Text 3"/>
          <p:cNvSpPr txBox="1"/>
          <p:nvPr/>
        </p:nvSpPr>
        <p:spPr>
          <a:xfrm>
            <a:off x="2748008" y="2051038"/>
            <a:ext cx="4172400" cy="8967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Form tutor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Form tutor следит за своей группой учеников, помогает с организационными вопросами и замечает повседневные трудности. К нему можно обратиться, если нужно обсудить расписание, поведение или школьные новости.
</a:t>
            </a:r>
            <a:endParaRPr lang="en-US" sz="1100" dirty="0"/>
          </a:p>
        </p:txBody>
      </p:sp>
      <p:sp>
        <p:nvSpPr>
          <p:cNvPr id="13" name="Text 4"/>
          <p:cNvSpPr txBox="1"/>
          <p:nvPr/>
        </p:nvSpPr>
        <p:spPr>
          <a:xfrm>
            <a:off x="1890118" y="3013851"/>
            <a:ext cx="4172400" cy="8967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Head of year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Head of year координирует работу целого учебного года и следит за общими результатами. Эта роль особенно важна, когда нужно решать вопросы дисциплины, успеваемости или школьных мероприятий.
</a:t>
            </a:r>
            <a:endParaRPr lang="en-US" sz="1100" dirty="0"/>
          </a:p>
        </p:txBody>
      </p:sp>
      <p:sp>
        <p:nvSpPr>
          <p:cNvPr id="14" name="Text 5"/>
          <p:cNvSpPr txBox="1"/>
          <p:nvPr/>
        </p:nvSpPr>
        <p:spPr>
          <a:xfrm>
            <a:off x="1065823" y="3976665"/>
            <a:ext cx="4172400" cy="8967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SEN support staff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Специалисты SEN support помогают детям, которым нужна дополнительная поддержка в учёбе. Они делают уроки более доступными и помогают ученикам чувствовать себя спокойно, уверенно и включённо в школьную жизнь.
</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00000" y="1221275"/>
            <a:ext cx="7344000" cy="19980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882100" y="3677453"/>
            <a:ext cx="2901300" cy="11037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Ниже показаны несколько ключевых различий между британской и российской школой.
</a:t>
            </a:r>
            <a:endParaRPr lang="en-US" sz="1000" dirty="0"/>
          </a:p>
        </p:txBody>
      </p:sp>
      <p:sp>
        <p:nvSpPr>
          <p:cNvPr id="6" name="Text 1"/>
          <p:cNvSpPr txBox="1"/>
          <p:nvPr/>
        </p:nvSpPr>
        <p:spPr>
          <a:xfrm>
            <a:off x="270000" y="450000"/>
            <a:ext cx="6384000" cy="540900"/>
          </a:xfrm>
          <a:prstGeom prst="rect">
            <a:avLst/>
          </a:prstGeom>
          <a:noFill/>
          <a:ln/>
        </p:spPr>
        <p:txBody>
          <a:bodyPr wrap="square" lIns="0" tIns="0" rIns="0" bIns="0" rtlCol="0" anchor="t"/>
          <a:lstStyle/>
          <a:p>
            <a:pPr algn="l" indent="0" marL="0">
              <a:lnSpc>
                <a:spcPct val="100000"/>
              </a:lnSpc>
              <a:buNone/>
            </a:pPr>
            <a:r>
              <a:rPr lang="en-US" sz="2000" b="1" dirty="0">
                <a:solidFill>
                  <a:srgbClr val="FFFFFF"/>
                </a:solidFill>
                <a:latin typeface="Arial" pitchFamily="34" charset="0"/>
                <a:ea typeface="Arial" pitchFamily="34" charset="-122"/>
                <a:cs typeface="Arial" pitchFamily="34" charset="-120"/>
              </a:rPr>
              <a:t>British School and Russian School: Main Differences
</a:t>
            </a:r>
            <a:endParaRPr lang="en-US" sz="2000" dirty="0"/>
          </a:p>
        </p:txBody>
      </p:sp>
      <p:sp>
        <p:nvSpPr>
          <p:cNvPr id="7" name="Text 2"/>
          <p:cNvSpPr txBox="1"/>
          <p:nvPr/>
        </p:nvSpPr>
        <p:spPr>
          <a:xfrm>
            <a:off x="7838325" y="4872200"/>
            <a:ext cx="1035600" cy="145800"/>
          </a:xfrm>
          <a:prstGeom prst="rect">
            <a:avLst/>
          </a:prstGeom>
          <a:noFill/>
          <a:ln/>
        </p:spPr>
        <p:txBody>
          <a:bodyPr wrap="square" lIns="0" tIns="0" rIns="0" bIns="0" rtlCol="0" anchor="t"/>
          <a:lstStyle/>
          <a:p>
            <a:pPr algn="r" indent="0" marL="0">
              <a:lnSpc>
                <a:spcPct val="115000"/>
              </a:lnSpc>
              <a:buNone/>
            </a:pPr>
            <a:r>
              <a:rPr lang="en-US" sz="700" dirty="0">
                <a:solidFill>
                  <a:srgbClr val="FFFFFF"/>
                </a:solidFill>
                <a:latin typeface="Arial" pitchFamily="34" charset="0"/>
                <a:ea typeface="Arial" pitchFamily="34" charset="-122"/>
                <a:cs typeface="Arial" pitchFamily="34" charset="-120"/>
              </a:rPr>
              <a:t>17</a:t>
            </a:r>
            <a:endParaRPr lang="en-US" sz="700" dirty="0"/>
          </a:p>
        </p:txBody>
      </p:sp>
      <p:sp>
        <p:nvSpPr>
          <p:cNvPr id="8" name="Text 3"/>
          <p:cNvSpPr txBox="1"/>
          <p:nvPr/>
        </p:nvSpPr>
        <p:spPr>
          <a:xfrm>
            <a:off x="5972648" y="3677450"/>
            <a:ext cx="2901300" cy="11037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Британская школа раньше приучает к выбору и самостоятельности, а также сильнее связывает учёбу с повседневной дисциплиной и внеклассной деятельностью.
</a:t>
            </a:r>
            <a:endParaRPr lang="en-US" sz="1000" dirty="0"/>
          </a:p>
        </p:txBody>
      </p:sp>
      <p:sp>
        <p:nvSpPr>
          <p:cNvPr id="9" name="Text 4"/>
          <p:cNvSpPr txBox="1"/>
          <p:nvPr/>
        </p:nvSpPr>
        <p:spPr>
          <a:xfrm>
            <a:off x="270000" y="3281806"/>
            <a:ext cx="5163300" cy="145800"/>
          </a:xfrm>
          <a:prstGeom prst="rect">
            <a:avLst/>
          </a:prstGeom>
          <a:noFill/>
          <a:ln/>
        </p:spPr>
        <p:txBody>
          <a:bodyPr wrap="square" lIns="0" tIns="0" rIns="0" bIns="0" rtlCol="0" anchor="t"/>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Сравнение по общим особенностям школьных систем, описанным в учебных материалах раздела.
</a:t>
            </a:r>
            <a:endParaRPr lang="en-US" sz="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270000" y="448775"/>
            <a:ext cx="8604000" cy="547500"/>
          </a:xfrm>
          <a:prstGeom prst="rect">
            <a:avLst/>
          </a:prstGeom>
          <a:noFill/>
          <a:ln/>
        </p:spPr>
        <p:txBody>
          <a:bodyPr wrap="square" lIns="0" tIns="0" rIns="0" bIns="0" rtlCol="0" anchor="t"/>
          <a:lstStyle/>
          <a:p>
            <a:pPr algn="l" indent="0" marL="0">
              <a:lnSpc>
                <a:spcPct val="100000"/>
              </a:lnSpc>
              <a:buNone/>
            </a:pPr>
            <a:r>
              <a:rPr lang="en-US" sz="2000" b="1" dirty="0">
                <a:solidFill>
                  <a:srgbClr val="FFFFFF"/>
                </a:solidFill>
                <a:latin typeface="Arial" pitchFamily="34" charset="0"/>
                <a:ea typeface="Arial" pitchFamily="34" charset="-122"/>
                <a:cs typeface="Arial" pitchFamily="34" charset="-120"/>
              </a:rPr>
              <a:t>Useful English Words and Phrases on the Topic of School
</a:t>
            </a:r>
            <a:endParaRPr lang="en-US" sz="2000" dirty="0"/>
          </a:p>
        </p:txBody>
      </p:sp>
      <p:sp>
        <p:nvSpPr>
          <p:cNvPr id="10" name="Text 1"/>
          <p:cNvSpPr txBox="1"/>
          <p:nvPr/>
        </p:nvSpPr>
        <p:spPr>
          <a:xfrm>
            <a:off x="270000" y="448775"/>
            <a:ext cx="8604000" cy="547500"/>
          </a:xfrm>
          <a:prstGeom prst="rect">
            <a:avLst/>
          </a:prstGeom>
          <a:noFill/>
          <a:ln/>
        </p:spPr>
        <p:txBody>
          <a:bodyPr wrap="square" lIns="0" tIns="0" rIns="0" bIns="0" rtlCol="0" anchor="t"/>
          <a:lstStyle/>
          <a:p>
            <a:pPr algn="l" indent="0" marL="0">
              <a:lnSpc>
                <a:spcPct val="100000"/>
              </a:lnSpc>
              <a:buNone/>
            </a:pPr>
            <a:r>
              <a:rPr lang="en-US" sz="2000" b="1" dirty="0">
                <a:solidFill>
                  <a:srgbClr val="FFFFFF"/>
                </a:solidFill>
                <a:latin typeface="Arial" pitchFamily="34" charset="0"/>
                <a:ea typeface="Arial" pitchFamily="34" charset="-122"/>
                <a:cs typeface="Arial" pitchFamily="34" charset="-120"/>
              </a:rPr>
              <a:t>Useful English Words and Phrases on the Topic of School
</a:t>
            </a:r>
            <a:endParaRPr lang="en-US" sz="2000" dirty="0"/>
          </a:p>
        </p:txBody>
      </p:sp>
      <p:sp>
        <p:nvSpPr>
          <p:cNvPr id="11" name="Text 2"/>
          <p:cNvSpPr txBox="1"/>
          <p:nvPr/>
        </p:nvSpPr>
        <p:spPr>
          <a:xfrm>
            <a:off x="7838325" y="4872200"/>
            <a:ext cx="1035600" cy="145800"/>
          </a:xfrm>
          <a:prstGeom prst="rect">
            <a:avLst/>
          </a:prstGeom>
          <a:noFill/>
          <a:ln/>
        </p:spPr>
        <p:txBody>
          <a:bodyPr wrap="square" lIns="0" tIns="0" rIns="0" bIns="0" rtlCol="0" anchor="t"/>
          <a:lstStyle/>
          <a:p>
            <a:pPr algn="r" indent="0" marL="0">
              <a:lnSpc>
                <a:spcPct val="115000"/>
              </a:lnSpc>
              <a:buNone/>
            </a:pPr>
            <a:r>
              <a:rPr lang="en-US" sz="700" dirty="0">
                <a:solidFill>
                  <a:srgbClr val="FFFFFF"/>
                </a:solidFill>
                <a:latin typeface="Arial" pitchFamily="34" charset="0"/>
                <a:ea typeface="Arial" pitchFamily="34" charset="-122"/>
                <a:cs typeface="Arial" pitchFamily="34" charset="-120"/>
              </a:rPr>
              <a:t>18</a:t>
            </a:r>
            <a:endParaRPr lang="en-US" sz="700" dirty="0"/>
          </a:p>
        </p:txBody>
      </p:sp>
      <p:sp>
        <p:nvSpPr>
          <p:cNvPr id="12" name="Text 3"/>
          <p:cNvSpPr txBox="1"/>
          <p:nvPr/>
        </p:nvSpPr>
        <p:spPr>
          <a:xfrm>
            <a:off x="270000" y="4139401"/>
            <a:ext cx="4003800" cy="653100"/>
          </a:xfrm>
          <a:prstGeom prst="rect">
            <a:avLst/>
          </a:prstGeom>
          <a:noFill/>
          <a:ln/>
        </p:spPr>
        <p:txBody>
          <a:bodyPr wrap="square" lIns="0" tIns="0" rIns="0" bIns="0" rtlCol="0" anchor="t"/>
          <a:lstStyle/>
          <a:p>
            <a:pPr algn="l" indent="0" marL="0">
              <a:lnSpc>
                <a:spcPct val="115000"/>
              </a:lnSpc>
              <a:buNone/>
            </a:pPr>
            <a:r>
              <a:rPr lang="en-US" sz="1094" b="1" dirty="0">
                <a:solidFill>
                  <a:srgbClr val="FFFFFF"/>
                </a:solidFill>
                <a:latin typeface="Arial" pitchFamily="34" charset="0"/>
                <a:ea typeface="Arial" pitchFamily="34" charset="-122"/>
                <a:cs typeface="Arial" pitchFamily="34" charset="-120"/>
              </a:rPr>
              <a:t>Полезные сочетания
</a:t>
            </a:r>
            <a:pPr algn="l" indent="0" marL="0">
              <a:lnSpc>
                <a:spcPct val="115000"/>
              </a:lnSpc>
              <a:buNone/>
            </a:pPr>
            <a:r>
              <a:rPr lang="en-US" sz="572"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34" dirty="0">
                <a:solidFill>
                  <a:srgbClr val="FFFFFF"/>
                </a:solidFill>
                <a:latin typeface="Arial" pitchFamily="34" charset="0"/>
                <a:ea typeface="Arial" pitchFamily="34" charset="-122"/>
                <a:cs typeface="Arial" pitchFamily="34" charset="-120"/>
              </a:rPr>
              <a:t>Фразы go to school, be on time и follow the rules помогают строить короткие и понятные ответы. Их удобно запоминать, потому что они подходят для многих заданий по теме school.
</a:t>
            </a:r>
            <a:endParaRPr lang="en-US" sz="1094" dirty="0"/>
          </a:p>
        </p:txBody>
      </p:sp>
      <p:sp>
        <p:nvSpPr>
          <p:cNvPr id="13" name="Text 4"/>
          <p:cNvSpPr txBox="1"/>
          <p:nvPr/>
        </p:nvSpPr>
        <p:spPr>
          <a:xfrm>
            <a:off x="270000" y="3394020"/>
            <a:ext cx="4003800" cy="653100"/>
          </a:xfrm>
          <a:prstGeom prst="rect">
            <a:avLst/>
          </a:prstGeom>
          <a:noFill/>
          <a:ln/>
        </p:spPr>
        <p:txBody>
          <a:bodyPr wrap="square" lIns="0" tIns="0" rIns="0" bIns="0" rtlCol="0" anchor="t"/>
          <a:lstStyle/>
          <a:p>
            <a:pPr algn="l" indent="0" marL="0">
              <a:lnSpc>
                <a:spcPct val="115000"/>
              </a:lnSpc>
              <a:buNone/>
            </a:pPr>
            <a:r>
              <a:rPr lang="en-US" sz="1094" b="1" dirty="0">
                <a:solidFill>
                  <a:srgbClr val="FFFFFF"/>
                </a:solidFill>
                <a:latin typeface="Arial" pitchFamily="34" charset="0"/>
                <a:ea typeface="Arial" pitchFamily="34" charset="-122"/>
                <a:cs typeface="Arial" pitchFamily="34" charset="-120"/>
              </a:rPr>
              <a:t>Правила и порядок
</a:t>
            </a:r>
            <a:pPr algn="l" indent="0" marL="0">
              <a:lnSpc>
                <a:spcPct val="115000"/>
              </a:lnSpc>
              <a:buNone/>
            </a:pPr>
            <a:r>
              <a:rPr lang="en-US" sz="572"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34" dirty="0">
                <a:solidFill>
                  <a:srgbClr val="FFFFFF"/>
                </a:solidFill>
                <a:latin typeface="Arial" pitchFamily="34" charset="0"/>
                <a:ea typeface="Arial" pitchFamily="34" charset="-122"/>
                <a:cs typeface="Arial" pitchFamily="34" charset="-120"/>
              </a:rPr>
              <a:t>Слова uniform и detention связаны с дисциплиной и школьными правилами. Они часто встречаются, когда говорят о внешнем виде ученика, нарушениях и последствиях плохого поведения.
</a:t>
            </a:r>
            <a:endParaRPr lang="en-US" sz="1094" dirty="0"/>
          </a:p>
        </p:txBody>
      </p:sp>
      <p:sp>
        <p:nvSpPr>
          <p:cNvPr id="14" name="Text 5"/>
          <p:cNvSpPr txBox="1"/>
          <p:nvPr/>
        </p:nvSpPr>
        <p:spPr>
          <a:xfrm>
            <a:off x="270000" y="2648645"/>
            <a:ext cx="4003800" cy="653100"/>
          </a:xfrm>
          <a:prstGeom prst="rect">
            <a:avLst/>
          </a:prstGeom>
          <a:noFill/>
          <a:ln/>
        </p:spPr>
        <p:txBody>
          <a:bodyPr wrap="square" lIns="0" tIns="0" rIns="0" bIns="0" rtlCol="0" anchor="t"/>
          <a:lstStyle/>
          <a:p>
            <a:pPr algn="l" indent="0" marL="0">
              <a:lnSpc>
                <a:spcPct val="115000"/>
              </a:lnSpc>
              <a:buNone/>
            </a:pPr>
            <a:r>
              <a:rPr lang="en-US" sz="1094" b="1" dirty="0">
                <a:solidFill>
                  <a:srgbClr val="FFFFFF"/>
                </a:solidFill>
                <a:latin typeface="Arial" pitchFamily="34" charset="0"/>
                <a:ea typeface="Arial" pitchFamily="34" charset="-122"/>
                <a:cs typeface="Arial" pitchFamily="34" charset="-120"/>
              </a:rPr>
              <a:t>Здания школы
</a:t>
            </a:r>
            <a:pPr algn="l" indent="0" marL="0">
              <a:lnSpc>
                <a:spcPct val="115000"/>
              </a:lnSpc>
              <a:buNone/>
            </a:pPr>
            <a:r>
              <a:rPr lang="en-US" sz="572"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34" dirty="0">
                <a:solidFill>
                  <a:srgbClr val="FFFFFF"/>
                </a:solidFill>
                <a:latin typeface="Arial" pitchFamily="34" charset="0"/>
                <a:ea typeface="Arial" pitchFamily="34" charset="-122"/>
                <a:cs typeface="Arial" pitchFamily="34" charset="-120"/>
              </a:rPr>
              <a:t>Лексика classroom, library, playground и headteacher помогает описать школьное пространство и людей, которые в нём работают. Эти слова легко использовать в простых предложениях о школе.
</a:t>
            </a:r>
            <a:endParaRPr lang="en-US" sz="1094" dirty="0"/>
          </a:p>
        </p:txBody>
      </p:sp>
      <p:sp>
        <p:nvSpPr>
          <p:cNvPr id="15" name="Text 6"/>
          <p:cNvSpPr txBox="1"/>
          <p:nvPr/>
        </p:nvSpPr>
        <p:spPr>
          <a:xfrm>
            <a:off x="270000" y="1903269"/>
            <a:ext cx="4003800" cy="653100"/>
          </a:xfrm>
          <a:prstGeom prst="rect">
            <a:avLst/>
          </a:prstGeom>
          <a:noFill/>
          <a:ln/>
        </p:spPr>
        <p:txBody>
          <a:bodyPr wrap="square" lIns="0" tIns="0" rIns="0" bIns="0" rtlCol="0" anchor="t"/>
          <a:lstStyle/>
          <a:p>
            <a:pPr algn="l" indent="0" marL="0">
              <a:lnSpc>
                <a:spcPct val="115000"/>
              </a:lnSpc>
              <a:buNone/>
            </a:pPr>
            <a:r>
              <a:rPr lang="en-US" sz="1094" b="1" dirty="0">
                <a:solidFill>
                  <a:srgbClr val="FFFFFF"/>
                </a:solidFill>
                <a:latin typeface="Arial" pitchFamily="34" charset="0"/>
                <a:ea typeface="Arial" pitchFamily="34" charset="-122"/>
                <a:cs typeface="Arial" pitchFamily="34" charset="-120"/>
              </a:rPr>
              <a:t>Учёба и задания
</a:t>
            </a:r>
            <a:pPr algn="l" indent="0" marL="0">
              <a:lnSpc>
                <a:spcPct val="115000"/>
              </a:lnSpc>
              <a:buNone/>
            </a:pPr>
            <a:r>
              <a:rPr lang="en-US" sz="572"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34" dirty="0">
                <a:solidFill>
                  <a:srgbClr val="FFFFFF"/>
                </a:solidFill>
                <a:latin typeface="Arial" pitchFamily="34" charset="0"/>
                <a:ea typeface="Arial" pitchFamily="34" charset="-122"/>
                <a:cs typeface="Arial" pitchFamily="34" charset="-120"/>
              </a:rPr>
              <a:t>Слова homework, classwork и report card часто встречаются в разговорах о результатах учёбы. С их помощью можно сказать, что ученик делает дома, на уроке и как его оценивают.
</a:t>
            </a:r>
            <a:endParaRPr lang="en-US" sz="1094" dirty="0"/>
          </a:p>
        </p:txBody>
      </p:sp>
      <p:sp>
        <p:nvSpPr>
          <p:cNvPr id="16" name="Text 7"/>
          <p:cNvSpPr txBox="1"/>
          <p:nvPr/>
        </p:nvSpPr>
        <p:spPr>
          <a:xfrm>
            <a:off x="270000" y="1157900"/>
            <a:ext cx="4003800" cy="653100"/>
          </a:xfrm>
          <a:prstGeom prst="rect">
            <a:avLst/>
          </a:prstGeom>
          <a:noFill/>
          <a:ln/>
        </p:spPr>
        <p:txBody>
          <a:bodyPr wrap="square" lIns="0" tIns="0" rIns="0" bIns="0" rtlCol="0" anchor="t"/>
          <a:lstStyle/>
          <a:p>
            <a:pPr algn="l" indent="0" marL="0">
              <a:lnSpc>
                <a:spcPct val="115000"/>
              </a:lnSpc>
              <a:buNone/>
            </a:pPr>
            <a:r>
              <a:rPr lang="en-US" sz="1094" b="1" dirty="0">
                <a:solidFill>
                  <a:srgbClr val="FFFFFF"/>
                </a:solidFill>
                <a:latin typeface="Arial" pitchFamily="34" charset="0"/>
                <a:ea typeface="Arial" pitchFamily="34" charset="-122"/>
                <a:cs typeface="Arial" pitchFamily="34" charset="-120"/>
              </a:rPr>
              <a:t>Школьный день
</a:t>
            </a:r>
            <a:pPr algn="l" indent="0" marL="0">
              <a:lnSpc>
                <a:spcPct val="115000"/>
              </a:lnSpc>
              <a:buNone/>
            </a:pPr>
            <a:r>
              <a:rPr lang="en-US" sz="572"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34" dirty="0">
                <a:solidFill>
                  <a:srgbClr val="FFFFFF"/>
                </a:solidFill>
                <a:latin typeface="Arial" pitchFamily="34" charset="0"/>
                <a:ea typeface="Arial" pitchFamily="34" charset="-122"/>
                <a:cs typeface="Arial" pitchFamily="34" charset="-120"/>
              </a:rPr>
              <a:t>Слова timetable, break, lunch break и assembly помогают описать, как устроен день ученика. Они особенно полезны, когда нужно рассказать о начале уроков, переменах и общешкольных собраниях.
</a:t>
            </a:r>
            <a:endParaRPr lang="en-US" sz="1094"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31302" y="2890206"/>
            <a:ext cx="2876609" cy="1907439"/>
          </a:xfrm>
          <a:prstGeom prst="rect">
            <a:avLst/>
          </a:prstGeom>
        </p:spPr>
      </p:pic>
      <p:pic>
        <p:nvPicPr>
          <p:cNvPr id="4" name="Image 2" descr="preencoded.png">    </p:cNvPr>
          <p:cNvPicPr>
            <a:picLocks noChangeAspect="1"/>
          </p:cNvPicPr>
          <p:nvPr/>
        </p:nvPicPr>
        <p:blipFill>
          <a:blip r:embed="rId3"/>
          <a:stretch>
            <a:fillRect/>
          </a:stretch>
        </p:blipFill>
        <p:spPr>
          <a:xfrm>
            <a:off x="3133702" y="2890206"/>
            <a:ext cx="2876609" cy="1907439"/>
          </a:xfrm>
          <a:prstGeom prst="rect">
            <a:avLst/>
          </a:prstGeom>
        </p:spPr>
      </p:pic>
      <p:pic>
        <p:nvPicPr>
          <p:cNvPr id="5" name="Image 3" descr="preencoded.png">    </p:cNvPr>
          <p:cNvPicPr>
            <a:picLocks noChangeAspect="1"/>
          </p:cNvPicPr>
          <p:nvPr/>
        </p:nvPicPr>
        <p:blipFill>
          <a:blip r:embed="rId4"/>
          <a:stretch>
            <a:fillRect/>
          </a:stretch>
        </p:blipFill>
        <p:spPr>
          <a:xfrm>
            <a:off x="6010302" y="2890206"/>
            <a:ext cx="2876609" cy="1907439"/>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270000" y="450000"/>
            <a:ext cx="6384000" cy="540900"/>
          </a:xfrm>
          <a:prstGeom prst="rect">
            <a:avLst/>
          </a:prstGeom>
          <a:noFill/>
          <a:ln/>
        </p:spPr>
        <p:txBody>
          <a:bodyPr wrap="square" lIns="0" tIns="0" rIns="0" bIns="0" rtlCol="0" anchor="t"/>
          <a:lstStyle/>
          <a:p>
            <a:pPr algn="l" indent="0" marL="0">
              <a:lnSpc>
                <a:spcPct val="100000"/>
              </a:lnSpc>
              <a:buNone/>
            </a:pPr>
            <a:r>
              <a:rPr lang="en-US" sz="2000" b="1" dirty="0">
                <a:solidFill>
                  <a:srgbClr val="FFFFFF"/>
                </a:solidFill>
                <a:latin typeface="Arial" pitchFamily="34" charset="0"/>
                <a:ea typeface="Arial" pitchFamily="34" charset="-122"/>
                <a:cs typeface="Arial" pitchFamily="34" charset="-120"/>
              </a:rPr>
              <a:t>A Pupil’s School Life in Britain
</a:t>
            </a:r>
            <a:endParaRPr lang="en-US" sz="2000" dirty="0"/>
          </a:p>
        </p:txBody>
      </p:sp>
      <p:sp>
        <p:nvSpPr>
          <p:cNvPr id="9" name="Text 1"/>
          <p:cNvSpPr txBox="1"/>
          <p:nvPr/>
        </p:nvSpPr>
        <p:spPr>
          <a:xfrm>
            <a:off x="335613" y="1329400"/>
            <a:ext cx="2707670" cy="1409400"/>
          </a:xfrm>
          <a:prstGeom prst="rect">
            <a:avLst/>
          </a:prstGeom>
          <a:noFill/>
          <a:ln/>
        </p:spPr>
        <p:txBody>
          <a:bodyPr wrap="square" lIns="0" tIns="0" rIns="0" bIns="0" rtlCol="0" anchor="t"/>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Утро в школьной форме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Утро начинается рано: ученик надевает uniform, берёт рюкзак и идёт в школу по расписанию. По дороге он повторяет слова к уроку и вспоминает, какой предмет будет первым. Такой привычный старт помогает настроиться на рабочий день.
</a:t>
            </a:r>
            <a:endParaRPr lang="en-US" sz="1200" dirty="0"/>
          </a:p>
        </p:txBody>
      </p:sp>
      <p:sp>
        <p:nvSpPr>
          <p:cNvPr id="10" name="Text 2"/>
          <p:cNvSpPr txBox="1"/>
          <p:nvPr/>
        </p:nvSpPr>
        <p:spPr>
          <a:xfrm>
            <a:off x="3238013" y="1329400"/>
            <a:ext cx="2707670" cy="1409400"/>
          </a:xfrm>
          <a:prstGeom prst="rect">
            <a:avLst/>
          </a:prstGeom>
          <a:noFill/>
          <a:ln/>
        </p:spPr>
        <p:txBody>
          <a:bodyPr wrap="square" lIns="0" tIns="0" rIns="0" bIns="0" rtlCol="0" anchor="t"/>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Уроки, перемены и обед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В школе день делится на lessons, short breaks и lunch. На переменах дети разговаривают с друзьями, а потом снова идут в classroom, library или lab, где учатся слушать, писать и отвечать по-английски.
</a:t>
            </a:r>
            <a:endParaRPr lang="en-US" sz="1200" dirty="0"/>
          </a:p>
        </p:txBody>
      </p:sp>
      <p:sp>
        <p:nvSpPr>
          <p:cNvPr id="11" name="Text 3"/>
          <p:cNvSpPr txBox="1"/>
          <p:nvPr/>
        </p:nvSpPr>
        <p:spPr>
          <a:xfrm>
            <a:off x="6114613" y="1329400"/>
            <a:ext cx="2707670" cy="1409400"/>
          </a:xfrm>
          <a:prstGeom prst="rect">
            <a:avLst/>
          </a:prstGeom>
          <a:noFill/>
          <a:ln/>
        </p:spPr>
        <p:txBody>
          <a:bodyPr wrap="square" lIns="0" tIns="0" rIns="0" bIns="0" rtlCol="0" anchor="t"/>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После уроков и дома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После школы ученик делает homework, а иногда идёт на club, sport practice или остаётся на extra activity. Вечером он повторяет words, готовит форму на завтра и учится быть более organised и responsible.
</a:t>
            </a:r>
            <a:endParaRPr lang="en-US" sz="1200" dirty="0"/>
          </a:p>
        </p:txBody>
      </p:sp>
      <p:sp>
        <p:nvSpPr>
          <p:cNvPr id="12" name="Text 4"/>
          <p:cNvSpPr txBox="1"/>
          <p:nvPr/>
        </p:nvSpPr>
        <p:spPr>
          <a:xfrm>
            <a:off x="7838325" y="4872200"/>
            <a:ext cx="1035600" cy="145800"/>
          </a:xfrm>
          <a:prstGeom prst="rect">
            <a:avLst/>
          </a:prstGeom>
          <a:noFill/>
          <a:ln/>
        </p:spPr>
        <p:txBody>
          <a:bodyPr wrap="square" lIns="0" tIns="0" rIns="0" bIns="0" rtlCol="0" anchor="t"/>
          <a:lstStyle/>
          <a:p>
            <a:pPr algn="r" indent="0" marL="0">
              <a:lnSpc>
                <a:spcPct val="115000"/>
              </a:lnSpc>
              <a:buNone/>
            </a:pPr>
            <a:r>
              <a:rPr lang="en-US" sz="700" dirty="0">
                <a:solidFill>
                  <a:srgbClr val="FFFFFF"/>
                </a:solidFill>
                <a:latin typeface="Arial" pitchFamily="34" charset="0"/>
                <a:ea typeface="Arial" pitchFamily="34" charset="-122"/>
                <a:cs typeface="Arial" pitchFamily="34" charset="-120"/>
              </a:rPr>
              <a:t>19</a:t>
            </a:r>
            <a:endParaRPr lang="en-US" sz="7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270000" y="1080850"/>
            <a:ext cx="5834700" cy="1392000"/>
          </a:xfrm>
          <a:prstGeom prst="rect">
            <a:avLst/>
          </a:prstGeom>
          <a:noFill/>
          <a:ln/>
        </p:spPr>
        <p:txBody>
          <a:bodyPr wrap="square" lIns="0" tIns="0" rIns="0" bIns="0" rtlCol="0" anchor="t"/>
          <a:lstStyle/>
          <a:p>
            <a:pPr algn="l" indent="0" marL="0">
              <a:lnSpc>
                <a:spcPct val="100000"/>
              </a:lnSpc>
              <a:buNone/>
            </a:pPr>
            <a:r>
              <a:rPr lang="en-US" sz="3100" b="1" dirty="0">
                <a:solidFill>
                  <a:srgbClr val="FFFFFF"/>
                </a:solidFill>
                <a:latin typeface="Arial" pitchFamily="34" charset="0"/>
                <a:ea typeface="Arial" pitchFamily="34" charset="-122"/>
                <a:cs typeface="Arial" pitchFamily="34" charset="-120"/>
              </a:rPr>
              <a:t>British School: What to Remember
</a:t>
            </a:r>
            <a:endParaRPr lang="en-US" sz="3100" dirty="0"/>
          </a:p>
        </p:txBody>
      </p:sp>
      <p:sp>
        <p:nvSpPr>
          <p:cNvPr id="5" name="Text 1"/>
          <p:cNvSpPr txBox="1"/>
          <p:nvPr/>
        </p:nvSpPr>
        <p:spPr>
          <a:xfrm>
            <a:off x="3764650" y="2832800"/>
            <a:ext cx="4136700" cy="1468500"/>
          </a:xfrm>
          <a:prstGeom prst="rect">
            <a:avLst/>
          </a:prstGeom>
          <a:noFill/>
          <a:ln/>
        </p:spPr>
        <p:txBody>
          <a:bodyPr wrap="square" lIns="0" tIns="0" rIns="0" bIns="0" rtlCol="0" anchor="ctr"/>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Британская школа сочетает традиции, дисциплину и активную внеклассную жизнь. Чтобы уверенно говорить на эту тему, важно знать слова о расписании, форме, уроках, правилах и экзаменах.
</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2026-05-30T15:44:29Z</dcterms:created>
  <dcterms:modified xsi:type="dcterms:W3CDTF">2026-05-30T15:44:29Z</dcterms:modified>
</cp:coreProperties>
</file>