
<file path=[Content_Types].xml><?xml version="1.0" encoding="utf-8"?>
<Types xmlns="http://schemas.openxmlformats.org/package/2006/content-types">
  <Default Extension="xml" ContentType="application/xml"/>
  <Default Extension="rels" ContentType="application/vnd.openxmlformats-package.relationships+xml"/>
  <Default Extension="jpeg" ContentType="image/jpeg"/>
  <Default Extension="jpg" ContentType="image/jpg"/>
  <Default Extension="svg" ContentType="image/svg+xml"/>
  <Default Extension="png" ContentType="image/png"/>
  <Default Extension="gif" ContentType="image/gif"/>
  <Default Extension="m4v" ContentType="video/mp4"/>
  <Default Extension="mp4" ContentType="video/mp4"/>
  <Default Extension="vml" ContentType="application/vnd.openxmlformats-officedocument.vmlDrawing"/>
  <Default Extension="xlsx" ContentType="application/vnd.openxmlformats-officedocument.spreadsheetml.sheet"/>
  <Override PartName="/ppt/presentation.xml" ContentType="application/vnd.openxmlformats-officedocument.presentationml.presentation.main+xml"/>
  <Override PartName="/ppt/notesMasters/notesMaster1.xml" ContentType="application/vnd.openxmlformats-officedocument.presentationml.notesMaster+xml"/>
  <Override PartName="/ppt/slideMasters/slideMaster1.xml" ContentType="application/vnd.openxmlformats-officedocument.presentationml.slideMaster+xml"/>
  <Override PartName="/ppt/slides/slide1.xml" ContentType="application/vnd.openxmlformats-officedocument.presentationml.slide+xml"/>
  <Override PartName="/ppt/slideMasters/slideMaster2.xml" ContentType="application/vnd.openxmlformats-officedocument.presentationml.slideMaster+xml"/>
  <Override PartName="/ppt/slides/slide2.xml" ContentType="application/vnd.openxmlformats-officedocument.presentationml.slide+xml"/>
  <Override PartName="/ppt/slideMasters/slideMaster3.xml" ContentType="application/vnd.openxmlformats-officedocument.presentationml.slideMaster+xml"/>
  <Override PartName="/ppt/slides/slide3.xml" ContentType="application/vnd.openxmlformats-officedocument.presentationml.slide+xml"/>
  <Override PartName="/ppt/slideMasters/slideMaster4.xml" ContentType="application/vnd.openxmlformats-officedocument.presentationml.slideMaster+xml"/>
  <Override PartName="/ppt/slides/slide4.xml" ContentType="application/vnd.openxmlformats-officedocument.presentationml.slide+xml"/>
  <Override PartName="/ppt/slideMasters/slideMaster5.xml" ContentType="application/vnd.openxmlformats-officedocument.presentationml.slideMaster+xml"/>
  <Override PartName="/ppt/slides/slide5.xml" ContentType="application/vnd.openxmlformats-officedocument.presentationml.slide+xml"/>
  <Override PartName="/ppt/slideMasters/slideMaster6.xml" ContentType="application/vnd.openxmlformats-officedocument.presentationml.slideMaster+xml"/>
  <Override PartName="/ppt/slides/slide6.xml" ContentType="application/vnd.openxmlformats-officedocument.presentationml.slide+xml"/>
  <Override PartName="/ppt/slideMasters/slideMaster7.xml" ContentType="application/vnd.openxmlformats-officedocument.presentationml.slideMaster+xml"/>
  <Override PartName="/ppt/slides/slide7.xml" ContentType="application/vnd.openxmlformats-officedocument.presentationml.slide+xml"/>
  <Override PartName="/ppt/slideMasters/slideMaster8.xml" ContentType="application/vnd.openxmlformats-officedocument.presentationml.slideMaster+xml"/>
  <Override PartName="/ppt/slides/slide8.xml" ContentType="application/vnd.openxmlformats-officedocument.presentationml.slide+xml"/>
  <Override PartName="/ppt/slideMasters/slideMaster9.xml" ContentType="application/vnd.openxmlformats-officedocument.presentationml.slideMaster+xml"/>
  <Override PartName="/ppt/slides/slide9.xml" ContentType="application/vnd.openxmlformats-officedocument.presentationml.slide+xml"/>
  <Override PartName="/ppt/slideMasters/slideMaster10.xml" ContentType="application/vnd.openxmlformats-officedocument.presentationml.slideMaster+xml"/>
  <Override PartName="/ppt/slides/slide10.xml" ContentType="application/vnd.openxmlformats-officedocument.presentationml.slide+xml"/>
  <Override PartName="/ppt/slideMasters/slideMaster11.xml" ContentType="application/vnd.openxmlformats-officedocument.presentationml.slideMaster+xml"/>
  <Override PartName="/ppt/slides/slide11.xml" ContentType="application/vnd.openxmlformats-officedocument.presentationml.slide+xml"/>
  <Override PartName="/ppt/slideMasters/slideMaster12.xml" ContentType="application/vnd.openxmlformats-officedocument.presentationml.slideMaster+xml"/>
  <Override PartName="/ppt/slides/slide12.xml" ContentType="application/vnd.openxmlformats-officedocument.presentationml.slide+xml"/>
  <Override PartName="/ppt/slideMasters/slideMaster13.xml" ContentType="application/vnd.openxmlformats-officedocument.presentationml.slideMaster+xml"/>
  <Override PartName="/ppt/slides/slide13.xml" ContentType="application/vnd.openxmlformats-officedocument.presentationml.slide+xml"/>
  <Override PartName="/ppt/slideMasters/slideMaster14.xml" ContentType="application/vnd.openxmlformats-officedocument.presentationml.slideMaster+xml"/>
  <Override PartName="/ppt/slides/slide14.xml" ContentType="application/vnd.openxmlformats-officedocument.presentationml.slide+xml"/>
  <Override PartName="/ppt/slideMasters/slideMaster15.xml" ContentType="application/vnd.openxmlformats-officedocument.presentationml.slideMaster+xml"/>
  <Override PartName="/ppt/slides/slide15.xml" ContentType="application/vnd.openxmlformats-officedocument.presentationml.slide+xml"/>
  <Override PartName="/ppt/slideMasters/slideMaster16.xml" ContentType="application/vnd.openxmlformats-officedocument.presentationml.slideMaster+xml"/>
  <Override PartName="/ppt/slides/slide16.xml" ContentType="application/vnd.openxmlformats-officedocument.presentationml.slide+xml"/>
  <Override PartName="/ppt/slideMasters/slideMaster17.xml" ContentType="application/vnd.openxmlformats-officedocument.presentationml.slideMaster+xml"/>
  <Override PartName="/ppt/slides/slide17.xml" ContentType="application/vnd.openxmlformats-officedocument.presentationml.slide+xml"/>
  <Override PartName="/ppt/slideMasters/slideMaster18.xml" ContentType="application/vnd.openxmlformats-officedocument.presentationml.slideMaster+xml"/>
  <Override PartName="/ppt/slides/slide18.xml" ContentType="application/vnd.openxmlformats-officedocument.presentationml.slide+xml"/>
  <Override PartName="/ppt/slideMasters/slideMaster19.xml" ContentType="application/vnd.openxmlformats-officedocument.presentationml.slideMaster+xml"/>
  <Override PartName="/ppt/slides/slide19.xml" ContentType="application/vnd.openxmlformats-officedocument.presentationml.slide+xml"/>
  <Override PartName="/ppt/slideMasters/slideMaster20.xml" ContentType="application/vnd.openxmlformats-officedocument.presentationml.slideMaster+xml"/>
  <Override PartName="/ppt/slides/slide2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
		<Relationship Id="rId1" Type="http://schemas.openxmlformats.org/officeDocument/2006/relationships/extended-properties" Target="docProps/app.xml"/>
		<Relationship Id="rId2" Type="http://schemas.openxmlformats.org/package/2006/relationships/metadata/core-properties" Target="docProps/core.xml"/>
		<Relationship Id="rId3" Type="http://schemas.openxmlformats.org/officeDocument/2006/relationships/officeDocument" Target="ppt/presentation.xml"/>
		</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75" r:id="rId21"/>
  </p:sldIdLst>
  <p:notesMasterIdLst>
    <p:notesMasterId r:id="rId22"/>
  </p:notesMasterIdLst>
  <p:sldSz cx="9144000" cy="5143500"/>
  <p:notesSz cx="5143500" cy="9144000"/>
  <p:defaultTex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11"/>
    <p:restoredTop sz="94610"/>
  </p:normalViewPr>
  <p:slideViewPr>
    <p:cSldViewPr snapToGrid="0" snapToObjects="1">
      <p:cViewPr varScale="1">
        <p:scale>
          <a:sx n="136" d="100"/>
          <a:sy n="136" d="100"/>
        </p:scale>
        <p:origin x="216" y="31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slide" Target="slides/slide1.xml"/><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6" Type="http://schemas.openxmlformats.org/officeDocument/2006/relationships/slide" Target="slides/slide5.xml"/><Relationship Id="rId7" Type="http://schemas.openxmlformats.org/officeDocument/2006/relationships/slide" Target="slides/slide6.xml"/><Relationship Id="rId8" Type="http://schemas.openxmlformats.org/officeDocument/2006/relationships/slide" Target="slides/slide7.xml"/><Relationship Id="rId9" Type="http://schemas.openxmlformats.org/officeDocument/2006/relationships/slide" Target="slides/slide8.xml"/><Relationship Id="rId10" Type="http://schemas.openxmlformats.org/officeDocument/2006/relationships/slide" Target="slides/slide9.xml"/><Relationship Id="rId11" Type="http://schemas.openxmlformats.org/officeDocument/2006/relationships/slide" Target="slides/slide10.xml"/><Relationship Id="rId12" Type="http://schemas.openxmlformats.org/officeDocument/2006/relationships/slide" Target="slides/slide11.xml"/><Relationship Id="rId13" Type="http://schemas.openxmlformats.org/officeDocument/2006/relationships/slide" Target="slides/slide12.xml"/><Relationship Id="rId14" Type="http://schemas.openxmlformats.org/officeDocument/2006/relationships/slide" Target="slides/slide13.xml"/><Relationship Id="rId15" Type="http://schemas.openxmlformats.org/officeDocument/2006/relationships/slide" Target="slides/slide14.xml"/><Relationship Id="rId16" Type="http://schemas.openxmlformats.org/officeDocument/2006/relationships/slide" Target="slides/slide15.xml"/><Relationship Id="rId17" Type="http://schemas.openxmlformats.org/officeDocument/2006/relationships/slide" Target="slides/slide16.xml"/><Relationship Id="rId18" Type="http://schemas.openxmlformats.org/officeDocument/2006/relationships/slide" Target="slides/slide17.xml"/><Relationship Id="rId19" Type="http://schemas.openxmlformats.org/officeDocument/2006/relationships/slide" Target="slides/slide18.xml"/><Relationship Id="rId20" Type="http://schemas.openxmlformats.org/officeDocument/2006/relationships/slide" Target="slides/slide19.xml"/><Relationship Id="rId21" Type="http://schemas.openxmlformats.org/officeDocument/2006/relationships/slide" Target="slides/slide20.xml"/><Relationship Id="rId22" Type="http://schemas.openxmlformats.org/officeDocument/2006/relationships/notesMaster" Target="notesMasters/notesMaster1.xml"/><Relationship Id="rId23" Type="http://schemas.openxmlformats.org/officeDocument/2006/relationships/presProps" Target="presProps.xml"/><Relationship Id="rId24" Type="http://schemas.openxmlformats.org/officeDocument/2006/relationships/viewProps" Target="viewProps.xml"/><Relationship Id="rId25" Type="http://schemas.openxmlformats.org/officeDocument/2006/relationships/theme" Target="theme/theme1.xml"/><Relationship Id="rId26" Type="http://schemas.openxmlformats.org/officeDocument/2006/relationships/tableStyles" Target="tableStyles.xml"/></Relationships>
</file>

<file path=ppt/notesMasters/_rels/notesMaster1.xml.rels><?xml version="1.0" encoding="UTF-8" standalone="yes"?>
<Relationships xmlns="http://schemas.openxmlformats.org/package/2006/relationships">
		<Relationship Id="rId1" Type="http://schemas.openxmlformats.org/officeDocument/2006/relationships/theme" Target="../theme/theme1.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282F153-3F37-0F45-9E97-73ACFA13230C}" type="datetimeFigureOut">
              <a:rPr lang="en-US"/>
              <a:t>7/23/19</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E5E9CC1-C706-0F49-92D6-E571CC5EEA8F}" type="slidenum">
              <a:rPr lang="en-US"/>
              <a:t>‹#›</a:t>
            </a:fld>
            <a:endParaRPr lang="en-US"/>
          </a:p>
        </p:txBody>
      </p:sp>
    </p:spTree>
    <p:extLst>
      <p:ext uri="{BB962C8B-B14F-4D97-AF65-F5344CB8AC3E}">
        <p14:creationId xmlns:p14="http://schemas.microsoft.com/office/powerpoint/2010/main" val="102408699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xml"/>
		</Relationships>
</file>

<file path=ppt/notesSlides/_rels/notesSlide2.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2.xml"/>
		</Relationships>
</file>

<file path=ppt/notesSlides/_rels/notesSlide3.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3.xml"/>
		</Relationships>
</file>

<file path=ppt/notesSlides/_rels/notesSlide4.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4.xml"/>
		</Relationships>
</file>

<file path=ppt/notesSlides/_rels/notesSlide5.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5.xml"/>
		</Relationships>
</file>

<file path=ppt/notesSlides/_rels/notesSlide6.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6.xml"/>
		</Relationships>
</file>

<file path=ppt/notesSlides/_rels/notesSlide7.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7.xml"/>
		</Relationships>
</file>

<file path=ppt/notesSlides/_rels/notesSlide8.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8.xml"/>
		</Relationships>
</file>

<file path=ppt/notesSlides/_rels/notesSlide9.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9.xml"/>
		</Relationships>
</file>

<file path=ppt/notesSlides/_rels/notesSlide10.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0.xml"/>
		</Relationships>
</file>

<file path=ppt/notesSlides/_rels/notesSlide11.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1.xml"/>
		</Relationships>
</file>

<file path=ppt/notesSlides/_rels/notesSlide12.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2.xml"/>
		</Relationships>
</file>

<file path=ppt/notesSlides/_rels/notesSlide13.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3.xml"/>
		</Relationships>
</file>

<file path=ppt/notesSlides/_rels/notesSlide14.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4.xml"/>
		</Relationships>
</file>

<file path=ppt/notesSlides/_rels/notesSlide15.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5.xml"/>
		</Relationships>
</file>

<file path=ppt/notesSlides/_rels/notesSlide16.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6.xml"/>
		</Relationships>
</file>

<file path=ppt/notesSlides/_rels/notesSlide17.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7.xml"/>
		</Relationships>
</file>

<file path=ppt/notesSlides/_rels/notesSlide18.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8.xml"/>
		</Relationships>
</file>

<file path=ppt/notesSlides/_rels/notesSlide19.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9.xml"/>
		</Relationships>
</file>

<file path=ppt/notesSlides/_rels/notesSlide20.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20.xml"/>
		</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20</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image" Target="../media/image-1-1.jpeg"/><Relationship Id="rId2" Type="http://schemas.openxmlformats.org/officeDocument/2006/relationships/image" Target="../media/image-1-2.png"/><Relationship Id="rId3" Type="http://schemas.openxmlformats.org/officeDocument/2006/relationships/image" Target="../media/image-1-3.png"/><Relationship Id="rId4" Type="http://schemas.openxmlformats.org/officeDocument/2006/relationships/slideLayout" Target="../slideLayouts/slideLayout1.xml"/><Relationship Id="rId5"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1" Type="http://schemas.openxmlformats.org/officeDocument/2006/relationships/image" Target="../media/image-2-1.png"/><Relationship Id="rId2" Type="http://schemas.openxmlformats.org/officeDocument/2006/relationships/image" Target="../media/image-2-2.jpeg"/><Relationship Id="rId3" Type="http://schemas.openxmlformats.org/officeDocument/2006/relationships/image" Target="../media/image-2-3.png"/><Relationship Id="rId4" Type="http://schemas.openxmlformats.org/officeDocument/2006/relationships/slideLayout" Target="../slideLayouts/slideLayout1.xml"/><Relationship Id="rId5"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1" Type="http://schemas.openxmlformats.org/officeDocument/2006/relationships/image" Target="../media/image-3-1.png"/><Relationship Id="rId2" Type="http://schemas.openxmlformats.org/officeDocument/2006/relationships/image" Target="../media/image-3-2.png"/><Relationship Id="rId3" Type="http://schemas.openxmlformats.org/officeDocument/2006/relationships/image" Target="../media/image-3-3.png"/><Relationship Id="rId4" Type="http://schemas.openxmlformats.org/officeDocument/2006/relationships/image" Target="../media/image-3-4.png"/><Relationship Id="rId5" Type="http://schemas.openxmlformats.org/officeDocument/2006/relationships/slideLayout" Target="../slideLayouts/slideLayout1.xml"/><Relationship Id="rId6"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1" Type="http://schemas.openxmlformats.org/officeDocument/2006/relationships/image" Target="../media/image-4-1.jpeg"/><Relationship Id="rId2" Type="http://schemas.openxmlformats.org/officeDocument/2006/relationships/image" Target="../media/image-4-2.png"/><Relationship Id="rId3" Type="http://schemas.openxmlformats.org/officeDocument/2006/relationships/image" Target="../media/image-4-3.png"/><Relationship Id="rId4" Type="http://schemas.openxmlformats.org/officeDocument/2006/relationships/slideLayout" Target="../slideLayouts/slideLayout1.xml"/><Relationship Id="rId5"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1" Type="http://schemas.openxmlformats.org/officeDocument/2006/relationships/image" Target="../media/image-5-1.png"/><Relationship Id="rId2" Type="http://schemas.openxmlformats.org/officeDocument/2006/relationships/image" Target="../media/image-5-2.png"/><Relationship Id="rId3" Type="http://schemas.openxmlformats.org/officeDocument/2006/relationships/image" Target="../media/image-5-3.png"/><Relationship Id="rId4" Type="http://schemas.openxmlformats.org/officeDocument/2006/relationships/slideLayout" Target="../slideLayouts/slideLayout1.xml"/><Relationship Id="rId5"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1" Type="http://schemas.openxmlformats.org/officeDocument/2006/relationships/image" Target="../media/image-6-1.png"/><Relationship Id="rId2" Type="http://schemas.openxmlformats.org/officeDocument/2006/relationships/image" Target="../media/image-6-2.png"/><Relationship Id="rId3" Type="http://schemas.openxmlformats.org/officeDocument/2006/relationships/slideLayout" Target="../slideLayouts/slideLayout1.xml"/><Relationship Id="rId4"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1" Type="http://schemas.openxmlformats.org/officeDocument/2006/relationships/image" Target="../media/image-7-1.png"/><Relationship Id="rId2" Type="http://schemas.openxmlformats.org/officeDocument/2006/relationships/image" Target="../media/image-7-2.png"/><Relationship Id="rId3" Type="http://schemas.openxmlformats.org/officeDocument/2006/relationships/slideLayout" Target="../slideLayouts/slideLayout1.xml"/><Relationship Id="rId4"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1" Type="http://schemas.openxmlformats.org/officeDocument/2006/relationships/image" Target="../media/image-8-1.png"/><Relationship Id="rId2" Type="http://schemas.openxmlformats.org/officeDocument/2006/relationships/image" Target="../media/image-8-2.png"/><Relationship Id="rId3" Type="http://schemas.openxmlformats.org/officeDocument/2006/relationships/image" Target="../media/image-8-3.png"/><Relationship Id="rId4" Type="http://schemas.openxmlformats.org/officeDocument/2006/relationships/image" Target="../media/image-8-4.png"/><Relationship Id="rId5" Type="http://schemas.openxmlformats.org/officeDocument/2006/relationships/slideLayout" Target="../slideLayouts/slideLayout1.xml"/><Relationship Id="rId6"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1" Type="http://schemas.openxmlformats.org/officeDocument/2006/relationships/image" Target="../media/image-9-1.png"/><Relationship Id="rId2" Type="http://schemas.openxmlformats.org/officeDocument/2006/relationships/image" Target="../media/image-9-2.png"/><Relationship Id="rId3" Type="http://schemas.openxmlformats.org/officeDocument/2006/relationships/slideLayout" Target="../slideLayouts/slideLayout1.xml"/><Relationship Id="rId4"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1" Type="http://schemas.openxmlformats.org/officeDocument/2006/relationships/image" Target="../media/image-10-1.jpeg"/><Relationship Id="rId2" Type="http://schemas.openxmlformats.org/officeDocument/2006/relationships/image" Target="../media/image-10-2.png"/><Relationship Id="rId3" Type="http://schemas.openxmlformats.org/officeDocument/2006/relationships/image" Target="../media/image-10-3.png"/><Relationship Id="rId4" Type="http://schemas.openxmlformats.org/officeDocument/2006/relationships/slideLayout" Target="../slideLayouts/slideLayout1.xml"/><Relationship Id="rId5" Type="http://schemas.openxmlformats.org/officeDocument/2006/relationships/notesSlide" Target="../notesSlides/notesSlide10.xml"/></Relationships>
</file>

<file path=ppt/slides/_rels/slide11.xml.rels><?xml version="1.0" encoding="UTF-8" standalone="yes"?>
<Relationships xmlns="http://schemas.openxmlformats.org/package/2006/relationships"><Relationship Id="rId1" Type="http://schemas.openxmlformats.org/officeDocument/2006/relationships/image" Target="../media/image-11-1.png"/><Relationship Id="rId2" Type="http://schemas.openxmlformats.org/officeDocument/2006/relationships/image" Target="../media/image-11-2.png"/><Relationship Id="rId3" Type="http://schemas.openxmlformats.org/officeDocument/2006/relationships/image" Target="../media/image-11-3.png"/><Relationship Id="rId4" Type="http://schemas.openxmlformats.org/officeDocument/2006/relationships/slideLayout" Target="../slideLayouts/slideLayout1.xml"/><Relationship Id="rId5" Type="http://schemas.openxmlformats.org/officeDocument/2006/relationships/notesSlide" Target="../notesSlides/notesSlide11.xml"/></Relationships>
</file>

<file path=ppt/slides/_rels/slide12.xml.rels><?xml version="1.0" encoding="UTF-8" standalone="yes"?>
<Relationships xmlns="http://schemas.openxmlformats.org/package/2006/relationships"><Relationship Id="rId1" Type="http://schemas.openxmlformats.org/officeDocument/2006/relationships/image" Target="../media/image-12-1.png"/><Relationship Id="rId2" Type="http://schemas.openxmlformats.org/officeDocument/2006/relationships/image" Target="../media/image-12-2.png"/><Relationship Id="rId3" Type="http://schemas.openxmlformats.org/officeDocument/2006/relationships/image" Target="../media/image-12-3.png"/><Relationship Id="rId4" Type="http://schemas.openxmlformats.org/officeDocument/2006/relationships/image" Target="../media/image-12-4.png"/><Relationship Id="rId5" Type="http://schemas.openxmlformats.org/officeDocument/2006/relationships/slideLayout" Target="../slideLayouts/slideLayout1.xml"/><Relationship Id="rId6" Type="http://schemas.openxmlformats.org/officeDocument/2006/relationships/notesSlide" Target="../notesSlides/notesSlide12.xml"/></Relationships>
</file>

<file path=ppt/slides/_rels/slide13.xml.rels><?xml version="1.0" encoding="UTF-8" standalone="yes"?>
<Relationships xmlns="http://schemas.openxmlformats.org/package/2006/relationships"><Relationship Id="rId1" Type="http://schemas.openxmlformats.org/officeDocument/2006/relationships/image" Target="../media/image-13-1.png"/><Relationship Id="rId2" Type="http://schemas.openxmlformats.org/officeDocument/2006/relationships/image" Target="../media/image-13-2.png"/><Relationship Id="rId3" Type="http://schemas.openxmlformats.org/officeDocument/2006/relationships/slideLayout" Target="../slideLayouts/slideLayout1.xml"/><Relationship Id="rId4" Type="http://schemas.openxmlformats.org/officeDocument/2006/relationships/notesSlide" Target="../notesSlides/notesSlide13.xml"/></Relationships>
</file>

<file path=ppt/slides/_rels/slide14.xml.rels><?xml version="1.0" encoding="UTF-8" standalone="yes"?>
<Relationships xmlns="http://schemas.openxmlformats.org/package/2006/relationships"><Relationship Id="rId1" Type="http://schemas.openxmlformats.org/officeDocument/2006/relationships/image" Target="../media/image-14-1.png"/><Relationship Id="rId2" Type="http://schemas.openxmlformats.org/officeDocument/2006/relationships/image" Target="../media/image-14-2.png"/><Relationship Id="rId3" Type="http://schemas.openxmlformats.org/officeDocument/2006/relationships/image" Target="../media/image-14-3.png"/><Relationship Id="rId4" Type="http://schemas.openxmlformats.org/officeDocument/2006/relationships/image" Target="../media/image-14-4.png"/><Relationship Id="rId5" Type="http://schemas.openxmlformats.org/officeDocument/2006/relationships/slideLayout" Target="../slideLayouts/slideLayout1.xml"/><Relationship Id="rId6" Type="http://schemas.openxmlformats.org/officeDocument/2006/relationships/notesSlide" Target="../notesSlides/notesSlide14.xml"/></Relationships>
</file>

<file path=ppt/slides/_rels/slide15.xml.rels><?xml version="1.0" encoding="UTF-8" standalone="yes"?>
<Relationships xmlns="http://schemas.openxmlformats.org/package/2006/relationships"><Relationship Id="rId1" Type="http://schemas.openxmlformats.org/officeDocument/2006/relationships/image" Target="../media/image-15-1.png"/><Relationship Id="rId2" Type="http://schemas.openxmlformats.org/officeDocument/2006/relationships/image" Target="../media/image-15-2.png"/><Relationship Id="rId3" Type="http://schemas.openxmlformats.org/officeDocument/2006/relationships/slideLayout" Target="../slideLayouts/slideLayout1.xml"/><Relationship Id="rId4" Type="http://schemas.openxmlformats.org/officeDocument/2006/relationships/notesSlide" Target="../notesSlides/notesSlide15.xml"/></Relationships>
</file>

<file path=ppt/slides/_rels/slide16.xml.rels><?xml version="1.0" encoding="UTF-8" standalone="yes"?>
<Relationships xmlns="http://schemas.openxmlformats.org/package/2006/relationships"><Relationship Id="rId1" Type="http://schemas.openxmlformats.org/officeDocument/2006/relationships/image" Target="../media/image-16-1.png"/><Relationship Id="rId2" Type="http://schemas.openxmlformats.org/officeDocument/2006/relationships/image" Target="../media/image-16-2.png"/><Relationship Id="rId3" Type="http://schemas.openxmlformats.org/officeDocument/2006/relationships/image" Target="../media/image-16-3.png"/><Relationship Id="rId4" Type="http://schemas.openxmlformats.org/officeDocument/2006/relationships/image" Target="../media/image-16-4.png"/><Relationship Id="rId5" Type="http://schemas.openxmlformats.org/officeDocument/2006/relationships/slideLayout" Target="../slideLayouts/slideLayout1.xml"/><Relationship Id="rId6" Type="http://schemas.openxmlformats.org/officeDocument/2006/relationships/notesSlide" Target="../notesSlides/notesSlide16.xml"/></Relationships>
</file>

<file path=ppt/slides/_rels/slide17.xml.rels><?xml version="1.0" encoding="UTF-8" standalone="yes"?>
<Relationships xmlns="http://schemas.openxmlformats.org/package/2006/relationships"><Relationship Id="rId1" Type="http://schemas.openxmlformats.org/officeDocument/2006/relationships/image" Target="../media/image-17-1.png"/><Relationship Id="rId2" Type="http://schemas.openxmlformats.org/officeDocument/2006/relationships/image" Target="../media/image-17-2.jpeg"/><Relationship Id="rId3" Type="http://schemas.openxmlformats.org/officeDocument/2006/relationships/image" Target="../media/image-17-3.jpeg"/><Relationship Id="rId4" Type="http://schemas.openxmlformats.org/officeDocument/2006/relationships/image" Target="../media/image-17-4.jpeg"/><Relationship Id="rId5" Type="http://schemas.openxmlformats.org/officeDocument/2006/relationships/image" Target="../media/image-17-5.png"/><Relationship Id="rId6" Type="http://schemas.openxmlformats.org/officeDocument/2006/relationships/slideLayout" Target="../slideLayouts/slideLayout1.xml"/><Relationship Id="rId7" Type="http://schemas.openxmlformats.org/officeDocument/2006/relationships/notesSlide" Target="../notesSlides/notesSlide17.xml"/></Relationships>
</file>

<file path=ppt/slides/_rels/slide18.xml.rels><?xml version="1.0" encoding="UTF-8" standalone="yes"?>
<Relationships xmlns="http://schemas.openxmlformats.org/package/2006/relationships"><Relationship Id="rId1" Type="http://schemas.openxmlformats.org/officeDocument/2006/relationships/image" Target="../media/image-18-1.png"/><Relationship Id="rId2" Type="http://schemas.openxmlformats.org/officeDocument/2006/relationships/image" Target="../media/image-18-2.png"/><Relationship Id="rId3" Type="http://schemas.openxmlformats.org/officeDocument/2006/relationships/image" Target="../media/image-18-3.png"/><Relationship Id="rId4" Type="http://schemas.openxmlformats.org/officeDocument/2006/relationships/slideLayout" Target="../slideLayouts/slideLayout1.xml"/><Relationship Id="rId5" Type="http://schemas.openxmlformats.org/officeDocument/2006/relationships/notesSlide" Target="../notesSlides/notesSlide18.xml"/></Relationships>
</file>

<file path=ppt/slides/_rels/slide19.xml.rels><?xml version="1.0" encoding="UTF-8" standalone="yes"?>
<Relationships xmlns="http://schemas.openxmlformats.org/package/2006/relationships"><Relationship Id="rId1" Type="http://schemas.openxmlformats.org/officeDocument/2006/relationships/image" Target="../media/image-19-1.png"/><Relationship Id="rId2" Type="http://schemas.openxmlformats.org/officeDocument/2006/relationships/image" Target="../media/image-19-2.png"/><Relationship Id="rId3" Type="http://schemas.openxmlformats.org/officeDocument/2006/relationships/image" Target="../media/image-19-3.png"/><Relationship Id="rId4" Type="http://schemas.openxmlformats.org/officeDocument/2006/relationships/image" Target="../media/image-19-4.png"/><Relationship Id="rId5" Type="http://schemas.openxmlformats.org/officeDocument/2006/relationships/image" Target="../media/image-19-5.png"/><Relationship Id="rId6" Type="http://schemas.openxmlformats.org/officeDocument/2006/relationships/image" Target="../media/image-19-6.png"/><Relationship Id="rId7" Type="http://schemas.openxmlformats.org/officeDocument/2006/relationships/image" Target="../media/image-19-7.png"/><Relationship Id="rId8" Type="http://schemas.openxmlformats.org/officeDocument/2006/relationships/slideLayout" Target="../slideLayouts/slideLayout1.xml"/><Relationship Id="rId9" Type="http://schemas.openxmlformats.org/officeDocument/2006/relationships/notesSlide" Target="../notesSlides/notesSlide19.xml"/></Relationships>
</file>

<file path=ppt/slides/_rels/slide20.xml.rels><?xml version="1.0" encoding="UTF-8" standalone="yes"?>
<Relationships xmlns="http://schemas.openxmlformats.org/package/2006/relationships"><Relationship Id="rId1" Type="http://schemas.openxmlformats.org/officeDocument/2006/relationships/image" Target="../media/image-20-1.png"/><Relationship Id="rId2" Type="http://schemas.openxmlformats.org/officeDocument/2006/relationships/image" Target="../media/image-20-2.png"/><Relationship Id="rId3" Type="http://schemas.openxmlformats.org/officeDocument/2006/relationships/slideLayout" Target="../slideLayouts/slideLayout1.xml"/><Relationship Id="rId4" Type="http://schemas.openxmlformats.org/officeDocument/2006/relationships/notesSlide" Target="../notesSlides/notesSlide20.xml"/></Relationships>
</file>

<file path=ppt/slides/slide1.xml><?xml version="1.0" encoding="utf-8"?>
<p:sld xmlns:a="http://schemas.openxmlformats.org/drawingml/2006/main" xmlns:r="http://schemas.openxmlformats.org/officeDocument/2006/relationships" xmlns:p="http://schemas.openxmlformats.org/presentationml/2006/main">
  <p:cSld name="Slide 1">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4654950" y="461297"/>
            <a:ext cx="4209600" cy="4193156"/>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sp>
        <p:nvSpPr>
          <p:cNvPr id="5" name="Text 0"/>
          <p:cNvSpPr txBox="1"/>
          <p:nvPr/>
        </p:nvSpPr>
        <p:spPr>
          <a:xfrm>
            <a:off x="284250" y="245775"/>
            <a:ext cx="5200200" cy="522300"/>
          </a:xfrm>
          <a:prstGeom prst="rect">
            <a:avLst/>
          </a:prstGeom>
          <a:noFill/>
          <a:ln/>
        </p:spPr>
        <p:txBody>
          <a:bodyPr wrap="square" lIns="0" tIns="0" rIns="0" bIns="0" rtlCol="0" anchor="ctr"/>
          <a:lstStyle/>
          <a:p>
            <a:pPr algn="l" indent="0" marL="0">
              <a:lnSpc>
                <a:spcPct val="100000"/>
              </a:lnSpc>
              <a:buNone/>
            </a:pPr>
            <a:r>
              <a:rPr lang="en-US" sz="1600" dirty="0">
                <a:solidFill>
                  <a:srgbClr val="8D2E39"/>
                </a:solidFill>
                <a:latin typeface="Arial" pitchFamily="34" charset="0"/>
                <a:ea typeface="Arial" pitchFamily="34" charset="-122"/>
                <a:cs typeface="Arial" pitchFamily="34" charset="-120"/>
              </a:rPr>
              <a:t>
</a:t>
            </a:r>
            <a:endParaRPr lang="en-US" sz="1600" dirty="0"/>
          </a:p>
        </p:txBody>
      </p:sp>
      <p:sp>
        <p:nvSpPr>
          <p:cNvPr id="6" name="Text 1"/>
          <p:cNvSpPr txBox="1"/>
          <p:nvPr/>
        </p:nvSpPr>
        <p:spPr>
          <a:xfrm>
            <a:off x="284250" y="875675"/>
            <a:ext cx="4287600" cy="3672000"/>
          </a:xfrm>
          <a:prstGeom prst="rect">
            <a:avLst/>
          </a:prstGeom>
          <a:noFill/>
          <a:ln/>
        </p:spPr>
        <p:txBody>
          <a:bodyPr wrap="square" lIns="0" tIns="0" rIns="0" bIns="0" rtlCol="0" anchor="ctr"/>
          <a:lstStyle/>
          <a:p>
            <a:pPr algn="l" indent="0" marL="0">
              <a:lnSpc>
                <a:spcPct val="100000"/>
              </a:lnSpc>
              <a:buNone/>
            </a:pPr>
            <a:r>
              <a:rPr lang="en-US" sz="3800" b="1" dirty="0">
                <a:solidFill>
                  <a:srgbClr val="8D2E39"/>
                </a:solidFill>
                <a:latin typeface="Arial" pitchFamily="34" charset="0"/>
                <a:ea typeface="Arial" pitchFamily="34" charset="-122"/>
                <a:cs typeface="Arial" pitchFamily="34" charset="-120"/>
              </a:rPr>
              <a:t>Площадь: что она показывает и зачем нужна в геометрии
</a:t>
            </a:r>
            <a:pPr algn="l" indent="0" marL="0">
              <a:lnSpc>
                <a:spcPct val="100000"/>
              </a:lnSpc>
              <a:buNone/>
            </a:pPr>
            <a:r>
              <a:rPr lang="en-US" sz="1800" dirty="0">
                <a:solidFill>
                  <a:srgbClr val="8D2E39"/>
                </a:solidFill>
                <a:latin typeface="Arial" pitchFamily="34" charset="0"/>
                <a:ea typeface="Arial" pitchFamily="34" charset="-122"/>
                <a:cs typeface="Arial" pitchFamily="34" charset="-120"/>
              </a:rPr>
              <a:t>
</a:t>
            </a:r>
            <a:pPr algn="l" indent="0" marL="0">
              <a:lnSpc>
                <a:spcPct val="100000"/>
              </a:lnSpc>
              <a:buNone/>
            </a:pPr>
            <a:r>
              <a:rPr lang="en-US" sz="1600" dirty="0">
                <a:solidFill>
                  <a:srgbClr val="8D2E39"/>
                </a:solidFill>
                <a:latin typeface="Arial" pitchFamily="34" charset="0"/>
                <a:ea typeface="Arial" pitchFamily="34" charset="-122"/>
                <a:cs typeface="Arial" pitchFamily="34" charset="-120"/>
              </a:rPr>
              <a:t>Площадь измеряет, сколько места занимает фигура на плоскости, и помогает решать реальные задачи.
</a:t>
            </a:r>
            <a:endParaRPr lang="en-US" sz="3800"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 2">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766" y="0"/>
            <a:ext cx="4304667"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sp>
        <p:nvSpPr>
          <p:cNvPr id="5" name="Text 0"/>
          <p:cNvSpPr txBox="1"/>
          <p:nvPr/>
        </p:nvSpPr>
        <p:spPr>
          <a:xfrm>
            <a:off x="4890763" y="543900"/>
            <a:ext cx="3701700" cy="4055700"/>
          </a:xfrm>
          <a:prstGeom prst="rect">
            <a:avLst/>
          </a:prstGeom>
          <a:noFill/>
          <a:ln/>
        </p:spPr>
        <p:txBody>
          <a:bodyPr wrap="square" lIns="0" tIns="0" rIns="0" bIns="0" rtlCol="0" anchor="t"/>
          <a:lstStyle/>
          <a:p>
            <a:pPr algn="l" indent="0" marL="0">
              <a:lnSpc>
                <a:spcPct val="100000"/>
              </a:lnSpc>
              <a:buNone/>
            </a:pPr>
            <a:r>
              <a:rPr lang="en-US" sz="2800" b="1" dirty="0">
                <a:solidFill>
                  <a:srgbClr val="8D2E39"/>
                </a:solidFill>
                <a:latin typeface="Arial" pitchFamily="34" charset="0"/>
                <a:ea typeface="Arial" pitchFamily="34" charset="-122"/>
                <a:cs typeface="Arial" pitchFamily="34" charset="-120"/>
              </a:rPr>
              <a:t>Площадь в школе и в жизни
</a:t>
            </a:r>
            <a:pPr algn="l" indent="0" marL="0">
              <a:lnSpc>
                <a:spcPct val="100000"/>
              </a:lnSpc>
              <a:buNone/>
            </a:pPr>
            <a:r>
              <a:rPr lang="en-US" sz="1800" dirty="0">
                <a:solidFill>
                  <a:srgbClr val="8D2E39"/>
                </a:solidFill>
                <a:latin typeface="Arial" pitchFamily="34" charset="0"/>
                <a:ea typeface="Arial" pitchFamily="34" charset="-122"/>
                <a:cs typeface="Arial" pitchFamily="34" charset="-120"/>
              </a:rPr>
              <a:t>
</a:t>
            </a:r>
            <a:pPr algn="l" indent="0" marL="0">
              <a:lnSpc>
                <a:spcPct val="100000"/>
              </a:lnSpc>
              <a:buNone/>
            </a:pPr>
            <a:r>
              <a:rPr lang="en-US" sz="1600" dirty="0">
                <a:solidFill>
                  <a:srgbClr val="8D2E39"/>
                </a:solidFill>
                <a:latin typeface="Arial" pitchFamily="34" charset="0"/>
                <a:ea typeface="Arial" pitchFamily="34" charset="-122"/>
                <a:cs typeface="Arial" pitchFamily="34" charset="-120"/>
              </a:rPr>
              <a:t>В геометрии площадь изучают наряду с длиной и периметром. Важно понимать единицы площади, переводить их и применять формулы. Эти знания нужны, чтобы оценить размеры комнаты, парты, участка, страницы тетради и площадки.
</a:t>
            </a:r>
            <a:endParaRPr lang="en-US" sz="2800" dirty="0"/>
          </a:p>
        </p:txBody>
      </p:sp>
      <p:sp>
        <p:nvSpPr>
          <p:cNvPr id="6" name="Text 1"/>
          <p:cNvSpPr txBox="1"/>
          <p:nvPr/>
        </p:nvSpPr>
        <p:spPr>
          <a:xfrm>
            <a:off x="9076375" y="4899825"/>
            <a:ext cx="187200" cy="182100"/>
          </a:xfrm>
          <a:prstGeom prst="rect">
            <a:avLst/>
          </a:prstGeom>
          <a:noFill/>
          <a:ln/>
        </p:spPr>
        <p:txBody>
          <a:bodyPr wrap="square" lIns="0" tIns="0" rIns="0" bIns="0" rtlCol="0" anchor="ctr"/>
          <a:lstStyle/>
          <a:p>
            <a:pPr algn="ctr" indent="0" marL="0">
              <a:lnSpc>
                <a:spcPct val="100000"/>
              </a:lnSpc>
              <a:buNone/>
            </a:pPr>
            <a:r>
              <a:rPr lang="en-US" sz="1000" b="1" dirty="0">
                <a:solidFill>
                  <a:srgbClr val="8D2E39"/>
                </a:solidFill>
                <a:latin typeface="Arial" pitchFamily="34" charset="0"/>
                <a:ea typeface="Arial" pitchFamily="34" charset="-122"/>
                <a:cs typeface="Arial" pitchFamily="34" charset="-120"/>
              </a:rPr>
              <a:t>2</a:t>
            </a:r>
            <a:endParaRPr lang="en-US" sz="1000"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 3">
    <p:bg>
      <p:bgPr>
        <a:solidFill>
          <a:srgbClr val="FCDBE0"/>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sp>
        <p:nvSpPr>
          <p:cNvPr id="6" name="Text 0"/>
          <p:cNvSpPr txBox="1"/>
          <p:nvPr/>
        </p:nvSpPr>
        <p:spPr>
          <a:xfrm>
            <a:off x="9076375" y="4899825"/>
            <a:ext cx="187200" cy="182100"/>
          </a:xfrm>
          <a:prstGeom prst="rect">
            <a:avLst/>
          </a:prstGeom>
          <a:noFill/>
          <a:ln/>
        </p:spPr>
        <p:txBody>
          <a:bodyPr wrap="square" lIns="0" tIns="0" rIns="0" bIns="0" rtlCol="0" anchor="ctr"/>
          <a:lstStyle/>
          <a:p>
            <a:pPr algn="ctr" indent="0" marL="0">
              <a:lnSpc>
                <a:spcPct val="100000"/>
              </a:lnSpc>
              <a:buNone/>
            </a:pPr>
            <a:r>
              <a:rPr lang="en-US" sz="1000" b="1" dirty="0">
                <a:solidFill>
                  <a:srgbClr val="8D2E39"/>
                </a:solidFill>
                <a:latin typeface="Arial" pitchFamily="34" charset="0"/>
                <a:ea typeface="Arial" pitchFamily="34" charset="-122"/>
                <a:cs typeface="Arial" pitchFamily="34" charset="-120"/>
              </a:rPr>
              <a:t>3</a:t>
            </a:r>
            <a:endParaRPr lang="en-US" sz="1000" dirty="0"/>
          </a:p>
        </p:txBody>
      </p:sp>
      <p:sp>
        <p:nvSpPr>
          <p:cNvPr id="7" name="Text 1"/>
          <p:cNvSpPr txBox="1"/>
          <p:nvPr/>
        </p:nvSpPr>
        <p:spPr>
          <a:xfrm>
            <a:off x="340175" y="138400"/>
            <a:ext cx="8473200" cy="521700"/>
          </a:xfrm>
          <a:prstGeom prst="rect">
            <a:avLst/>
          </a:prstGeom>
          <a:noFill/>
          <a:ln/>
        </p:spPr>
        <p:txBody>
          <a:bodyPr wrap="square" lIns="0" tIns="0" rIns="0" bIns="0" rtlCol="0" anchor="t"/>
          <a:lstStyle/>
          <a:p>
            <a:pPr algn="l" indent="0" marL="0">
              <a:lnSpc>
                <a:spcPct val="100000"/>
              </a:lnSpc>
              <a:buNone/>
            </a:pPr>
            <a:r>
              <a:rPr lang="en-US" sz="2800" b="1" dirty="0">
                <a:solidFill>
                  <a:srgbClr val="8D2E39"/>
                </a:solidFill>
                <a:latin typeface="Arial" pitchFamily="34" charset="0"/>
                <a:ea typeface="Arial" pitchFamily="34" charset="-122"/>
                <a:cs typeface="Arial" pitchFamily="34" charset="-120"/>
              </a:rPr>
              <a:t>Что называют площадью фигуры
</a:t>
            </a:r>
            <a:endParaRPr lang="en-US" sz="2800" dirty="0"/>
          </a:p>
        </p:txBody>
      </p:sp>
      <p:sp>
        <p:nvSpPr>
          <p:cNvPr id="8" name="Text 2"/>
          <p:cNvSpPr txBox="1"/>
          <p:nvPr/>
        </p:nvSpPr>
        <p:spPr>
          <a:xfrm>
            <a:off x="340175" y="2159819"/>
            <a:ext cx="2250000" cy="2460300"/>
          </a:xfrm>
          <a:prstGeom prst="rect">
            <a:avLst/>
          </a:prstGeom>
          <a:noFill/>
          <a:ln/>
        </p:spPr>
        <p:txBody>
          <a:bodyPr wrap="square" lIns="0" tIns="0" rIns="0" bIns="0" rtlCol="0" anchor="t"/>
          <a:lstStyle/>
          <a:p>
            <a:pPr algn="l" indent="0" marL="0">
              <a:lnSpc>
                <a:spcPct val="100000"/>
              </a:lnSpc>
              <a:buNone/>
            </a:pPr>
            <a:r>
              <a:rPr lang="en-US" sz="1400" dirty="0">
                <a:solidFill>
                  <a:srgbClr val="8D2E39"/>
                </a:solidFill>
                <a:latin typeface="Arial" pitchFamily="34" charset="0"/>
                <a:ea typeface="Arial" pitchFamily="34" charset="-122"/>
                <a:cs typeface="Arial" pitchFamily="34" charset="-120"/>
              </a:rPr>
              <a:t>Площадь — это числовая характеристика поверхности фигуры. Она показывает, сколько единичных квадратов помещается внутри её границы.
</a:t>
            </a:r>
            <a:endParaRPr lang="en-US" sz="1400" dirty="0"/>
          </a:p>
        </p:txBody>
      </p:sp>
      <p:sp>
        <p:nvSpPr>
          <p:cNvPr id="9" name="Text 3"/>
          <p:cNvSpPr txBox="1"/>
          <p:nvPr/>
        </p:nvSpPr>
        <p:spPr>
          <a:xfrm>
            <a:off x="3451775" y="2159819"/>
            <a:ext cx="2250000" cy="2460300"/>
          </a:xfrm>
          <a:prstGeom prst="rect">
            <a:avLst/>
          </a:prstGeom>
          <a:noFill/>
          <a:ln/>
        </p:spPr>
        <p:txBody>
          <a:bodyPr wrap="square" lIns="0" tIns="0" rIns="0" bIns="0" rtlCol="0" anchor="t"/>
          <a:lstStyle/>
          <a:p>
            <a:pPr algn="l" indent="0" marL="0">
              <a:lnSpc>
                <a:spcPct val="100000"/>
              </a:lnSpc>
              <a:buNone/>
            </a:pPr>
            <a:r>
              <a:rPr lang="en-US" sz="1400" dirty="0">
                <a:solidFill>
                  <a:srgbClr val="8D2E39"/>
                </a:solidFill>
                <a:latin typeface="Arial" pitchFamily="34" charset="0"/>
                <a:ea typeface="Arial" pitchFamily="34" charset="-122"/>
                <a:cs typeface="Arial" pitchFamily="34" charset="-120"/>
              </a:rPr>
              <a:t>Если две фигуры имеют одинаковую форму, но их размеры отличаются, их площади тоже будут разными: меняется количество единичных квадратов.
</a:t>
            </a:r>
            <a:endParaRPr lang="en-US" sz="1400" dirty="0"/>
          </a:p>
        </p:txBody>
      </p:sp>
      <p:sp>
        <p:nvSpPr>
          <p:cNvPr id="10" name="Text 4"/>
          <p:cNvSpPr txBox="1"/>
          <p:nvPr/>
        </p:nvSpPr>
        <p:spPr>
          <a:xfrm>
            <a:off x="6563375" y="2159819"/>
            <a:ext cx="2250000" cy="2460300"/>
          </a:xfrm>
          <a:prstGeom prst="rect">
            <a:avLst/>
          </a:prstGeom>
          <a:noFill/>
          <a:ln/>
        </p:spPr>
        <p:txBody>
          <a:bodyPr wrap="square" lIns="0" tIns="0" rIns="0" bIns="0" rtlCol="0" anchor="t"/>
          <a:lstStyle/>
          <a:p>
            <a:pPr algn="l" indent="0" marL="0">
              <a:lnSpc>
                <a:spcPct val="100000"/>
              </a:lnSpc>
              <a:buNone/>
            </a:pPr>
            <a:r>
              <a:rPr lang="en-US" sz="1400" dirty="0">
                <a:solidFill>
                  <a:srgbClr val="8D2E39"/>
                </a:solidFill>
                <a:latin typeface="Arial" pitchFamily="34" charset="0"/>
                <a:ea typeface="Arial" pitchFamily="34" charset="-122"/>
                <a:cs typeface="Arial" pitchFamily="34" charset="-120"/>
              </a:rPr>
              <a:t>Площадь всегда относится к двум измерениям: она «учитывает» и ширину, и длину, поэтому её нельзя заменить одной величиной вроде периметра.
</a:t>
            </a:r>
            <a:endParaRPr lang="en-US" sz="1400"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 4">
    <p:bg>
      <p:bgPr>
        <a:solidFill>
          <a:srgbClr val="EEEEEE"/>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2983779" y="860300"/>
            <a:ext cx="3138842" cy="34413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sp>
        <p:nvSpPr>
          <p:cNvPr id="5" name="Text 0"/>
          <p:cNvSpPr txBox="1"/>
          <p:nvPr/>
        </p:nvSpPr>
        <p:spPr>
          <a:xfrm>
            <a:off x="9076375" y="4899825"/>
            <a:ext cx="187200" cy="182100"/>
          </a:xfrm>
          <a:prstGeom prst="rect">
            <a:avLst/>
          </a:prstGeom>
          <a:noFill/>
          <a:ln/>
        </p:spPr>
        <p:txBody>
          <a:bodyPr wrap="square" lIns="0" tIns="0" rIns="0" bIns="0" rtlCol="0" anchor="ctr"/>
          <a:lstStyle/>
          <a:p>
            <a:pPr algn="ctr" indent="0" marL="0">
              <a:lnSpc>
                <a:spcPct val="100000"/>
              </a:lnSpc>
              <a:buNone/>
            </a:pPr>
            <a:r>
              <a:rPr lang="en-US" sz="1000" b="1" dirty="0">
                <a:solidFill>
                  <a:srgbClr val="8D2E39"/>
                </a:solidFill>
                <a:latin typeface="Arial" pitchFamily="34" charset="0"/>
                <a:ea typeface="Arial" pitchFamily="34" charset="-122"/>
                <a:cs typeface="Arial" pitchFamily="34" charset="-120"/>
              </a:rPr>
              <a:t>4</a:t>
            </a:r>
            <a:endParaRPr lang="en-US" sz="1000" dirty="0"/>
          </a:p>
        </p:txBody>
      </p:sp>
      <p:sp>
        <p:nvSpPr>
          <p:cNvPr id="6" name="Text 1"/>
          <p:cNvSpPr txBox="1"/>
          <p:nvPr/>
        </p:nvSpPr>
        <p:spPr>
          <a:xfrm>
            <a:off x="340175" y="1162575"/>
            <a:ext cx="2350500" cy="2846100"/>
          </a:xfrm>
          <a:prstGeom prst="rect">
            <a:avLst/>
          </a:prstGeom>
          <a:noFill/>
          <a:ln/>
        </p:spPr>
        <p:txBody>
          <a:bodyPr wrap="square" lIns="0" tIns="0" rIns="0" bIns="0" rtlCol="0" anchor="t"/>
          <a:lstStyle/>
          <a:p>
            <a:pPr algn="l" indent="0" marL="0">
              <a:lnSpc>
                <a:spcPct val="100000"/>
              </a:lnSpc>
              <a:buNone/>
            </a:pPr>
            <a:r>
              <a:rPr lang="en-US" sz="1500" b="1" dirty="0">
                <a:solidFill>
                  <a:srgbClr val="8D2E39"/>
                </a:solidFill>
                <a:latin typeface="Arial" pitchFamily="34" charset="0"/>
                <a:ea typeface="Arial" pitchFamily="34" charset="-122"/>
                <a:cs typeface="Arial" pitchFamily="34" charset="-120"/>
              </a:rPr>
              <a:t>Что означает 1 см²
</a:t>
            </a:r>
            <a:pPr algn="l" indent="0" marL="0">
              <a:lnSpc>
                <a:spcPct val="100000"/>
              </a:lnSpc>
              <a:buNone/>
            </a:pPr>
            <a:r>
              <a:rPr lang="en-US" sz="700" dirty="0">
                <a:solidFill>
                  <a:srgbClr val="8D2E39"/>
                </a:solidFill>
                <a:latin typeface="Arial" pitchFamily="34" charset="0"/>
                <a:ea typeface="Arial" pitchFamily="34" charset="-122"/>
                <a:cs typeface="Arial" pitchFamily="34" charset="-120"/>
              </a:rPr>
              <a:t>
</a:t>
            </a:r>
            <a:pPr algn="l" indent="0" marL="0">
              <a:lnSpc>
                <a:spcPct val="100000"/>
              </a:lnSpc>
              <a:buNone/>
            </a:pPr>
            <a:r>
              <a:rPr lang="en-US" sz="1300" dirty="0">
                <a:solidFill>
                  <a:srgbClr val="8D2E39"/>
                </a:solidFill>
                <a:latin typeface="Arial" pitchFamily="34" charset="0"/>
                <a:ea typeface="Arial" pitchFamily="34" charset="-122"/>
                <a:cs typeface="Arial" pitchFamily="34" charset="-120"/>
              </a:rPr>
              <a:t>1 см² — это площадь квадрата со стороной 1 сантиметр. Чтобы измерять площади, используют квадратные единицы с индексом 2: см², дм², м², км².
</a:t>
            </a:r>
            <a:endParaRPr lang="en-US" sz="1500" dirty="0"/>
          </a:p>
        </p:txBody>
      </p:sp>
      <p:sp>
        <p:nvSpPr>
          <p:cNvPr id="7" name="Text 2"/>
          <p:cNvSpPr txBox="1"/>
          <p:nvPr/>
        </p:nvSpPr>
        <p:spPr>
          <a:xfrm>
            <a:off x="340175" y="138398"/>
            <a:ext cx="8549100" cy="630300"/>
          </a:xfrm>
          <a:prstGeom prst="rect">
            <a:avLst/>
          </a:prstGeom>
          <a:noFill/>
          <a:ln/>
        </p:spPr>
        <p:txBody>
          <a:bodyPr wrap="square" lIns="0" tIns="0" rIns="0" bIns="0" rtlCol="0" anchor="t"/>
          <a:lstStyle/>
          <a:p>
            <a:pPr algn="l" indent="0" marL="0">
              <a:lnSpc>
                <a:spcPct val="100000"/>
              </a:lnSpc>
              <a:buNone/>
            </a:pPr>
            <a:r>
              <a:rPr lang="en-US" sz="2480" b="1" dirty="0">
                <a:solidFill>
                  <a:srgbClr val="8D2E39"/>
                </a:solidFill>
                <a:latin typeface="Arial" pitchFamily="34" charset="0"/>
                <a:ea typeface="Arial" pitchFamily="34" charset="-122"/>
                <a:cs typeface="Arial" pitchFamily="34" charset="-120"/>
              </a:rPr>
              <a:t>Квадратный сантиметр как единица измерения площади
</a:t>
            </a:r>
            <a:endParaRPr lang="en-US" sz="2480" dirty="0"/>
          </a:p>
        </p:txBody>
      </p:sp>
      <p:sp>
        <p:nvSpPr>
          <p:cNvPr id="8" name="Text 3"/>
          <p:cNvSpPr txBox="1"/>
          <p:nvPr/>
        </p:nvSpPr>
        <p:spPr>
          <a:xfrm>
            <a:off x="6509902" y="1162575"/>
            <a:ext cx="2350500" cy="2846100"/>
          </a:xfrm>
          <a:prstGeom prst="rect">
            <a:avLst/>
          </a:prstGeom>
          <a:noFill/>
          <a:ln/>
        </p:spPr>
        <p:txBody>
          <a:bodyPr wrap="square" lIns="0" tIns="0" rIns="0" bIns="0" rtlCol="0" anchor="t"/>
          <a:lstStyle/>
          <a:p>
            <a:pPr algn="l" indent="0" marL="0">
              <a:lnSpc>
                <a:spcPct val="100000"/>
              </a:lnSpc>
              <a:buNone/>
            </a:pPr>
            <a:r>
              <a:rPr lang="en-US" sz="1500" b="1" dirty="0">
                <a:solidFill>
                  <a:srgbClr val="8D2E39"/>
                </a:solidFill>
                <a:latin typeface="Arial" pitchFamily="34" charset="0"/>
                <a:ea typeface="Arial" pitchFamily="34" charset="-122"/>
                <a:cs typeface="Arial" pitchFamily="34" charset="-120"/>
              </a:rPr>
              <a:t>Как считать площадь на клетчатой основе
</a:t>
            </a:r>
            <a:pPr algn="l" indent="0" marL="0">
              <a:lnSpc>
                <a:spcPct val="100000"/>
              </a:lnSpc>
              <a:buNone/>
            </a:pPr>
            <a:r>
              <a:rPr lang="en-US" sz="700" dirty="0">
                <a:solidFill>
                  <a:srgbClr val="8D2E39"/>
                </a:solidFill>
                <a:latin typeface="Arial" pitchFamily="34" charset="0"/>
                <a:ea typeface="Arial" pitchFamily="34" charset="-122"/>
                <a:cs typeface="Arial" pitchFamily="34" charset="-120"/>
              </a:rPr>
              <a:t>
</a:t>
            </a:r>
            <a:pPr algn="l" indent="0" marL="0">
              <a:lnSpc>
                <a:spcPct val="100000"/>
              </a:lnSpc>
              <a:buNone/>
            </a:pPr>
            <a:r>
              <a:rPr lang="en-US" sz="1300" dirty="0">
                <a:solidFill>
                  <a:srgbClr val="8D2E39"/>
                </a:solidFill>
                <a:latin typeface="Arial" pitchFamily="34" charset="0"/>
                <a:ea typeface="Arial" pitchFamily="34" charset="-122"/>
                <a:cs typeface="Arial" pitchFamily="34" charset="-120"/>
              </a:rPr>
              <a:t>На клетчатой бумаге площадь удобно оценивать визуально: фигуру мысленно «укладывают» по клеткам. Полные клетки считаются полностью, а неполные — по частям.
</a:t>
            </a:r>
            <a:endParaRPr lang="en-US" sz="1500"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 5">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283725" y="1986882"/>
            <a:ext cx="4022400" cy="2218235"/>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sp>
        <p:nvSpPr>
          <p:cNvPr id="5" name="Text 0"/>
          <p:cNvSpPr txBox="1"/>
          <p:nvPr/>
        </p:nvSpPr>
        <p:spPr>
          <a:xfrm>
            <a:off x="4890775" y="1592475"/>
            <a:ext cx="3701700" cy="3007200"/>
          </a:xfrm>
          <a:prstGeom prst="rect">
            <a:avLst/>
          </a:prstGeom>
          <a:noFill/>
          <a:ln/>
        </p:spPr>
        <p:txBody>
          <a:bodyPr wrap="square" lIns="0" tIns="0" rIns="0" bIns="0" rtlCol="0" anchor="ctr"/>
          <a:lstStyle/>
          <a:p>
            <a:pPr algn="l" indent="0" marL="0">
              <a:lnSpc>
                <a:spcPct val="100000"/>
              </a:lnSpc>
              <a:buNone/>
            </a:pPr>
            <a:r>
              <a:rPr lang="en-US" sz="1400" dirty="0">
                <a:solidFill>
                  <a:srgbClr val="8D2E39"/>
                </a:solidFill>
                <a:latin typeface="Arial" pitchFamily="34" charset="0"/>
                <a:ea typeface="Arial" pitchFamily="34" charset="-122"/>
                <a:cs typeface="Arial" pitchFamily="34" charset="-120"/>
              </a:rPr>
              <a:t>Перевод между единицами помогает выбирать подходящую меру для разных по масштабу объектов.
</a:t>
            </a:r>
            <a:pPr algn="l" indent="0" marL="0">
              <a:lnSpc>
                <a:spcPct val="100000"/>
              </a:lnSpc>
              <a:buNone/>
            </a:pPr>
            <a:r>
              <a:rPr lang="en-US" sz="600" dirty="0">
                <a:solidFill>
                  <a:srgbClr val="8D2E39"/>
                </a:solidFill>
                <a:latin typeface="Arial" pitchFamily="34" charset="0"/>
                <a:ea typeface="Arial" pitchFamily="34" charset="-122"/>
                <a:cs typeface="Arial" pitchFamily="34" charset="-120"/>
              </a:rPr>
              <a:t>
</a:t>
            </a:r>
            <a:pPr algn="l" indent="0" marL="0">
              <a:lnSpc>
                <a:spcPct val="100000"/>
              </a:lnSpc>
              <a:buNone/>
            </a:pPr>
            <a:r>
              <a:rPr lang="en-US" sz="600" dirty="0">
                <a:solidFill>
                  <a:srgbClr val="8D2E39"/>
                </a:solidFill>
                <a:latin typeface="Arial" pitchFamily="34" charset="0"/>
                <a:ea typeface="Arial" pitchFamily="34" charset="-122"/>
                <a:cs typeface="Arial" pitchFamily="34" charset="-120"/>
              </a:rPr>
              <a:t>
</a:t>
            </a:r>
            <a:pPr algn="l" indent="0" marL="0">
              <a:lnSpc>
                <a:spcPct val="100000"/>
              </a:lnSpc>
              <a:buNone/>
            </a:pPr>
            <a:r>
              <a:rPr lang="en-US" sz="1400" dirty="0">
                <a:solidFill>
                  <a:srgbClr val="8D2E39"/>
                </a:solidFill>
                <a:latin typeface="Arial" pitchFamily="34" charset="0"/>
                <a:ea typeface="Arial" pitchFamily="34" charset="-122"/>
                <a:cs typeface="Arial" pitchFamily="34" charset="-120"/>
              </a:rPr>
              <a:t>Чем больше объект, тем крупнее единица: см² — для мелких измерений, м² — для повседневных, км² — для больших территорий.
</a:t>
            </a:r>
            <a:pPr algn="l" indent="0" marL="0">
              <a:lnSpc>
                <a:spcPct val="100000"/>
              </a:lnSpc>
              <a:buNone/>
            </a:pPr>
            <a:r>
              <a:rPr lang="en-US" sz="600" dirty="0">
                <a:solidFill>
                  <a:srgbClr val="8D2E39"/>
                </a:solidFill>
                <a:latin typeface="Arial" pitchFamily="34" charset="0"/>
                <a:ea typeface="Arial" pitchFamily="34" charset="-122"/>
                <a:cs typeface="Arial" pitchFamily="34" charset="-120"/>
              </a:rPr>
              <a:t>
</a:t>
            </a:r>
            <a:pPr algn="l" indent="0" marL="0">
              <a:lnSpc>
                <a:spcPct val="100000"/>
              </a:lnSpc>
              <a:buNone/>
            </a:pPr>
            <a:r>
              <a:rPr lang="en-US" sz="600" dirty="0">
                <a:solidFill>
                  <a:srgbClr val="8D2E39"/>
                </a:solidFill>
                <a:latin typeface="Arial" pitchFamily="34" charset="0"/>
                <a:ea typeface="Arial" pitchFamily="34" charset="-122"/>
                <a:cs typeface="Arial" pitchFamily="34" charset="-120"/>
              </a:rPr>
              <a:t>
</a:t>
            </a:r>
            <a:pPr algn="l" indent="0" marL="0">
              <a:lnSpc>
                <a:spcPct val="100000"/>
              </a:lnSpc>
              <a:buNone/>
            </a:pPr>
            <a:r>
              <a:rPr lang="en-US" sz="1200" i="1" dirty="0">
                <a:solidFill>
                  <a:srgbClr val="8D2E39"/>
                </a:solidFill>
                <a:latin typeface="Arial" pitchFamily="34" charset="0"/>
                <a:ea typeface="Arial" pitchFamily="34" charset="-122"/>
                <a:cs typeface="Arial" pitchFamily="34" charset="-120"/>
              </a:rPr>
              <a:t>Школьные единицы измерения длины и площади.
</a:t>
            </a:r>
            <a:endParaRPr lang="en-US" sz="1400" dirty="0"/>
          </a:p>
        </p:txBody>
      </p:sp>
      <p:sp>
        <p:nvSpPr>
          <p:cNvPr id="6" name="Text 1"/>
          <p:cNvSpPr txBox="1"/>
          <p:nvPr/>
        </p:nvSpPr>
        <p:spPr>
          <a:xfrm>
            <a:off x="9076375" y="4899825"/>
            <a:ext cx="187200" cy="182100"/>
          </a:xfrm>
          <a:prstGeom prst="rect">
            <a:avLst/>
          </a:prstGeom>
          <a:noFill/>
          <a:ln/>
        </p:spPr>
        <p:txBody>
          <a:bodyPr wrap="square" lIns="0" tIns="0" rIns="0" bIns="0" rtlCol="0" anchor="ctr"/>
          <a:lstStyle/>
          <a:p>
            <a:pPr algn="ctr" indent="0" marL="0">
              <a:lnSpc>
                <a:spcPct val="100000"/>
              </a:lnSpc>
              <a:buNone/>
            </a:pPr>
            <a:r>
              <a:rPr lang="en-US" sz="1000" b="1" dirty="0">
                <a:solidFill>
                  <a:srgbClr val="8D2E39"/>
                </a:solidFill>
                <a:latin typeface="Arial" pitchFamily="34" charset="0"/>
                <a:ea typeface="Arial" pitchFamily="34" charset="-122"/>
                <a:cs typeface="Arial" pitchFamily="34" charset="-120"/>
              </a:rPr>
              <a:t>5</a:t>
            </a:r>
            <a:endParaRPr lang="en-US" sz="1000" dirty="0"/>
          </a:p>
        </p:txBody>
      </p:sp>
      <p:sp>
        <p:nvSpPr>
          <p:cNvPr id="7" name="Text 2"/>
          <p:cNvSpPr txBox="1"/>
          <p:nvPr/>
        </p:nvSpPr>
        <p:spPr>
          <a:xfrm>
            <a:off x="4890775" y="543900"/>
            <a:ext cx="3701700" cy="883800"/>
          </a:xfrm>
          <a:prstGeom prst="rect">
            <a:avLst/>
          </a:prstGeom>
          <a:noFill/>
          <a:ln/>
        </p:spPr>
        <p:txBody>
          <a:bodyPr wrap="square" lIns="0" tIns="0" rIns="0" bIns="0" rtlCol="0" anchor="t"/>
          <a:lstStyle/>
          <a:p>
            <a:pPr algn="l" indent="0" marL="0">
              <a:lnSpc>
                <a:spcPct val="100000"/>
              </a:lnSpc>
              <a:buNone/>
            </a:pPr>
            <a:r>
              <a:rPr lang="en-US" sz="2319" b="1" dirty="0">
                <a:solidFill>
                  <a:srgbClr val="8D2E39"/>
                </a:solidFill>
                <a:latin typeface="Arial" pitchFamily="34" charset="0"/>
                <a:ea typeface="Arial" pitchFamily="34" charset="-122"/>
                <a:cs typeface="Arial" pitchFamily="34" charset="-120"/>
              </a:rPr>
              <a:t>Основные единицы площади и их соотношения
</a:t>
            </a:r>
            <a:endParaRPr lang="en-US" sz="2319"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 6">
    <p:bg>
      <p:bgPr>
        <a:solidFill>
          <a:srgbClr val="FCDBE0"/>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sp>
        <p:nvSpPr>
          <p:cNvPr id="4" name="Text 0"/>
          <p:cNvSpPr txBox="1"/>
          <p:nvPr/>
        </p:nvSpPr>
        <p:spPr>
          <a:xfrm>
            <a:off x="9076375" y="4899825"/>
            <a:ext cx="187200" cy="182100"/>
          </a:xfrm>
          <a:prstGeom prst="rect">
            <a:avLst/>
          </a:prstGeom>
          <a:noFill/>
          <a:ln/>
        </p:spPr>
        <p:txBody>
          <a:bodyPr wrap="square" lIns="0" tIns="0" rIns="0" bIns="0" rtlCol="0" anchor="ctr"/>
          <a:lstStyle/>
          <a:p>
            <a:pPr algn="ctr" indent="0" marL="0">
              <a:lnSpc>
                <a:spcPct val="100000"/>
              </a:lnSpc>
              <a:buNone/>
            </a:pPr>
            <a:r>
              <a:rPr lang="en-US" sz="1000" b="1" dirty="0">
                <a:solidFill>
                  <a:srgbClr val="8D2E39"/>
                </a:solidFill>
                <a:latin typeface="Arial" pitchFamily="34" charset="0"/>
                <a:ea typeface="Arial" pitchFamily="34" charset="-122"/>
                <a:cs typeface="Arial" pitchFamily="34" charset="-120"/>
              </a:rPr>
              <a:t>6</a:t>
            </a:r>
            <a:endParaRPr lang="en-US" sz="1000" dirty="0"/>
          </a:p>
        </p:txBody>
      </p:sp>
      <p:sp>
        <p:nvSpPr>
          <p:cNvPr id="5" name="Text 1"/>
          <p:cNvSpPr txBox="1"/>
          <p:nvPr/>
        </p:nvSpPr>
        <p:spPr>
          <a:xfrm>
            <a:off x="340175" y="138400"/>
            <a:ext cx="8473200" cy="521700"/>
          </a:xfrm>
          <a:prstGeom prst="rect">
            <a:avLst/>
          </a:prstGeom>
          <a:noFill/>
          <a:ln/>
        </p:spPr>
        <p:txBody>
          <a:bodyPr wrap="square" lIns="0" tIns="0" rIns="0" bIns="0" rtlCol="0" anchor="t"/>
          <a:lstStyle/>
          <a:p>
            <a:pPr algn="ctr" indent="0" marL="0">
              <a:lnSpc>
                <a:spcPct val="100000"/>
              </a:lnSpc>
              <a:buNone/>
            </a:pPr>
            <a:r>
              <a:rPr lang="en-US" sz="2800" b="1" dirty="0">
                <a:solidFill>
                  <a:srgbClr val="8D2E39"/>
                </a:solidFill>
                <a:latin typeface="Arial" pitchFamily="34" charset="0"/>
                <a:ea typeface="Arial" pitchFamily="34" charset="-122"/>
                <a:cs typeface="Arial" pitchFamily="34" charset="-120"/>
              </a:rPr>
              <a:t>Площадь прямоугольника
</a:t>
            </a:r>
            <a:endParaRPr lang="en-US" sz="2800" dirty="0"/>
          </a:p>
        </p:txBody>
      </p:sp>
      <p:sp>
        <p:nvSpPr>
          <p:cNvPr id="6" name="Text 2"/>
          <p:cNvSpPr txBox="1"/>
          <p:nvPr/>
        </p:nvSpPr>
        <p:spPr>
          <a:xfrm>
            <a:off x="335400" y="2036665"/>
            <a:ext cx="2250000" cy="1867200"/>
          </a:xfrm>
          <a:prstGeom prst="rect">
            <a:avLst/>
          </a:prstGeom>
          <a:noFill/>
          <a:ln/>
        </p:spPr>
        <p:txBody>
          <a:bodyPr wrap="square" lIns="0" tIns="0" rIns="0" bIns="0" rtlCol="0" anchor="t"/>
          <a:lstStyle/>
          <a:p>
            <a:pPr algn="ctr" indent="0" marL="0">
              <a:lnSpc>
                <a:spcPct val="100000"/>
              </a:lnSpc>
              <a:buNone/>
            </a:pPr>
            <a:r>
              <a:rPr lang="en-US" sz="1400" dirty="0">
                <a:solidFill>
                  <a:srgbClr val="8D2E39"/>
                </a:solidFill>
                <a:latin typeface="Arial" pitchFamily="34" charset="0"/>
                <a:ea typeface="Arial" pitchFamily="34" charset="-122"/>
                <a:cs typeface="Arial" pitchFamily="34" charset="-120"/>
              </a:rPr>
              <a:t>Чтобы найти площадь прямоугольника, используют формулу S = a × b, где a — длина, а b — ширина. Нужно перемножить два размера.
</a:t>
            </a:r>
            <a:endParaRPr lang="en-US" sz="1400" dirty="0"/>
          </a:p>
        </p:txBody>
      </p:sp>
      <p:sp>
        <p:nvSpPr>
          <p:cNvPr id="7" name="Text 3"/>
          <p:cNvSpPr txBox="1"/>
          <p:nvPr/>
        </p:nvSpPr>
        <p:spPr>
          <a:xfrm>
            <a:off x="3447000" y="3061465"/>
            <a:ext cx="2250000" cy="1867200"/>
          </a:xfrm>
          <a:prstGeom prst="rect">
            <a:avLst/>
          </a:prstGeom>
          <a:noFill/>
          <a:ln/>
        </p:spPr>
        <p:txBody>
          <a:bodyPr wrap="square" lIns="0" tIns="0" rIns="0" bIns="0" rtlCol="0" anchor="t"/>
          <a:lstStyle/>
          <a:p>
            <a:pPr algn="ctr" indent="0" marL="0">
              <a:lnSpc>
                <a:spcPct val="100000"/>
              </a:lnSpc>
              <a:buNone/>
            </a:pPr>
            <a:r>
              <a:rPr lang="en-US" sz="1400" dirty="0">
                <a:solidFill>
                  <a:srgbClr val="8D2E39"/>
                </a:solidFill>
                <a:latin typeface="Arial" pitchFamily="34" charset="0"/>
                <a:ea typeface="Arial" pitchFamily="34" charset="-122"/>
                <a:cs typeface="Arial" pitchFamily="34" charset="-120"/>
              </a:rPr>
              <a:t>Например, если стороны равны 8 см и 5 см, то S = 8 × 5 = 40 см². Значит, внутри помещается 40 единичных квадратов.
</a:t>
            </a:r>
            <a:endParaRPr lang="en-US" sz="1400" dirty="0"/>
          </a:p>
        </p:txBody>
      </p:sp>
      <p:sp>
        <p:nvSpPr>
          <p:cNvPr id="8" name="Text 4"/>
          <p:cNvSpPr txBox="1"/>
          <p:nvPr/>
        </p:nvSpPr>
        <p:spPr>
          <a:xfrm>
            <a:off x="6558600" y="2036665"/>
            <a:ext cx="2250000" cy="1867200"/>
          </a:xfrm>
          <a:prstGeom prst="rect">
            <a:avLst/>
          </a:prstGeom>
          <a:noFill/>
          <a:ln/>
        </p:spPr>
        <p:txBody>
          <a:bodyPr wrap="square" lIns="0" tIns="0" rIns="0" bIns="0" rtlCol="0" anchor="t"/>
          <a:lstStyle/>
          <a:p>
            <a:pPr algn="ctr" indent="0" marL="0">
              <a:lnSpc>
                <a:spcPct val="100000"/>
              </a:lnSpc>
              <a:buNone/>
            </a:pPr>
            <a:r>
              <a:rPr lang="en-US" sz="1400" dirty="0">
                <a:solidFill>
                  <a:srgbClr val="8D2E39"/>
                </a:solidFill>
                <a:latin typeface="Arial" pitchFamily="34" charset="0"/>
                <a:ea typeface="Arial" pitchFamily="34" charset="-122"/>
                <a:cs typeface="Arial" pitchFamily="34" charset="-120"/>
              </a:rPr>
              <a:t>Формула показывает связь площади с умножением: площадь растёт пропорционально и длине, и ширине одновременно.
</a:t>
            </a:r>
            <a:endParaRPr lang="en-US" sz="1400"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 7">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sp>
        <p:nvSpPr>
          <p:cNvPr id="4" name="Text 0"/>
          <p:cNvSpPr txBox="1"/>
          <p:nvPr/>
        </p:nvSpPr>
        <p:spPr>
          <a:xfrm>
            <a:off x="9076375" y="4899825"/>
            <a:ext cx="187200" cy="182100"/>
          </a:xfrm>
          <a:prstGeom prst="rect">
            <a:avLst/>
          </a:prstGeom>
          <a:noFill/>
          <a:ln/>
        </p:spPr>
        <p:txBody>
          <a:bodyPr wrap="square" lIns="0" tIns="0" rIns="0" bIns="0" rtlCol="0" anchor="ctr"/>
          <a:lstStyle/>
          <a:p>
            <a:pPr algn="ctr" indent="0" marL="0">
              <a:lnSpc>
                <a:spcPct val="100000"/>
              </a:lnSpc>
              <a:buNone/>
            </a:pPr>
            <a:r>
              <a:rPr lang="en-US" sz="1000" b="1" dirty="0">
                <a:solidFill>
                  <a:srgbClr val="8D2E39"/>
                </a:solidFill>
                <a:latin typeface="Arial" pitchFamily="34" charset="0"/>
                <a:ea typeface="Arial" pitchFamily="34" charset="-122"/>
                <a:cs typeface="Arial" pitchFamily="34" charset="-120"/>
              </a:rPr>
              <a:t>7</a:t>
            </a:r>
            <a:endParaRPr lang="en-US" sz="1000" dirty="0"/>
          </a:p>
        </p:txBody>
      </p:sp>
      <p:sp>
        <p:nvSpPr>
          <p:cNvPr id="5" name="Text 1"/>
          <p:cNvSpPr txBox="1"/>
          <p:nvPr/>
        </p:nvSpPr>
        <p:spPr>
          <a:xfrm>
            <a:off x="5006775" y="1352750"/>
            <a:ext cx="3316200" cy="2946000"/>
          </a:xfrm>
          <a:prstGeom prst="rect">
            <a:avLst/>
          </a:prstGeom>
          <a:noFill/>
          <a:ln/>
        </p:spPr>
        <p:txBody>
          <a:bodyPr wrap="square" lIns="0" tIns="0" rIns="0" bIns="0" rtlCol="0" anchor="ctr"/>
          <a:lstStyle/>
          <a:p>
            <a:pPr algn="ctr" indent="0" marL="0">
              <a:lnSpc>
                <a:spcPct val="100000"/>
              </a:lnSpc>
              <a:buNone/>
            </a:pPr>
            <a:r>
              <a:rPr lang="en-US" sz="5000" b="1" dirty="0">
                <a:solidFill>
                  <a:srgbClr val="8D2E39"/>
                </a:solidFill>
                <a:latin typeface="Arial" pitchFamily="34" charset="0"/>
                <a:ea typeface="Arial" pitchFamily="34" charset="-122"/>
                <a:cs typeface="Arial" pitchFamily="34" charset="-120"/>
              </a:rPr>
              <a:t>49
</a:t>
            </a:r>
            <a:pPr algn="ctr" indent="0" marL="0">
              <a:lnSpc>
                <a:spcPct val="100000"/>
              </a:lnSpc>
              <a:buNone/>
            </a:pPr>
            <a:r>
              <a:rPr lang="en-US" sz="2000" dirty="0">
                <a:solidFill>
                  <a:srgbClr val="8D2E39"/>
                </a:solidFill>
                <a:latin typeface="Arial" pitchFamily="34" charset="0"/>
                <a:ea typeface="Arial" pitchFamily="34" charset="-122"/>
                <a:cs typeface="Arial" pitchFamily="34" charset="-120"/>
              </a:rPr>
              <a:t>
</a:t>
            </a:r>
            <a:pPr algn="ctr" indent="0" marL="0">
              <a:lnSpc>
                <a:spcPct val="100000"/>
              </a:lnSpc>
              <a:buNone/>
            </a:pPr>
            <a:r>
              <a:rPr lang="en-US" sz="2000" dirty="0">
                <a:solidFill>
                  <a:srgbClr val="8D2E39"/>
                </a:solidFill>
                <a:latin typeface="Arial" pitchFamily="34" charset="0"/>
                <a:ea typeface="Arial" pitchFamily="34" charset="-122"/>
                <a:cs typeface="Arial" pitchFamily="34" charset="-120"/>
              </a:rPr>
              <a:t>Она равна квадрату числа квадратных сантиметров со стороной 7 см.
</a:t>
            </a:r>
            <a:endParaRPr lang="en-US" sz="5000" dirty="0"/>
          </a:p>
        </p:txBody>
      </p:sp>
      <p:sp>
        <p:nvSpPr>
          <p:cNvPr id="6" name="Text 2"/>
          <p:cNvSpPr txBox="1"/>
          <p:nvPr/>
        </p:nvSpPr>
        <p:spPr>
          <a:xfrm>
            <a:off x="513235" y="1130978"/>
            <a:ext cx="3532800" cy="2455800"/>
          </a:xfrm>
          <a:prstGeom prst="rect">
            <a:avLst/>
          </a:prstGeom>
          <a:noFill/>
          <a:ln/>
        </p:spPr>
        <p:txBody>
          <a:bodyPr wrap="square" lIns="0" tIns="0" rIns="0" bIns="0" rtlCol="0" anchor="ctr"/>
          <a:lstStyle/>
          <a:p>
            <a:pPr algn="l" indent="0" marL="0">
              <a:lnSpc>
                <a:spcPct val="100000"/>
              </a:lnSpc>
              <a:buNone/>
            </a:pPr>
            <a:r>
              <a:rPr lang="en-US" sz="1600" dirty="0">
                <a:solidFill>
                  <a:srgbClr val="8D2E39"/>
                </a:solidFill>
                <a:latin typeface="Arial" pitchFamily="34" charset="0"/>
                <a:ea typeface="Arial" pitchFamily="34" charset="-122"/>
                <a:cs typeface="Arial" pitchFamily="34" charset="-120"/>
              </a:rPr>
              <a:t>Квадрат — это прямоугольник, у которого все стороны равны. Его площадь считают по формуле S = a² и всегда записывают с квадратными единицами.
</a:t>
            </a:r>
            <a:endParaRPr lang="en-US" sz="1600" dirty="0"/>
          </a:p>
        </p:txBody>
      </p:sp>
      <p:sp>
        <p:nvSpPr>
          <p:cNvPr id="7" name="Text 3"/>
          <p:cNvSpPr txBox="1"/>
          <p:nvPr/>
        </p:nvSpPr>
        <p:spPr>
          <a:xfrm>
            <a:off x="513225" y="4048127"/>
            <a:ext cx="3532800" cy="851700"/>
          </a:xfrm>
          <a:prstGeom prst="rect">
            <a:avLst/>
          </a:prstGeom>
          <a:noFill/>
          <a:ln/>
        </p:spPr>
        <p:txBody>
          <a:bodyPr wrap="square" lIns="0" tIns="0" rIns="0" bIns="0" rtlCol="0" anchor="t"/>
          <a:lstStyle/>
          <a:p>
            <a:pPr algn="l" indent="0" marL="0">
              <a:lnSpc>
                <a:spcPct val="100000"/>
              </a:lnSpc>
              <a:buNone/>
            </a:pPr>
            <a:r>
              <a:rPr lang="en-US" sz="1100" i="1" dirty="0">
                <a:solidFill>
                  <a:srgbClr val="8D2E39"/>
                </a:solidFill>
                <a:latin typeface="Arial" pitchFamily="34" charset="0"/>
                <a:ea typeface="Arial" pitchFamily="34" charset="-122"/>
                <a:cs typeface="Arial" pitchFamily="34" charset="-120"/>
              </a:rPr>
              <a:t>Школьные формулы площади.
</a:t>
            </a:r>
            <a:endParaRPr lang="en-US" sz="1100"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 8">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4786756" y="1009050"/>
            <a:ext cx="3815939" cy="36492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sp>
        <p:nvSpPr>
          <p:cNvPr id="6" name="Text 0"/>
          <p:cNvSpPr txBox="1"/>
          <p:nvPr/>
        </p:nvSpPr>
        <p:spPr>
          <a:xfrm>
            <a:off x="9076375" y="4899825"/>
            <a:ext cx="187200" cy="182100"/>
          </a:xfrm>
          <a:prstGeom prst="rect">
            <a:avLst/>
          </a:prstGeom>
          <a:noFill/>
          <a:ln/>
        </p:spPr>
        <p:txBody>
          <a:bodyPr wrap="square" lIns="0" tIns="0" rIns="0" bIns="0" rtlCol="0" anchor="ctr"/>
          <a:lstStyle/>
          <a:p>
            <a:pPr algn="ctr" indent="0" marL="0">
              <a:lnSpc>
                <a:spcPct val="100000"/>
              </a:lnSpc>
              <a:buNone/>
            </a:pPr>
            <a:r>
              <a:rPr lang="en-US" sz="1000" b="1" dirty="0">
                <a:solidFill>
                  <a:srgbClr val="8D2E39"/>
                </a:solidFill>
                <a:latin typeface="Arial" pitchFamily="34" charset="0"/>
                <a:ea typeface="Arial" pitchFamily="34" charset="-122"/>
                <a:cs typeface="Arial" pitchFamily="34" charset="-120"/>
              </a:rPr>
              <a:t>8</a:t>
            </a:r>
            <a:endParaRPr lang="en-US" sz="1000" dirty="0"/>
          </a:p>
        </p:txBody>
      </p:sp>
      <p:sp>
        <p:nvSpPr>
          <p:cNvPr id="7" name="Text 1"/>
          <p:cNvSpPr txBox="1"/>
          <p:nvPr/>
        </p:nvSpPr>
        <p:spPr>
          <a:xfrm>
            <a:off x="340175" y="138410"/>
            <a:ext cx="8549100" cy="521700"/>
          </a:xfrm>
          <a:prstGeom prst="rect">
            <a:avLst/>
          </a:prstGeom>
          <a:noFill/>
          <a:ln/>
        </p:spPr>
        <p:txBody>
          <a:bodyPr wrap="square" lIns="0" tIns="0" rIns="0" bIns="0" rtlCol="0" anchor="t"/>
          <a:lstStyle/>
          <a:p>
            <a:pPr algn="l" indent="0" marL="0">
              <a:lnSpc>
                <a:spcPct val="100000"/>
              </a:lnSpc>
              <a:buNone/>
            </a:pPr>
            <a:r>
              <a:rPr lang="en-US" sz="2754" b="1" dirty="0">
                <a:solidFill>
                  <a:srgbClr val="8D2E39"/>
                </a:solidFill>
                <a:latin typeface="Arial" pitchFamily="34" charset="0"/>
                <a:ea typeface="Arial" pitchFamily="34" charset="-122"/>
                <a:cs typeface="Arial" pitchFamily="34" charset="-120"/>
              </a:rPr>
              <a:t>Сравнение площадей простых прямоугольников
</a:t>
            </a:r>
            <a:endParaRPr lang="en-US" sz="2754" dirty="0"/>
          </a:p>
        </p:txBody>
      </p:sp>
      <p:sp>
        <p:nvSpPr>
          <p:cNvPr id="8" name="Text 2"/>
          <p:cNvSpPr txBox="1"/>
          <p:nvPr/>
        </p:nvSpPr>
        <p:spPr>
          <a:xfrm>
            <a:off x="467485" y="1212299"/>
            <a:ext cx="3532800" cy="3242700"/>
          </a:xfrm>
          <a:prstGeom prst="rect">
            <a:avLst/>
          </a:prstGeom>
          <a:noFill/>
          <a:ln/>
        </p:spPr>
        <p:txBody>
          <a:bodyPr wrap="square" lIns="0" tIns="0" rIns="0" bIns="0" rtlCol="0" anchor="ctr"/>
          <a:lstStyle/>
          <a:p>
            <a:pPr algn="l" indent="0" marL="0">
              <a:lnSpc>
                <a:spcPct val="100000"/>
              </a:lnSpc>
              <a:buNone/>
            </a:pPr>
            <a:r>
              <a:rPr lang="en-US" sz="1400" dirty="0">
                <a:solidFill>
                  <a:srgbClr val="8D2E39"/>
                </a:solidFill>
                <a:latin typeface="Arial" pitchFamily="34" charset="0"/>
                <a:ea typeface="Arial" pitchFamily="34" charset="-122"/>
                <a:cs typeface="Arial" pitchFamily="34" charset="-120"/>
              </a:rPr>
              <a:t>Проверьте на примере: у разных пар сторон площадь может совпасть, хотя размеры выглядят по‑разному. Важны оба множителя.
</a:t>
            </a:r>
            <a:pPr algn="l" indent="0" marL="0">
              <a:lnSpc>
                <a:spcPct val="100000"/>
              </a:lnSpc>
              <a:buNone/>
            </a:pPr>
            <a:r>
              <a:rPr lang="en-US" sz="600" dirty="0">
                <a:solidFill>
                  <a:srgbClr val="8D2E39"/>
                </a:solidFill>
                <a:latin typeface="Arial" pitchFamily="34" charset="0"/>
                <a:ea typeface="Arial" pitchFamily="34" charset="-122"/>
                <a:cs typeface="Arial" pitchFamily="34" charset="-120"/>
              </a:rPr>
              <a:t>
</a:t>
            </a:r>
            <a:pPr algn="l" indent="0" marL="0">
              <a:lnSpc>
                <a:spcPct val="100000"/>
              </a:lnSpc>
              <a:buNone/>
            </a:pPr>
            <a:r>
              <a:rPr lang="en-US" sz="600" dirty="0">
                <a:solidFill>
                  <a:srgbClr val="8D2E39"/>
                </a:solidFill>
                <a:latin typeface="Arial" pitchFamily="34" charset="0"/>
                <a:ea typeface="Arial" pitchFamily="34" charset="-122"/>
                <a:cs typeface="Arial" pitchFamily="34" charset="-120"/>
              </a:rPr>
              <a:t>
</a:t>
            </a:r>
            <a:pPr algn="l" indent="0" marL="0">
              <a:lnSpc>
                <a:spcPct val="100000"/>
              </a:lnSpc>
              <a:buNone/>
            </a:pPr>
            <a:r>
              <a:rPr lang="en-US" sz="1400" dirty="0">
                <a:solidFill>
                  <a:srgbClr val="8D2E39"/>
                </a:solidFill>
                <a:latin typeface="Arial" pitchFamily="34" charset="0"/>
                <a:ea typeface="Arial" pitchFamily="34" charset="-122"/>
                <a:cs typeface="Arial" pitchFamily="34" charset="-120"/>
              </a:rPr>
              <a:t>Диаграмма показывает: равенство одной стороны не гарантирует равенства площади. Решает произведение длины и ширины.
</a:t>
            </a:r>
            <a:pPr algn="l" indent="0" marL="0">
              <a:lnSpc>
                <a:spcPct val="100000"/>
              </a:lnSpc>
              <a:buNone/>
            </a:pPr>
            <a:r>
              <a:rPr lang="en-US" sz="600" dirty="0">
                <a:solidFill>
                  <a:srgbClr val="8D2E39"/>
                </a:solidFill>
                <a:latin typeface="Arial" pitchFamily="34" charset="0"/>
                <a:ea typeface="Arial" pitchFamily="34" charset="-122"/>
                <a:cs typeface="Arial" pitchFamily="34" charset="-120"/>
              </a:rPr>
              <a:t>
</a:t>
            </a:r>
            <a:pPr algn="l" indent="0" marL="0">
              <a:lnSpc>
                <a:spcPct val="100000"/>
              </a:lnSpc>
              <a:buNone/>
            </a:pPr>
            <a:r>
              <a:rPr lang="en-US" sz="600" dirty="0">
                <a:solidFill>
                  <a:srgbClr val="8D2E39"/>
                </a:solidFill>
                <a:latin typeface="Arial" pitchFamily="34" charset="0"/>
                <a:ea typeface="Arial" pitchFamily="34" charset="-122"/>
                <a:cs typeface="Arial" pitchFamily="34" charset="-120"/>
              </a:rPr>
              <a:t>
</a:t>
            </a:r>
            <a:pPr algn="l" indent="0" marL="0">
              <a:lnSpc>
                <a:spcPct val="100000"/>
              </a:lnSpc>
              <a:buNone/>
            </a:pPr>
            <a:r>
              <a:rPr lang="en-US" sz="1200" i="1" dirty="0">
                <a:solidFill>
                  <a:srgbClr val="8D2E39"/>
                </a:solidFill>
                <a:latin typeface="Arial" pitchFamily="34" charset="0"/>
                <a:ea typeface="Arial" pitchFamily="34" charset="-122"/>
                <a:cs typeface="Arial" pitchFamily="34" charset="-120"/>
              </a:rPr>
              <a:t>Вычисления по формуле площади прямоугольника S = a × b.
</a:t>
            </a:r>
            <a:endParaRPr lang="en-US" sz="1400"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 9">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481350" y="1428571"/>
            <a:ext cx="8181300" cy="3228709"/>
          </a:xfrm>
          <a:prstGeom prst="rect">
            <a:avLst/>
          </a:prstGeom>
        </p:spPr>
      </p:pic>
      <p:sp>
        <p:nvSpPr>
          <p:cNvPr id="4" name="Text 0"/>
          <p:cNvSpPr txBox="1"/>
          <p:nvPr/>
        </p:nvSpPr>
        <p:spPr>
          <a:xfrm>
            <a:off x="9076375" y="4899825"/>
            <a:ext cx="187200" cy="182100"/>
          </a:xfrm>
          <a:prstGeom prst="rect">
            <a:avLst/>
          </a:prstGeom>
          <a:noFill/>
          <a:ln/>
        </p:spPr>
        <p:txBody>
          <a:bodyPr wrap="square" lIns="0" tIns="0" rIns="0" bIns="0" rtlCol="0" anchor="ctr"/>
          <a:lstStyle/>
          <a:p>
            <a:pPr algn="ctr" indent="0" marL="0">
              <a:lnSpc>
                <a:spcPct val="100000"/>
              </a:lnSpc>
              <a:buNone/>
            </a:pPr>
            <a:r>
              <a:rPr lang="en-US" sz="1000" b="1" dirty="0">
                <a:solidFill>
                  <a:srgbClr val="8D2E39"/>
                </a:solidFill>
                <a:latin typeface="Arial" pitchFamily="34" charset="0"/>
                <a:ea typeface="Arial" pitchFamily="34" charset="-122"/>
                <a:cs typeface="Arial" pitchFamily="34" charset="-120"/>
              </a:rPr>
              <a:t>9</a:t>
            </a:r>
            <a:endParaRPr lang="en-US" sz="1000" dirty="0"/>
          </a:p>
        </p:txBody>
      </p:sp>
      <p:sp>
        <p:nvSpPr>
          <p:cNvPr id="5" name="Text 1"/>
          <p:cNvSpPr txBox="1"/>
          <p:nvPr/>
        </p:nvSpPr>
        <p:spPr>
          <a:xfrm>
            <a:off x="481350" y="448450"/>
            <a:ext cx="8181300" cy="887700"/>
          </a:xfrm>
          <a:prstGeom prst="rect">
            <a:avLst/>
          </a:prstGeom>
          <a:noFill/>
          <a:ln/>
        </p:spPr>
        <p:txBody>
          <a:bodyPr wrap="square" lIns="0" tIns="0" rIns="0" bIns="0" rtlCol="0" anchor="t"/>
          <a:lstStyle/>
          <a:p>
            <a:pPr algn="l" indent="0" marL="0">
              <a:lnSpc>
                <a:spcPct val="100000"/>
              </a:lnSpc>
              <a:buNone/>
            </a:pPr>
            <a:r>
              <a:rPr lang="en-US" sz="2445" b="1" dirty="0">
                <a:solidFill>
                  <a:srgbClr val="8D2E39"/>
                </a:solidFill>
                <a:latin typeface="Arial" pitchFamily="34" charset="0"/>
                <a:ea typeface="Arial" pitchFamily="34" charset="-122"/>
                <a:cs typeface="Arial" pitchFamily="34" charset="-120"/>
              </a:rPr>
              <a:t>Алгоритм нахождения площади прямоугольника и квадрата
</a:t>
            </a:r>
            <a:pPr algn="l" indent="0" marL="0">
              <a:lnSpc>
                <a:spcPct val="100000"/>
              </a:lnSpc>
              <a:buNone/>
            </a:pPr>
            <a:r>
              <a:rPr lang="en-US" sz="698" dirty="0">
                <a:solidFill>
                  <a:srgbClr val="8D2E39"/>
                </a:solidFill>
                <a:latin typeface="Arial" pitchFamily="34" charset="0"/>
                <a:ea typeface="Arial" pitchFamily="34" charset="-122"/>
                <a:cs typeface="Arial" pitchFamily="34" charset="-120"/>
              </a:rPr>
              <a:t>
</a:t>
            </a:r>
            <a:pPr algn="l" indent="0" marL="0">
              <a:lnSpc>
                <a:spcPct val="100000"/>
              </a:lnSpc>
              <a:buNone/>
            </a:pPr>
            <a:r>
              <a:rPr lang="en-US" sz="1397" dirty="0">
                <a:solidFill>
                  <a:srgbClr val="8D2E39"/>
                </a:solidFill>
                <a:latin typeface="Arial" pitchFamily="34" charset="0"/>
                <a:ea typeface="Arial" pitchFamily="34" charset="-122"/>
                <a:cs typeface="Arial" pitchFamily="34" charset="-120"/>
              </a:rPr>
              <a:t>Пошаговая схема вычисления площади по школьным формулам.
</a:t>
            </a:r>
            <a:endParaRPr lang="en-US" sz="2445"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name="Slide 10">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2156" y="73225"/>
            <a:ext cx="4617487" cy="50088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sp>
        <p:nvSpPr>
          <p:cNvPr id="5" name="Text 0"/>
          <p:cNvSpPr txBox="1"/>
          <p:nvPr/>
        </p:nvSpPr>
        <p:spPr>
          <a:xfrm>
            <a:off x="9076375" y="4899825"/>
            <a:ext cx="187200" cy="182100"/>
          </a:xfrm>
          <a:prstGeom prst="rect">
            <a:avLst/>
          </a:prstGeom>
          <a:noFill/>
          <a:ln/>
        </p:spPr>
        <p:txBody>
          <a:bodyPr wrap="square" lIns="0" tIns="0" rIns="0" bIns="0" rtlCol="0" anchor="ctr"/>
          <a:lstStyle/>
          <a:p>
            <a:pPr algn="ctr" indent="0" marL="0">
              <a:lnSpc>
                <a:spcPct val="100000"/>
              </a:lnSpc>
              <a:buNone/>
            </a:pPr>
            <a:r>
              <a:rPr lang="en-US" sz="1000" b="1" dirty="0">
                <a:solidFill>
                  <a:srgbClr val="8D2E39"/>
                </a:solidFill>
                <a:latin typeface="Arial" pitchFamily="34" charset="0"/>
                <a:ea typeface="Arial" pitchFamily="34" charset="-122"/>
                <a:cs typeface="Arial" pitchFamily="34" charset="-120"/>
              </a:rPr>
              <a:t>10</a:t>
            </a:r>
            <a:endParaRPr lang="en-US" sz="1000" dirty="0"/>
          </a:p>
        </p:txBody>
      </p:sp>
      <p:sp>
        <p:nvSpPr>
          <p:cNvPr id="6" name="Text 1"/>
          <p:cNvSpPr txBox="1"/>
          <p:nvPr/>
        </p:nvSpPr>
        <p:spPr>
          <a:xfrm>
            <a:off x="5190475" y="1661443"/>
            <a:ext cx="3522300" cy="1430400"/>
          </a:xfrm>
          <a:prstGeom prst="rect">
            <a:avLst/>
          </a:prstGeom>
          <a:noFill/>
          <a:ln/>
        </p:spPr>
        <p:txBody>
          <a:bodyPr wrap="square" lIns="0" tIns="0" rIns="0" bIns="0" rtlCol="0" anchor="t"/>
          <a:lstStyle/>
          <a:p>
            <a:pPr algn="l" indent="0" marL="0">
              <a:lnSpc>
                <a:spcPct val="100000"/>
              </a:lnSpc>
              <a:buNone/>
            </a:pPr>
            <a:r>
              <a:rPr lang="en-US" sz="1500" dirty="0">
                <a:solidFill>
                  <a:srgbClr val="8D2E39"/>
                </a:solidFill>
                <a:latin typeface="Arial" pitchFamily="34" charset="0"/>
                <a:ea typeface="Arial" pitchFamily="34" charset="-122"/>
                <a:cs typeface="Arial" pitchFamily="34" charset="-120"/>
              </a:rPr>
              <a:t>Площадь треугольника находят по формуле S = 1/2 × a × h, где a — основание, а h — высота. Высота должна быть перпендикулярна основанию, то есть образовывать прямой угол.
</a:t>
            </a:r>
            <a:endParaRPr lang="en-US" sz="1500" dirty="0"/>
          </a:p>
        </p:txBody>
      </p:sp>
      <p:sp>
        <p:nvSpPr>
          <p:cNvPr id="7" name="Text 2"/>
          <p:cNvSpPr txBox="1"/>
          <p:nvPr/>
        </p:nvSpPr>
        <p:spPr>
          <a:xfrm>
            <a:off x="5190475" y="3278002"/>
            <a:ext cx="3522300" cy="1430400"/>
          </a:xfrm>
          <a:prstGeom prst="rect">
            <a:avLst/>
          </a:prstGeom>
          <a:noFill/>
          <a:ln/>
        </p:spPr>
        <p:txBody>
          <a:bodyPr wrap="square" lIns="0" tIns="0" rIns="0" bIns="0" rtlCol="0" anchor="t"/>
          <a:lstStyle/>
          <a:p>
            <a:pPr algn="l" indent="0" marL="0">
              <a:lnSpc>
                <a:spcPct val="100000"/>
              </a:lnSpc>
              <a:buNone/>
            </a:pPr>
            <a:r>
              <a:rPr lang="en-US" sz="1500" dirty="0">
                <a:solidFill>
                  <a:srgbClr val="8D2E39"/>
                </a:solidFill>
                <a:latin typeface="Arial" pitchFamily="34" charset="0"/>
                <a:ea typeface="Arial" pitchFamily="34" charset="-122"/>
                <a:cs typeface="Arial" pitchFamily="34" charset="-120"/>
              </a:rPr>
              <a:t>Например, при основании 8 см и высоте 5 см получаем S = 1/2 × 8 × 5 = 20 см². На рисунке удобно показать треугольник внутри прямоугольника, чтобы наглядно увидеть высоту.
</a:t>
            </a:r>
            <a:endParaRPr lang="en-US" sz="1500" dirty="0"/>
          </a:p>
        </p:txBody>
      </p:sp>
      <p:sp>
        <p:nvSpPr>
          <p:cNvPr id="8" name="Text 3"/>
          <p:cNvSpPr txBox="1"/>
          <p:nvPr/>
        </p:nvSpPr>
        <p:spPr>
          <a:xfrm>
            <a:off x="4713350" y="228800"/>
            <a:ext cx="3999600" cy="1089000"/>
          </a:xfrm>
          <a:prstGeom prst="rect">
            <a:avLst/>
          </a:prstGeom>
          <a:noFill/>
          <a:ln/>
        </p:spPr>
        <p:txBody>
          <a:bodyPr wrap="square" lIns="0" tIns="0" rIns="0" bIns="0" rtlCol="0" anchor="t"/>
          <a:lstStyle/>
          <a:p>
            <a:pPr algn="l" indent="0" marL="0">
              <a:lnSpc>
                <a:spcPct val="100000"/>
              </a:lnSpc>
              <a:buNone/>
            </a:pPr>
            <a:r>
              <a:rPr lang="en-US" sz="2400" b="1" dirty="0">
                <a:solidFill>
                  <a:srgbClr val="8D2E39"/>
                </a:solidFill>
                <a:latin typeface="Arial" pitchFamily="34" charset="0"/>
                <a:ea typeface="Arial" pitchFamily="34" charset="-122"/>
                <a:cs typeface="Arial" pitchFamily="34" charset="-120"/>
              </a:rPr>
              <a:t>Площадь треугольника
</a:t>
            </a:r>
            <a:endParaRPr lang="en-US" sz="2400"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name="Slide 11">
    <p:bg>
      <p:bgPr>
        <a:solidFill>
          <a:srgbClr val="FCDBE0"/>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sp>
        <p:nvSpPr>
          <p:cNvPr id="5" name="Text 0"/>
          <p:cNvSpPr txBox="1"/>
          <p:nvPr/>
        </p:nvSpPr>
        <p:spPr>
          <a:xfrm>
            <a:off x="9076375" y="4899825"/>
            <a:ext cx="187200" cy="182100"/>
          </a:xfrm>
          <a:prstGeom prst="rect">
            <a:avLst/>
          </a:prstGeom>
          <a:noFill/>
          <a:ln/>
        </p:spPr>
        <p:txBody>
          <a:bodyPr wrap="square" lIns="0" tIns="0" rIns="0" bIns="0" rtlCol="0" anchor="ctr"/>
          <a:lstStyle/>
          <a:p>
            <a:pPr algn="ctr" indent="0" marL="0">
              <a:lnSpc>
                <a:spcPct val="100000"/>
              </a:lnSpc>
              <a:buNone/>
            </a:pPr>
            <a:r>
              <a:rPr lang="en-US" sz="1000" b="1" dirty="0">
                <a:solidFill>
                  <a:srgbClr val="8D2E39"/>
                </a:solidFill>
                <a:latin typeface="Arial" pitchFamily="34" charset="0"/>
                <a:ea typeface="Arial" pitchFamily="34" charset="-122"/>
                <a:cs typeface="Arial" pitchFamily="34" charset="-120"/>
              </a:rPr>
              <a:t>11</a:t>
            </a:r>
            <a:endParaRPr lang="en-US" sz="1000" dirty="0"/>
          </a:p>
        </p:txBody>
      </p:sp>
      <p:sp>
        <p:nvSpPr>
          <p:cNvPr id="6" name="Text 1"/>
          <p:cNvSpPr txBox="1"/>
          <p:nvPr/>
        </p:nvSpPr>
        <p:spPr>
          <a:xfrm>
            <a:off x="340175" y="138400"/>
            <a:ext cx="8473200" cy="521700"/>
          </a:xfrm>
          <a:prstGeom prst="rect">
            <a:avLst/>
          </a:prstGeom>
          <a:noFill/>
          <a:ln/>
        </p:spPr>
        <p:txBody>
          <a:bodyPr wrap="square" lIns="0" tIns="0" rIns="0" bIns="0" rtlCol="0" anchor="t"/>
          <a:lstStyle/>
          <a:p>
            <a:pPr algn="l" indent="0" marL="0">
              <a:lnSpc>
                <a:spcPct val="100000"/>
              </a:lnSpc>
              <a:buNone/>
            </a:pPr>
            <a:r>
              <a:rPr lang="en-US" sz="2054" b="1" dirty="0">
                <a:solidFill>
                  <a:srgbClr val="8D2E39"/>
                </a:solidFill>
                <a:latin typeface="Arial" pitchFamily="34" charset="0"/>
                <a:ea typeface="Arial" pitchFamily="34" charset="-122"/>
                <a:cs typeface="Arial" pitchFamily="34" charset="-120"/>
              </a:rPr>
              <a:t>Почему площадь треугольника вдвое меньше площади прямоугольника
</a:t>
            </a:r>
            <a:endParaRPr lang="en-US" sz="2054" dirty="0"/>
          </a:p>
        </p:txBody>
      </p:sp>
      <p:sp>
        <p:nvSpPr>
          <p:cNvPr id="7" name="Text 2"/>
          <p:cNvSpPr txBox="1"/>
          <p:nvPr/>
        </p:nvSpPr>
        <p:spPr>
          <a:xfrm>
            <a:off x="1015875" y="1361350"/>
            <a:ext cx="6122700" cy="960900"/>
          </a:xfrm>
          <a:prstGeom prst="rect">
            <a:avLst/>
          </a:prstGeom>
          <a:noFill/>
          <a:ln/>
        </p:spPr>
        <p:txBody>
          <a:bodyPr wrap="square" lIns="0" tIns="0" rIns="0" bIns="0" rtlCol="0" anchor="t"/>
          <a:lstStyle/>
          <a:p>
            <a:pPr algn="l" indent="0" marL="0">
              <a:lnSpc>
                <a:spcPct val="100000"/>
              </a:lnSpc>
              <a:buNone/>
            </a:pPr>
            <a:r>
              <a:rPr lang="en-US" sz="1400" dirty="0">
                <a:solidFill>
                  <a:srgbClr val="8D2E39"/>
                </a:solidFill>
                <a:latin typeface="Arial" pitchFamily="34" charset="0"/>
                <a:ea typeface="Arial" pitchFamily="34" charset="-122"/>
                <a:cs typeface="Arial" pitchFamily="34" charset="-120"/>
              </a:rPr>
              <a:t>Если диагональ прямоугольника соединяет противоположные вершины, то она делит фигуру на два треугольника с одинаковыми основаниями и высотами.
</a:t>
            </a:r>
            <a:endParaRPr lang="en-US" sz="1400" dirty="0"/>
          </a:p>
        </p:txBody>
      </p:sp>
      <p:sp>
        <p:nvSpPr>
          <p:cNvPr id="8" name="Text 3"/>
          <p:cNvSpPr txBox="1"/>
          <p:nvPr/>
        </p:nvSpPr>
        <p:spPr>
          <a:xfrm>
            <a:off x="1015875" y="2651846"/>
            <a:ext cx="6122700" cy="960900"/>
          </a:xfrm>
          <a:prstGeom prst="rect">
            <a:avLst/>
          </a:prstGeom>
          <a:noFill/>
          <a:ln/>
        </p:spPr>
        <p:txBody>
          <a:bodyPr wrap="square" lIns="0" tIns="0" rIns="0" bIns="0" rtlCol="0" anchor="t"/>
          <a:lstStyle/>
          <a:p>
            <a:pPr algn="l" indent="0" marL="0">
              <a:lnSpc>
                <a:spcPct val="100000"/>
              </a:lnSpc>
              <a:buNone/>
            </a:pPr>
            <a:r>
              <a:rPr lang="en-US" sz="1400" dirty="0">
                <a:solidFill>
                  <a:srgbClr val="8D2E39"/>
                </a:solidFill>
                <a:latin typeface="Arial" pitchFamily="34" charset="0"/>
                <a:ea typeface="Arial" pitchFamily="34" charset="-122"/>
                <a:cs typeface="Arial" pitchFamily="34" charset="-120"/>
              </a:rPr>
              <a:t>Треугольники выходят равными по площади: их границы отличаются только поворотом, а размеры, влияющие на площадь, одинаковы для обоих.
</a:t>
            </a:r>
            <a:endParaRPr lang="en-US" sz="1400" dirty="0"/>
          </a:p>
        </p:txBody>
      </p:sp>
      <p:sp>
        <p:nvSpPr>
          <p:cNvPr id="9" name="Text 4"/>
          <p:cNvSpPr txBox="1"/>
          <p:nvPr/>
        </p:nvSpPr>
        <p:spPr>
          <a:xfrm>
            <a:off x="1015875" y="3951526"/>
            <a:ext cx="6122700" cy="960900"/>
          </a:xfrm>
          <a:prstGeom prst="rect">
            <a:avLst/>
          </a:prstGeom>
          <a:noFill/>
          <a:ln/>
        </p:spPr>
        <p:txBody>
          <a:bodyPr wrap="square" lIns="0" tIns="0" rIns="0" bIns="0" rtlCol="0" anchor="t"/>
          <a:lstStyle/>
          <a:p>
            <a:pPr algn="l" indent="0" marL="0">
              <a:lnSpc>
                <a:spcPct val="100000"/>
              </a:lnSpc>
              <a:buNone/>
            </a:pPr>
            <a:r>
              <a:rPr lang="en-US" sz="1400" dirty="0">
                <a:solidFill>
                  <a:srgbClr val="8D2E39"/>
                </a:solidFill>
                <a:latin typeface="Arial" pitchFamily="34" charset="0"/>
                <a:ea typeface="Arial" pitchFamily="34" charset="-122"/>
                <a:cs typeface="Arial" pitchFamily="34" charset="-120"/>
              </a:rPr>
              <a:t>Поскольку два равных треугольника полностью заполняют прямоугольник, площадь одного треугольника равна половине площади прямоугольника, поэтому в формуле появляется коэффициент 1/2.
</a:t>
            </a:r>
            <a:endParaRPr lang="en-US" sz="1400"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name="Slide 12">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4786756" y="1009050"/>
            <a:ext cx="3815939" cy="36492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sp>
        <p:nvSpPr>
          <p:cNvPr id="6" name="Text 0"/>
          <p:cNvSpPr txBox="1"/>
          <p:nvPr/>
        </p:nvSpPr>
        <p:spPr>
          <a:xfrm>
            <a:off x="9076375" y="4899825"/>
            <a:ext cx="187200" cy="182100"/>
          </a:xfrm>
          <a:prstGeom prst="rect">
            <a:avLst/>
          </a:prstGeom>
          <a:noFill/>
          <a:ln/>
        </p:spPr>
        <p:txBody>
          <a:bodyPr wrap="square" lIns="0" tIns="0" rIns="0" bIns="0" rtlCol="0" anchor="ctr"/>
          <a:lstStyle/>
          <a:p>
            <a:pPr algn="ctr" indent="0" marL="0">
              <a:lnSpc>
                <a:spcPct val="100000"/>
              </a:lnSpc>
              <a:buNone/>
            </a:pPr>
            <a:r>
              <a:rPr lang="en-US" sz="1000" b="1" dirty="0">
                <a:solidFill>
                  <a:srgbClr val="8D2E39"/>
                </a:solidFill>
                <a:latin typeface="Arial" pitchFamily="34" charset="0"/>
                <a:ea typeface="Arial" pitchFamily="34" charset="-122"/>
                <a:cs typeface="Arial" pitchFamily="34" charset="-120"/>
              </a:rPr>
              <a:t>12</a:t>
            </a:r>
            <a:endParaRPr lang="en-US" sz="1000" dirty="0"/>
          </a:p>
        </p:txBody>
      </p:sp>
      <p:sp>
        <p:nvSpPr>
          <p:cNvPr id="7" name="Text 1"/>
          <p:cNvSpPr txBox="1"/>
          <p:nvPr/>
        </p:nvSpPr>
        <p:spPr>
          <a:xfrm>
            <a:off x="340175" y="138410"/>
            <a:ext cx="8549100" cy="521700"/>
          </a:xfrm>
          <a:prstGeom prst="rect">
            <a:avLst/>
          </a:prstGeom>
          <a:noFill/>
          <a:ln/>
        </p:spPr>
        <p:txBody>
          <a:bodyPr wrap="square" lIns="0" tIns="0" rIns="0" bIns="0" rtlCol="0" anchor="t"/>
          <a:lstStyle/>
          <a:p>
            <a:pPr algn="l" indent="0" marL="0">
              <a:lnSpc>
                <a:spcPct val="100000"/>
              </a:lnSpc>
              <a:buNone/>
            </a:pPr>
            <a:r>
              <a:rPr lang="en-US" sz="2559" b="1" dirty="0">
                <a:solidFill>
                  <a:srgbClr val="8D2E39"/>
                </a:solidFill>
                <a:latin typeface="Arial" pitchFamily="34" charset="0"/>
                <a:ea typeface="Arial" pitchFamily="34" charset="-122"/>
                <a:cs typeface="Arial" pitchFamily="34" charset="-120"/>
              </a:rPr>
              <a:t>Площадь разных школьных и спортивных объектов
</a:t>
            </a:r>
            <a:endParaRPr lang="en-US" sz="2559" dirty="0"/>
          </a:p>
        </p:txBody>
      </p:sp>
      <p:sp>
        <p:nvSpPr>
          <p:cNvPr id="8" name="Text 2"/>
          <p:cNvSpPr txBox="1"/>
          <p:nvPr/>
        </p:nvSpPr>
        <p:spPr>
          <a:xfrm>
            <a:off x="467485" y="1212299"/>
            <a:ext cx="3532800" cy="3242700"/>
          </a:xfrm>
          <a:prstGeom prst="rect">
            <a:avLst/>
          </a:prstGeom>
          <a:noFill/>
          <a:ln/>
        </p:spPr>
        <p:txBody>
          <a:bodyPr wrap="square" lIns="0" tIns="0" rIns="0" bIns="0" rtlCol="0" anchor="ctr"/>
          <a:lstStyle/>
          <a:p>
            <a:pPr algn="l" indent="0" marL="0">
              <a:lnSpc>
                <a:spcPct val="100000"/>
              </a:lnSpc>
              <a:buNone/>
            </a:pPr>
            <a:r>
              <a:rPr lang="en-US" sz="1400" dirty="0">
                <a:solidFill>
                  <a:srgbClr val="8D2E39"/>
                </a:solidFill>
                <a:latin typeface="Arial" pitchFamily="34" charset="0"/>
                <a:ea typeface="Arial" pitchFamily="34" charset="-122"/>
                <a:cs typeface="Arial" pitchFamily="34" charset="-120"/>
              </a:rPr>
              <a:t>Чтобы было удобнее сравнивать, приведены ориентировочные значения: для маленьких предметов часто используют см², а для крупных — м².
</a:t>
            </a:r>
            <a:pPr algn="l" indent="0" marL="0">
              <a:lnSpc>
                <a:spcPct val="100000"/>
              </a:lnSpc>
              <a:buNone/>
            </a:pPr>
            <a:r>
              <a:rPr lang="en-US" sz="600" dirty="0">
                <a:solidFill>
                  <a:srgbClr val="8D2E39"/>
                </a:solidFill>
                <a:latin typeface="Arial" pitchFamily="34" charset="0"/>
                <a:ea typeface="Arial" pitchFamily="34" charset="-122"/>
                <a:cs typeface="Arial" pitchFamily="34" charset="-120"/>
              </a:rPr>
              <a:t>
</a:t>
            </a:r>
            <a:pPr algn="l" indent="0" marL="0">
              <a:lnSpc>
                <a:spcPct val="100000"/>
              </a:lnSpc>
              <a:buNone/>
            </a:pPr>
            <a:r>
              <a:rPr lang="en-US" sz="600" dirty="0">
                <a:solidFill>
                  <a:srgbClr val="8D2E39"/>
                </a:solidFill>
                <a:latin typeface="Arial" pitchFamily="34" charset="0"/>
                <a:ea typeface="Arial" pitchFamily="34" charset="-122"/>
                <a:cs typeface="Arial" pitchFamily="34" charset="-120"/>
              </a:rPr>
              <a:t>
</a:t>
            </a:r>
            <a:pPr algn="l" indent="0" marL="0">
              <a:lnSpc>
                <a:spcPct val="100000"/>
              </a:lnSpc>
              <a:buNone/>
            </a:pPr>
            <a:r>
              <a:rPr lang="en-US" sz="1400" dirty="0">
                <a:solidFill>
                  <a:srgbClr val="8D2E39"/>
                </a:solidFill>
                <a:latin typeface="Arial" pitchFamily="34" charset="0"/>
                <a:ea typeface="Arial" pitchFamily="34" charset="-122"/>
                <a:cs typeface="Arial" pitchFamily="34" charset="-120"/>
              </a:rPr>
              <a:t>По диаграмме видно, что объекты отличаются на тысячи раз: поэтому выбор единиц площади влияет на удобство вычислений и понимание размеров.
</a:t>
            </a:r>
            <a:pPr algn="l" indent="0" marL="0">
              <a:lnSpc>
                <a:spcPct val="100000"/>
              </a:lnSpc>
              <a:buNone/>
            </a:pPr>
            <a:r>
              <a:rPr lang="en-US" sz="600" dirty="0">
                <a:solidFill>
                  <a:srgbClr val="8D2E39"/>
                </a:solidFill>
                <a:latin typeface="Arial" pitchFamily="34" charset="0"/>
                <a:ea typeface="Arial" pitchFamily="34" charset="-122"/>
                <a:cs typeface="Arial" pitchFamily="34" charset="-120"/>
              </a:rPr>
              <a:t>
</a:t>
            </a:r>
            <a:pPr algn="l" indent="0" marL="0">
              <a:lnSpc>
                <a:spcPct val="100000"/>
              </a:lnSpc>
              <a:buNone/>
            </a:pPr>
            <a:r>
              <a:rPr lang="en-US" sz="600" dirty="0">
                <a:solidFill>
                  <a:srgbClr val="8D2E39"/>
                </a:solidFill>
                <a:latin typeface="Arial" pitchFamily="34" charset="0"/>
                <a:ea typeface="Arial" pitchFamily="34" charset="-122"/>
                <a:cs typeface="Arial" pitchFamily="34" charset="-120"/>
              </a:rPr>
              <a:t>
</a:t>
            </a:r>
            <a:pPr algn="l" indent="0" marL="0">
              <a:lnSpc>
                <a:spcPct val="100000"/>
              </a:lnSpc>
              <a:buNone/>
            </a:pPr>
            <a:r>
              <a:rPr lang="en-US" sz="1200" i="1" dirty="0">
                <a:solidFill>
                  <a:srgbClr val="8D2E39"/>
                </a:solidFill>
                <a:latin typeface="Arial" pitchFamily="34" charset="0"/>
                <a:ea typeface="Arial" pitchFamily="34" charset="-122"/>
                <a:cs typeface="Arial" pitchFamily="34" charset="-120"/>
              </a:rPr>
              <a:t>Оценочные значения по школьным учебным примерам (без единого официального стандарта), актуально для учебной демонстрации.
</a:t>
            </a:r>
            <a:endParaRPr lang="en-US" sz="1400"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name="Slide 13">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524374" y="988425"/>
            <a:ext cx="3968103" cy="29469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sp>
        <p:nvSpPr>
          <p:cNvPr id="4" name="Text 0"/>
          <p:cNvSpPr txBox="1"/>
          <p:nvPr/>
        </p:nvSpPr>
        <p:spPr>
          <a:xfrm>
            <a:off x="9076375" y="4899825"/>
            <a:ext cx="187200" cy="182100"/>
          </a:xfrm>
          <a:prstGeom prst="rect">
            <a:avLst/>
          </a:prstGeom>
          <a:noFill/>
          <a:ln/>
        </p:spPr>
        <p:txBody>
          <a:bodyPr wrap="square" lIns="0" tIns="0" rIns="0" bIns="0" rtlCol="0" anchor="ctr"/>
          <a:lstStyle/>
          <a:p>
            <a:pPr algn="ctr" indent="0" marL="0">
              <a:lnSpc>
                <a:spcPct val="100000"/>
              </a:lnSpc>
              <a:buNone/>
            </a:pPr>
            <a:r>
              <a:rPr lang="en-US" sz="1000" b="1" dirty="0">
                <a:solidFill>
                  <a:srgbClr val="8D2E39"/>
                </a:solidFill>
                <a:latin typeface="Arial" pitchFamily="34" charset="0"/>
                <a:ea typeface="Arial" pitchFamily="34" charset="-122"/>
                <a:cs typeface="Arial" pitchFamily="34" charset="-120"/>
              </a:rPr>
              <a:t>13</a:t>
            </a:r>
            <a:endParaRPr lang="en-US" sz="1000" dirty="0"/>
          </a:p>
        </p:txBody>
      </p:sp>
      <p:sp>
        <p:nvSpPr>
          <p:cNvPr id="5" name="Text 1"/>
          <p:cNvSpPr txBox="1"/>
          <p:nvPr/>
        </p:nvSpPr>
        <p:spPr>
          <a:xfrm>
            <a:off x="340175" y="138400"/>
            <a:ext cx="8482500" cy="630300"/>
          </a:xfrm>
          <a:prstGeom prst="rect">
            <a:avLst/>
          </a:prstGeom>
          <a:noFill/>
          <a:ln/>
        </p:spPr>
        <p:txBody>
          <a:bodyPr wrap="square" lIns="0" tIns="0" rIns="0" bIns="0" rtlCol="0" anchor="t"/>
          <a:lstStyle/>
          <a:p>
            <a:pPr algn="l" indent="0" marL="0">
              <a:lnSpc>
                <a:spcPct val="100000"/>
              </a:lnSpc>
              <a:buNone/>
            </a:pPr>
            <a:r>
              <a:rPr lang="en-US" sz="2800" b="1" dirty="0">
                <a:solidFill>
                  <a:srgbClr val="8D2E39"/>
                </a:solidFill>
                <a:latin typeface="Arial" pitchFamily="34" charset="0"/>
                <a:ea typeface="Arial" pitchFamily="34" charset="-122"/>
                <a:cs typeface="Arial" pitchFamily="34" charset="-120"/>
              </a:rPr>
              <a:t>Типичные ошибки при нахождении площади
</a:t>
            </a:r>
            <a:endParaRPr lang="en-US" sz="2800" dirty="0"/>
          </a:p>
        </p:txBody>
      </p:sp>
      <p:sp>
        <p:nvSpPr>
          <p:cNvPr id="6" name="Text 2"/>
          <p:cNvSpPr txBox="1"/>
          <p:nvPr/>
        </p:nvSpPr>
        <p:spPr>
          <a:xfrm>
            <a:off x="5257813" y="1217938"/>
            <a:ext cx="3322200" cy="3130200"/>
          </a:xfrm>
          <a:prstGeom prst="rect">
            <a:avLst/>
          </a:prstGeom>
          <a:noFill/>
          <a:ln/>
        </p:spPr>
        <p:txBody>
          <a:bodyPr wrap="square" lIns="0" tIns="0" rIns="0" bIns="0" rtlCol="0" anchor="ctr"/>
          <a:lstStyle/>
          <a:p>
            <a:pPr algn="l" indent="0" marL="0">
              <a:lnSpc>
                <a:spcPct val="100000"/>
              </a:lnSpc>
              <a:buNone/>
            </a:pPr>
            <a:r>
              <a:rPr lang="en-US" sz="1500" dirty="0">
                <a:solidFill>
                  <a:srgbClr val="8D2E39"/>
                </a:solidFill>
                <a:latin typeface="Arial" pitchFamily="34" charset="0"/>
                <a:ea typeface="Arial" pitchFamily="34" charset="-122"/>
                <a:cs typeface="Arial" pitchFamily="34" charset="-120"/>
              </a:rPr>
              <a:t>Ошибки обычно связаны с тем, что путают разные величины, забывают квадратные единицы, применяют неверную формулу и выбирают неправильную «высоту» треугольника.
</a:t>
            </a:r>
            <a:pPr algn="l" indent="0" marL="0">
              <a:lnSpc>
                <a:spcPct val="100000"/>
              </a:lnSpc>
              <a:buNone/>
            </a:pPr>
            <a:r>
              <a:rPr lang="en-US" sz="1500" dirty="0">
                <a:solidFill>
                  <a:srgbClr val="8D2E39"/>
                </a:solidFill>
                <a:latin typeface="Arial" pitchFamily="34" charset="0"/>
                <a:ea typeface="Arial" pitchFamily="34" charset="-122"/>
                <a:cs typeface="Arial" pitchFamily="34" charset="-120"/>
              </a:rPr>
              <a:t>
</a:t>
            </a:r>
            <a:pPr algn="l" indent="0" marL="0">
              <a:lnSpc>
                <a:spcPct val="100000"/>
              </a:lnSpc>
              <a:buNone/>
            </a:pPr>
            <a:r>
              <a:rPr lang="en-US" sz="600" dirty="0">
                <a:solidFill>
                  <a:srgbClr val="8D2E39"/>
                </a:solidFill>
                <a:latin typeface="Arial" pitchFamily="34" charset="0"/>
                <a:ea typeface="Arial" pitchFamily="34" charset="-122"/>
                <a:cs typeface="Arial" pitchFamily="34" charset="-120"/>
              </a:rPr>
              <a:t>
</a:t>
            </a:r>
            <a:pPr algn="l" indent="0" marL="0">
              <a:lnSpc>
                <a:spcPct val="100000"/>
              </a:lnSpc>
              <a:buNone/>
            </a:pPr>
            <a:r>
              <a:rPr lang="en-US" sz="1500" dirty="0">
                <a:solidFill>
                  <a:srgbClr val="8D2E39"/>
                </a:solidFill>
                <a:latin typeface="Arial" pitchFamily="34" charset="0"/>
                <a:ea typeface="Arial" pitchFamily="34" charset="-122"/>
                <a:cs typeface="Arial" pitchFamily="34" charset="-120"/>
              </a:rPr>
              <a:t>Главный вывод: при вычислении площади нужно выбирать правильную формулу, брать именно высоту, а в конце обязательно оформлять ответ квадратными единицами.
</a:t>
            </a:r>
            <a:endParaRPr lang="en-US" sz="1500" dirty="0"/>
          </a:p>
        </p:txBody>
      </p:sp>
      <p:sp>
        <p:nvSpPr>
          <p:cNvPr id="7" name="Text 3"/>
          <p:cNvSpPr txBox="1"/>
          <p:nvPr/>
        </p:nvSpPr>
        <p:spPr>
          <a:xfrm>
            <a:off x="340175" y="4109300"/>
            <a:ext cx="4336500" cy="468300"/>
          </a:xfrm>
          <a:prstGeom prst="rect">
            <a:avLst/>
          </a:prstGeom>
          <a:noFill/>
          <a:ln/>
        </p:spPr>
        <p:txBody>
          <a:bodyPr wrap="square" lIns="0" tIns="0" rIns="0" bIns="0" rtlCol="0" anchor="b"/>
          <a:lstStyle/>
          <a:p>
            <a:pPr algn="l" indent="0" marL="0">
              <a:lnSpc>
                <a:spcPct val="100000"/>
              </a:lnSpc>
              <a:buNone/>
            </a:pPr>
            <a:r>
              <a:rPr lang="en-US" sz="1400" i="1" dirty="0">
                <a:solidFill>
                  <a:srgbClr val="8D2E39"/>
                </a:solidFill>
                <a:latin typeface="Arial" pitchFamily="34" charset="0"/>
                <a:ea typeface="Arial" pitchFamily="34" charset="-122"/>
                <a:cs typeface="Arial" pitchFamily="34" charset="-120"/>
              </a:rPr>
              <a:t>Стандартные правила вычисления площади в школьной геометрии (7 класс).
</a:t>
            </a:r>
            <a:endParaRPr lang="en-US" sz="1400"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name="Slide 14">
    <p:bg>
      <p:bgPr>
        <a:solidFill>
          <a:srgbClr val="FCDBE0"/>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sp>
        <p:nvSpPr>
          <p:cNvPr id="6" name="Text 0"/>
          <p:cNvSpPr txBox="1"/>
          <p:nvPr/>
        </p:nvSpPr>
        <p:spPr>
          <a:xfrm>
            <a:off x="9076375" y="4899825"/>
            <a:ext cx="187200" cy="182100"/>
          </a:xfrm>
          <a:prstGeom prst="rect">
            <a:avLst/>
          </a:prstGeom>
          <a:noFill/>
          <a:ln/>
        </p:spPr>
        <p:txBody>
          <a:bodyPr wrap="square" lIns="0" tIns="0" rIns="0" bIns="0" rtlCol="0" anchor="ctr"/>
          <a:lstStyle/>
          <a:p>
            <a:pPr algn="ctr" indent="0" marL="0">
              <a:lnSpc>
                <a:spcPct val="100000"/>
              </a:lnSpc>
              <a:buNone/>
            </a:pPr>
            <a:r>
              <a:rPr lang="en-US" sz="1000" b="1" dirty="0">
                <a:solidFill>
                  <a:srgbClr val="8D2E39"/>
                </a:solidFill>
                <a:latin typeface="Arial" pitchFamily="34" charset="0"/>
                <a:ea typeface="Arial" pitchFamily="34" charset="-122"/>
                <a:cs typeface="Arial" pitchFamily="34" charset="-120"/>
              </a:rPr>
              <a:t>14</a:t>
            </a:r>
            <a:endParaRPr lang="en-US" sz="1000" dirty="0"/>
          </a:p>
        </p:txBody>
      </p:sp>
      <p:sp>
        <p:nvSpPr>
          <p:cNvPr id="7" name="Text 1"/>
          <p:cNvSpPr txBox="1"/>
          <p:nvPr/>
        </p:nvSpPr>
        <p:spPr>
          <a:xfrm>
            <a:off x="340175" y="138400"/>
            <a:ext cx="8473200" cy="521700"/>
          </a:xfrm>
          <a:prstGeom prst="rect">
            <a:avLst/>
          </a:prstGeom>
          <a:noFill/>
          <a:ln/>
        </p:spPr>
        <p:txBody>
          <a:bodyPr wrap="square" lIns="0" tIns="0" rIns="0" bIns="0" rtlCol="0" anchor="t"/>
          <a:lstStyle/>
          <a:p>
            <a:pPr algn="l" indent="0" marL="0">
              <a:lnSpc>
                <a:spcPct val="100000"/>
              </a:lnSpc>
              <a:buNone/>
            </a:pPr>
            <a:r>
              <a:rPr lang="en-US" sz="2800" b="1" dirty="0">
                <a:solidFill>
                  <a:srgbClr val="8D2E39"/>
                </a:solidFill>
                <a:latin typeface="Arial" pitchFamily="34" charset="0"/>
                <a:ea typeface="Arial" pitchFamily="34" charset="-122"/>
                <a:cs typeface="Arial" pitchFamily="34" charset="-120"/>
              </a:rPr>
              <a:t>Площадь неправильных фигур
</a:t>
            </a:r>
            <a:endParaRPr lang="en-US" sz="2800" dirty="0"/>
          </a:p>
        </p:txBody>
      </p:sp>
      <p:sp>
        <p:nvSpPr>
          <p:cNvPr id="8" name="Text 2"/>
          <p:cNvSpPr txBox="1"/>
          <p:nvPr/>
        </p:nvSpPr>
        <p:spPr>
          <a:xfrm>
            <a:off x="340175" y="2159819"/>
            <a:ext cx="2250000" cy="2460300"/>
          </a:xfrm>
          <a:prstGeom prst="rect">
            <a:avLst/>
          </a:prstGeom>
          <a:noFill/>
          <a:ln/>
        </p:spPr>
        <p:txBody>
          <a:bodyPr wrap="square" lIns="0" tIns="0" rIns="0" bIns="0" rtlCol="0" anchor="t"/>
          <a:lstStyle/>
          <a:p>
            <a:pPr algn="l" indent="0" marL="0">
              <a:lnSpc>
                <a:spcPct val="100000"/>
              </a:lnSpc>
              <a:buNone/>
            </a:pPr>
            <a:r>
              <a:rPr lang="en-US" sz="1400" dirty="0">
                <a:solidFill>
                  <a:srgbClr val="8D2E39"/>
                </a:solidFill>
                <a:latin typeface="Arial" pitchFamily="34" charset="0"/>
                <a:ea typeface="Arial" pitchFamily="34" charset="-122"/>
                <a:cs typeface="Arial" pitchFamily="34" charset="-120"/>
              </a:rPr>
              <a:t>Неправильные фигуры редко имеют готовые формулы. Поэтому в школе их разбивают на простые части — обычно на прямоугольники и треугольники — с известными методами вычисления.
</a:t>
            </a:r>
            <a:endParaRPr lang="en-US" sz="1400" dirty="0"/>
          </a:p>
        </p:txBody>
      </p:sp>
      <p:sp>
        <p:nvSpPr>
          <p:cNvPr id="9" name="Text 3"/>
          <p:cNvSpPr txBox="1"/>
          <p:nvPr/>
        </p:nvSpPr>
        <p:spPr>
          <a:xfrm>
            <a:off x="3451775" y="2159819"/>
            <a:ext cx="2250000" cy="2460300"/>
          </a:xfrm>
          <a:prstGeom prst="rect">
            <a:avLst/>
          </a:prstGeom>
          <a:noFill/>
          <a:ln/>
        </p:spPr>
        <p:txBody>
          <a:bodyPr wrap="square" lIns="0" tIns="0" rIns="0" bIns="0" rtlCol="0" anchor="t"/>
          <a:lstStyle/>
          <a:p>
            <a:pPr algn="l" indent="0" marL="0">
              <a:lnSpc>
                <a:spcPct val="100000"/>
              </a:lnSpc>
              <a:buNone/>
            </a:pPr>
            <a:r>
              <a:rPr lang="en-US" sz="1400" dirty="0">
                <a:solidFill>
                  <a:srgbClr val="8D2E39"/>
                </a:solidFill>
                <a:latin typeface="Arial" pitchFamily="34" charset="0"/>
                <a:ea typeface="Arial" pitchFamily="34" charset="-122"/>
                <a:cs typeface="Arial" pitchFamily="34" charset="-120"/>
              </a:rPr>
              <a:t>Далее находят площадь каждой части по формуле для прямоугольника или треугольника, а затем складывают результаты. Так поступают, когда контуры состоят из «прямых» и «ровных» отрезков.
</a:t>
            </a:r>
            <a:endParaRPr lang="en-US" sz="1400" dirty="0"/>
          </a:p>
        </p:txBody>
      </p:sp>
      <p:sp>
        <p:nvSpPr>
          <p:cNvPr id="10" name="Text 4"/>
          <p:cNvSpPr txBox="1"/>
          <p:nvPr/>
        </p:nvSpPr>
        <p:spPr>
          <a:xfrm>
            <a:off x="6563375" y="2159819"/>
            <a:ext cx="2250000" cy="2460300"/>
          </a:xfrm>
          <a:prstGeom prst="rect">
            <a:avLst/>
          </a:prstGeom>
          <a:noFill/>
          <a:ln/>
        </p:spPr>
        <p:txBody>
          <a:bodyPr wrap="square" lIns="0" tIns="0" rIns="0" bIns="0" rtlCol="0" anchor="t"/>
          <a:lstStyle/>
          <a:p>
            <a:pPr algn="l" indent="0" marL="0">
              <a:lnSpc>
                <a:spcPct val="100000"/>
              </a:lnSpc>
              <a:buNone/>
            </a:pPr>
            <a:r>
              <a:rPr lang="en-US" sz="1400" dirty="0">
                <a:solidFill>
                  <a:srgbClr val="8D2E39"/>
                </a:solidFill>
                <a:latin typeface="Arial" pitchFamily="34" charset="0"/>
                <a:ea typeface="Arial" pitchFamily="34" charset="-122"/>
                <a:cs typeface="Arial" pitchFamily="34" charset="-120"/>
              </a:rPr>
              <a:t>Если внутри фигуры есть вырез, действуют как с «минусом»: площадь выреза вычитают из общей площади составных частей. Такой подход удобен для планов комнат и участков.
</a:t>
            </a:r>
            <a:endParaRPr lang="en-US" sz="1400" dirty="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name="Slide 15">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481350" y="1428571"/>
            <a:ext cx="8181300" cy="3228709"/>
          </a:xfrm>
          <a:prstGeom prst="rect">
            <a:avLst/>
          </a:prstGeom>
        </p:spPr>
      </p:pic>
      <p:sp>
        <p:nvSpPr>
          <p:cNvPr id="4" name="Text 0"/>
          <p:cNvSpPr txBox="1"/>
          <p:nvPr/>
        </p:nvSpPr>
        <p:spPr>
          <a:xfrm>
            <a:off x="9076375" y="4899825"/>
            <a:ext cx="187200" cy="182100"/>
          </a:xfrm>
          <a:prstGeom prst="rect">
            <a:avLst/>
          </a:prstGeom>
          <a:noFill/>
          <a:ln/>
        </p:spPr>
        <p:txBody>
          <a:bodyPr wrap="square" lIns="0" tIns="0" rIns="0" bIns="0" rtlCol="0" anchor="ctr"/>
          <a:lstStyle/>
          <a:p>
            <a:pPr algn="ctr" indent="0" marL="0">
              <a:lnSpc>
                <a:spcPct val="100000"/>
              </a:lnSpc>
              <a:buNone/>
            </a:pPr>
            <a:r>
              <a:rPr lang="en-US" sz="1000" b="1" dirty="0">
                <a:solidFill>
                  <a:srgbClr val="8D2E39"/>
                </a:solidFill>
                <a:latin typeface="Arial" pitchFamily="34" charset="0"/>
                <a:ea typeface="Arial" pitchFamily="34" charset="-122"/>
                <a:cs typeface="Arial" pitchFamily="34" charset="-120"/>
              </a:rPr>
              <a:t>15</a:t>
            </a:r>
            <a:endParaRPr lang="en-US" sz="1000" dirty="0"/>
          </a:p>
        </p:txBody>
      </p:sp>
      <p:sp>
        <p:nvSpPr>
          <p:cNvPr id="5" name="Text 1"/>
          <p:cNvSpPr txBox="1"/>
          <p:nvPr/>
        </p:nvSpPr>
        <p:spPr>
          <a:xfrm>
            <a:off x="481350" y="448450"/>
            <a:ext cx="8181300" cy="887700"/>
          </a:xfrm>
          <a:prstGeom prst="rect">
            <a:avLst/>
          </a:prstGeom>
          <a:noFill/>
          <a:ln/>
        </p:spPr>
        <p:txBody>
          <a:bodyPr wrap="square" lIns="0" tIns="0" rIns="0" bIns="0" rtlCol="0" anchor="t"/>
          <a:lstStyle/>
          <a:p>
            <a:pPr algn="l" indent="0" marL="0">
              <a:lnSpc>
                <a:spcPct val="100000"/>
              </a:lnSpc>
              <a:buNone/>
            </a:pPr>
            <a:r>
              <a:rPr lang="en-US" sz="2800" b="1" dirty="0">
                <a:solidFill>
                  <a:srgbClr val="8D2E39"/>
                </a:solidFill>
                <a:latin typeface="Arial" pitchFamily="34" charset="0"/>
                <a:ea typeface="Arial" pitchFamily="34" charset="-122"/>
                <a:cs typeface="Arial" pitchFamily="34" charset="-120"/>
              </a:rPr>
              <a:t>Как находят площадь сложной фигуры
</a:t>
            </a:r>
            <a:pPr algn="l" indent="0" marL="0">
              <a:lnSpc>
                <a:spcPct val="100000"/>
              </a:lnSpc>
              <a:buNone/>
            </a:pPr>
            <a:r>
              <a:rPr lang="en-US" sz="800" dirty="0">
                <a:solidFill>
                  <a:srgbClr val="8D2E39"/>
                </a:solidFill>
                <a:latin typeface="Arial" pitchFamily="34" charset="0"/>
                <a:ea typeface="Arial" pitchFamily="34" charset="-122"/>
                <a:cs typeface="Arial" pitchFamily="34" charset="-120"/>
              </a:rPr>
              <a:t>
</a:t>
            </a:r>
            <a:pPr algn="l" indent="0" marL="0">
              <a:lnSpc>
                <a:spcPct val="100000"/>
              </a:lnSpc>
              <a:buNone/>
            </a:pPr>
            <a:r>
              <a:rPr lang="en-US" sz="1600" dirty="0">
                <a:solidFill>
                  <a:srgbClr val="8D2E39"/>
                </a:solidFill>
                <a:latin typeface="Arial" pitchFamily="34" charset="0"/>
                <a:ea typeface="Arial" pitchFamily="34" charset="-122"/>
                <a:cs typeface="Arial" pitchFamily="34" charset="-120"/>
              </a:rPr>
              <a:t>Логика расчёта: разбиение на части, подбор формул, затем сложение или вычитание площадей.
</a:t>
            </a:r>
            <a:endParaRPr lang="en-US" sz="2800" dirty="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name="Slide 16">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4786756" y="1009050"/>
            <a:ext cx="3815939" cy="36492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sp>
        <p:nvSpPr>
          <p:cNvPr id="6" name="Text 0"/>
          <p:cNvSpPr txBox="1"/>
          <p:nvPr/>
        </p:nvSpPr>
        <p:spPr>
          <a:xfrm>
            <a:off x="9076375" y="4899825"/>
            <a:ext cx="187200" cy="182100"/>
          </a:xfrm>
          <a:prstGeom prst="rect">
            <a:avLst/>
          </a:prstGeom>
          <a:noFill/>
          <a:ln/>
        </p:spPr>
        <p:txBody>
          <a:bodyPr wrap="square" lIns="0" tIns="0" rIns="0" bIns="0" rtlCol="0" anchor="ctr"/>
          <a:lstStyle/>
          <a:p>
            <a:pPr algn="ctr" indent="0" marL="0">
              <a:lnSpc>
                <a:spcPct val="100000"/>
              </a:lnSpc>
              <a:buNone/>
            </a:pPr>
            <a:r>
              <a:rPr lang="en-US" sz="1000" b="1" dirty="0">
                <a:solidFill>
                  <a:srgbClr val="8D2E39"/>
                </a:solidFill>
                <a:latin typeface="Arial" pitchFamily="34" charset="0"/>
                <a:ea typeface="Arial" pitchFamily="34" charset="-122"/>
                <a:cs typeface="Arial" pitchFamily="34" charset="-120"/>
              </a:rPr>
              <a:t>16</a:t>
            </a:r>
            <a:endParaRPr lang="en-US" sz="1000" dirty="0"/>
          </a:p>
        </p:txBody>
      </p:sp>
      <p:sp>
        <p:nvSpPr>
          <p:cNvPr id="7" name="Text 1"/>
          <p:cNvSpPr txBox="1"/>
          <p:nvPr/>
        </p:nvSpPr>
        <p:spPr>
          <a:xfrm>
            <a:off x="340175" y="138410"/>
            <a:ext cx="8549100" cy="521700"/>
          </a:xfrm>
          <a:prstGeom prst="rect">
            <a:avLst/>
          </a:prstGeom>
          <a:noFill/>
          <a:ln/>
        </p:spPr>
        <p:txBody>
          <a:bodyPr wrap="square" lIns="0" tIns="0" rIns="0" bIns="0" rtlCol="0" anchor="t"/>
          <a:lstStyle/>
          <a:p>
            <a:pPr algn="l" indent="0" marL="0">
              <a:lnSpc>
                <a:spcPct val="100000"/>
              </a:lnSpc>
              <a:buNone/>
            </a:pPr>
            <a:r>
              <a:rPr lang="en-US" sz="2781" b="1" dirty="0">
                <a:solidFill>
                  <a:srgbClr val="8D2E39"/>
                </a:solidFill>
                <a:latin typeface="Arial" pitchFamily="34" charset="0"/>
                <a:ea typeface="Arial" pitchFamily="34" charset="-122"/>
                <a:cs typeface="Arial" pitchFamily="34" charset="-120"/>
              </a:rPr>
              <a:t>Как меняется площадь при изменении размеров
</a:t>
            </a:r>
            <a:endParaRPr lang="en-US" sz="2781" dirty="0"/>
          </a:p>
        </p:txBody>
      </p:sp>
      <p:sp>
        <p:nvSpPr>
          <p:cNvPr id="8" name="Text 2"/>
          <p:cNvSpPr txBox="1"/>
          <p:nvPr/>
        </p:nvSpPr>
        <p:spPr>
          <a:xfrm>
            <a:off x="467485" y="1212299"/>
            <a:ext cx="3532800" cy="3242700"/>
          </a:xfrm>
          <a:prstGeom prst="rect">
            <a:avLst/>
          </a:prstGeom>
          <a:noFill/>
          <a:ln/>
        </p:spPr>
        <p:txBody>
          <a:bodyPr wrap="square" lIns="0" tIns="0" rIns="0" bIns="0" rtlCol="0" anchor="ctr"/>
          <a:lstStyle/>
          <a:p>
            <a:pPr algn="l" indent="0" marL="0">
              <a:lnSpc>
                <a:spcPct val="100000"/>
              </a:lnSpc>
              <a:buNone/>
            </a:pPr>
            <a:r>
              <a:rPr lang="en-US" sz="1400" dirty="0">
                <a:solidFill>
                  <a:srgbClr val="8D2E39"/>
                </a:solidFill>
                <a:latin typeface="Arial" pitchFamily="34" charset="0"/>
                <a:ea typeface="Arial" pitchFamily="34" charset="-122"/>
                <a:cs typeface="Arial" pitchFamily="34" charset="-120"/>
              </a:rPr>
              <a:t>Если изменять только одну сторону, площадь увеличивается пропорционально этому изменению. Но при росте обеих сторон результат становится заметно больше, потому что перемножаются два размера.
</a:t>
            </a:r>
            <a:pPr algn="l" indent="0" marL="0">
              <a:lnSpc>
                <a:spcPct val="100000"/>
              </a:lnSpc>
              <a:buNone/>
            </a:pPr>
            <a:r>
              <a:rPr lang="en-US" sz="600" dirty="0">
                <a:solidFill>
                  <a:srgbClr val="8D2E39"/>
                </a:solidFill>
                <a:latin typeface="Arial" pitchFamily="34" charset="0"/>
                <a:ea typeface="Arial" pitchFamily="34" charset="-122"/>
                <a:cs typeface="Arial" pitchFamily="34" charset="-120"/>
              </a:rPr>
              <a:t>
</a:t>
            </a:r>
            <a:pPr algn="l" indent="0" marL="0">
              <a:lnSpc>
                <a:spcPct val="100000"/>
              </a:lnSpc>
              <a:buNone/>
            </a:pPr>
            <a:r>
              <a:rPr lang="en-US" sz="600" dirty="0">
                <a:solidFill>
                  <a:srgbClr val="8D2E39"/>
                </a:solidFill>
                <a:latin typeface="Arial" pitchFamily="34" charset="0"/>
                <a:ea typeface="Arial" pitchFamily="34" charset="-122"/>
                <a:cs typeface="Arial" pitchFamily="34" charset="-120"/>
              </a:rPr>
              <a:t>
</a:t>
            </a:r>
            <a:pPr algn="l" indent="0" marL="0">
              <a:lnSpc>
                <a:spcPct val="100000"/>
              </a:lnSpc>
              <a:buNone/>
            </a:pPr>
            <a:r>
              <a:rPr lang="en-US" sz="1400" dirty="0">
                <a:solidFill>
                  <a:srgbClr val="8D2E39"/>
                </a:solidFill>
                <a:latin typeface="Arial" pitchFamily="34" charset="0"/>
                <a:ea typeface="Arial" pitchFamily="34" charset="-122"/>
                <a:cs typeface="Arial" pitchFamily="34" charset="-120"/>
              </a:rPr>
              <a:t>Точки показывают ускоренный рост: площадь прямо пропорциональна каждому измерению, поэтому при увеличении сторон в несколько раз общая площадь растёт во столько же раз сильнее.
</a:t>
            </a:r>
            <a:pPr algn="l" indent="0" marL="0">
              <a:lnSpc>
                <a:spcPct val="100000"/>
              </a:lnSpc>
              <a:buNone/>
            </a:pPr>
            <a:r>
              <a:rPr lang="en-US" sz="600" dirty="0">
                <a:solidFill>
                  <a:srgbClr val="8D2E39"/>
                </a:solidFill>
                <a:latin typeface="Arial" pitchFamily="34" charset="0"/>
                <a:ea typeface="Arial" pitchFamily="34" charset="-122"/>
                <a:cs typeface="Arial" pitchFamily="34" charset="-120"/>
              </a:rPr>
              <a:t>
</a:t>
            </a:r>
            <a:pPr algn="l" indent="0" marL="0">
              <a:lnSpc>
                <a:spcPct val="100000"/>
              </a:lnSpc>
              <a:buNone/>
            </a:pPr>
            <a:r>
              <a:rPr lang="en-US" sz="600" dirty="0">
                <a:solidFill>
                  <a:srgbClr val="8D2E39"/>
                </a:solidFill>
                <a:latin typeface="Arial" pitchFamily="34" charset="0"/>
                <a:ea typeface="Arial" pitchFamily="34" charset="-122"/>
                <a:cs typeface="Arial" pitchFamily="34" charset="-120"/>
              </a:rPr>
              <a:t>
</a:t>
            </a:r>
            <a:pPr algn="l" indent="0" marL="0">
              <a:lnSpc>
                <a:spcPct val="100000"/>
              </a:lnSpc>
              <a:buNone/>
            </a:pPr>
            <a:r>
              <a:rPr lang="en-US" sz="1200" i="1" dirty="0">
                <a:solidFill>
                  <a:srgbClr val="8D2E39"/>
                </a:solidFill>
                <a:latin typeface="Arial" pitchFamily="34" charset="0"/>
                <a:ea typeface="Arial" pitchFamily="34" charset="-122"/>
                <a:cs typeface="Arial" pitchFamily="34" charset="-120"/>
              </a:rPr>
              <a:t>Вычисления по формуле площади прямоугольника S=a×b (учебные примеры, 7 класс).
</a:t>
            </a:r>
            <a:endParaRPr lang="en-US" sz="1400" dirty="0"/>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name="Slide 17">
    <p:bg>
      <p:bgPr>
        <a:solidFill>
          <a:srgbClr val="FCDBE0"/>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1104900" y="1286152"/>
            <a:ext cx="2009700" cy="1923346"/>
          </a:xfrm>
          <a:prstGeom prst="rect">
            <a:avLst/>
          </a:prstGeom>
        </p:spPr>
      </p:pic>
      <p:pic>
        <p:nvPicPr>
          <p:cNvPr id="4" name="Image 2" descr="preencoded.png">    </p:cNvPr>
          <p:cNvPicPr>
            <a:picLocks noChangeAspect="1"/>
          </p:cNvPicPr>
          <p:nvPr/>
        </p:nvPicPr>
        <p:blipFill>
          <a:blip r:embed="rId3"/>
          <a:stretch>
            <a:fillRect/>
          </a:stretch>
        </p:blipFill>
        <p:spPr>
          <a:xfrm>
            <a:off x="3576700" y="1286152"/>
            <a:ext cx="2009700" cy="1923346"/>
          </a:xfrm>
          <a:prstGeom prst="rect">
            <a:avLst/>
          </a:prstGeom>
        </p:spPr>
      </p:pic>
      <p:pic>
        <p:nvPicPr>
          <p:cNvPr id="5" name="Image 3" descr="preencoded.png">    </p:cNvPr>
          <p:cNvPicPr>
            <a:picLocks noChangeAspect="1"/>
          </p:cNvPicPr>
          <p:nvPr/>
        </p:nvPicPr>
        <p:blipFill>
          <a:blip r:embed="rId4"/>
          <a:stretch>
            <a:fillRect/>
          </a:stretch>
        </p:blipFill>
        <p:spPr>
          <a:xfrm>
            <a:off x="6048500" y="1286152"/>
            <a:ext cx="2009700" cy="1923346"/>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sp>
        <p:nvSpPr>
          <p:cNvPr id="7" name="Text 0"/>
          <p:cNvSpPr txBox="1"/>
          <p:nvPr/>
        </p:nvSpPr>
        <p:spPr>
          <a:xfrm>
            <a:off x="9076375" y="4899825"/>
            <a:ext cx="187200" cy="182100"/>
          </a:xfrm>
          <a:prstGeom prst="rect">
            <a:avLst/>
          </a:prstGeom>
          <a:noFill/>
          <a:ln/>
        </p:spPr>
        <p:txBody>
          <a:bodyPr wrap="square" lIns="0" tIns="0" rIns="0" bIns="0" rtlCol="0" anchor="ctr"/>
          <a:lstStyle/>
          <a:p>
            <a:pPr algn="ctr" indent="0" marL="0">
              <a:lnSpc>
                <a:spcPct val="100000"/>
              </a:lnSpc>
              <a:buNone/>
            </a:pPr>
            <a:r>
              <a:rPr lang="en-US" sz="1000" b="1" dirty="0">
                <a:solidFill>
                  <a:srgbClr val="8D2E39"/>
                </a:solidFill>
                <a:latin typeface="Arial" pitchFamily="34" charset="0"/>
                <a:ea typeface="Arial" pitchFamily="34" charset="-122"/>
                <a:cs typeface="Arial" pitchFamily="34" charset="-120"/>
              </a:rPr>
              <a:t>17</a:t>
            </a:r>
            <a:endParaRPr lang="en-US" sz="1000" dirty="0"/>
          </a:p>
        </p:txBody>
      </p:sp>
      <p:sp>
        <p:nvSpPr>
          <p:cNvPr id="8" name="Text 1"/>
          <p:cNvSpPr txBox="1"/>
          <p:nvPr/>
        </p:nvSpPr>
        <p:spPr>
          <a:xfrm>
            <a:off x="442950" y="481300"/>
            <a:ext cx="8258100" cy="521700"/>
          </a:xfrm>
          <a:prstGeom prst="rect">
            <a:avLst/>
          </a:prstGeom>
          <a:noFill/>
          <a:ln/>
        </p:spPr>
        <p:txBody>
          <a:bodyPr wrap="square" lIns="0" tIns="0" rIns="0" bIns="0" rtlCol="0" anchor="t"/>
          <a:lstStyle/>
          <a:p>
            <a:pPr algn="l" indent="0" marL="0">
              <a:lnSpc>
                <a:spcPct val="100000"/>
              </a:lnSpc>
              <a:buNone/>
            </a:pPr>
            <a:r>
              <a:rPr lang="en-US" sz="2800" b="1" dirty="0">
                <a:solidFill>
                  <a:srgbClr val="8D2E39"/>
                </a:solidFill>
                <a:latin typeface="Arial" pitchFamily="34" charset="0"/>
                <a:ea typeface="Arial" pitchFamily="34" charset="-122"/>
                <a:cs typeface="Arial" pitchFamily="34" charset="-120"/>
              </a:rPr>
              <a:t>Площадь на клетчатой и координатной сетке
</a:t>
            </a:r>
            <a:endParaRPr lang="en-US" sz="2800" dirty="0"/>
          </a:p>
        </p:txBody>
      </p:sp>
      <p:sp>
        <p:nvSpPr>
          <p:cNvPr id="9" name="Text 2"/>
          <p:cNvSpPr txBox="1"/>
          <p:nvPr/>
        </p:nvSpPr>
        <p:spPr>
          <a:xfrm>
            <a:off x="957188" y="3362325"/>
            <a:ext cx="2286000" cy="1133400"/>
          </a:xfrm>
          <a:prstGeom prst="rect">
            <a:avLst/>
          </a:prstGeom>
          <a:noFill/>
          <a:ln/>
        </p:spPr>
        <p:txBody>
          <a:bodyPr wrap="square" lIns="0" tIns="0" rIns="0" bIns="0" rtlCol="0" anchor="t"/>
          <a:lstStyle/>
          <a:p>
            <a:pPr algn="ctr" indent="0" marL="0">
              <a:lnSpc>
                <a:spcPct val="100000"/>
              </a:lnSpc>
              <a:buNone/>
            </a:pPr>
            <a:r>
              <a:rPr lang="en-US" sz="1058" b="1" dirty="0">
                <a:solidFill>
                  <a:srgbClr val="8D2E39"/>
                </a:solidFill>
                <a:latin typeface="Arial" pitchFamily="34" charset="0"/>
                <a:ea typeface="Arial" pitchFamily="34" charset="-122"/>
                <a:cs typeface="Arial" pitchFamily="34" charset="-120"/>
              </a:rPr>
              <a:t>Как «считать клетки», не ошибаясь
</a:t>
            </a:r>
            <a:pPr algn="ctr" indent="0" marL="0">
              <a:lnSpc>
                <a:spcPct val="100000"/>
              </a:lnSpc>
              <a:buNone/>
            </a:pPr>
            <a:r>
              <a:rPr lang="en-US" sz="454" dirty="0">
                <a:solidFill>
                  <a:srgbClr val="8D2E39"/>
                </a:solidFill>
                <a:latin typeface="Arial" pitchFamily="34" charset="0"/>
                <a:ea typeface="Arial" pitchFamily="34" charset="-122"/>
                <a:cs typeface="Arial" pitchFamily="34" charset="-120"/>
              </a:rPr>
              <a:t>
</a:t>
            </a:r>
            <a:pPr algn="ctr" indent="0" marL="0">
              <a:lnSpc>
                <a:spcPct val="100000"/>
              </a:lnSpc>
              <a:buNone/>
            </a:pPr>
            <a:r>
              <a:rPr lang="en-US" sz="907" dirty="0">
                <a:solidFill>
                  <a:srgbClr val="8D2E39"/>
                </a:solidFill>
                <a:latin typeface="Arial" pitchFamily="34" charset="0"/>
                <a:ea typeface="Arial" pitchFamily="34" charset="-122"/>
                <a:cs typeface="Arial" pitchFamily="34" charset="-120"/>
              </a:rPr>
              <a:t>На клетчатой бумаге фигуру мысленно накрывают сеткой. Полные клетки учитывают целиком, а неполные — по частям, оценивая долю площади. Такой подход помогает быстро находить площадь на чертежах и в задачах с «квадратиками».
</a:t>
            </a:r>
            <a:endParaRPr lang="en-US" sz="1058" dirty="0"/>
          </a:p>
        </p:txBody>
      </p:sp>
      <p:sp>
        <p:nvSpPr>
          <p:cNvPr id="10" name="Text 3"/>
          <p:cNvSpPr txBox="1"/>
          <p:nvPr/>
        </p:nvSpPr>
        <p:spPr>
          <a:xfrm>
            <a:off x="3428988" y="3362325"/>
            <a:ext cx="2286000" cy="1133400"/>
          </a:xfrm>
          <a:prstGeom prst="rect">
            <a:avLst/>
          </a:prstGeom>
          <a:noFill/>
          <a:ln/>
        </p:spPr>
        <p:txBody>
          <a:bodyPr wrap="square" lIns="0" tIns="0" rIns="0" bIns="0" rtlCol="0" anchor="t"/>
          <a:lstStyle/>
          <a:p>
            <a:pPr algn="ctr" indent="0" marL="0">
              <a:lnSpc>
                <a:spcPct val="100000"/>
              </a:lnSpc>
              <a:buNone/>
            </a:pPr>
            <a:r>
              <a:rPr lang="en-US" sz="1027" b="1" dirty="0">
                <a:solidFill>
                  <a:srgbClr val="8D2E39"/>
                </a:solidFill>
                <a:latin typeface="Arial" pitchFamily="34" charset="0"/>
                <a:ea typeface="Arial" pitchFamily="34" charset="-122"/>
                <a:cs typeface="Arial" pitchFamily="34" charset="-120"/>
              </a:rPr>
              <a:t>Контур на координатной сетке: от точек к площади
</a:t>
            </a:r>
            <a:pPr algn="ctr" indent="0" marL="0">
              <a:lnSpc>
                <a:spcPct val="100000"/>
              </a:lnSpc>
              <a:buNone/>
            </a:pPr>
            <a:r>
              <a:rPr lang="en-US" sz="440" dirty="0">
                <a:solidFill>
                  <a:srgbClr val="8D2E39"/>
                </a:solidFill>
                <a:latin typeface="Arial" pitchFamily="34" charset="0"/>
                <a:ea typeface="Arial" pitchFamily="34" charset="-122"/>
                <a:cs typeface="Arial" pitchFamily="34" charset="-120"/>
              </a:rPr>
              <a:t>
</a:t>
            </a:r>
            <a:pPr algn="ctr" indent="0" marL="0">
              <a:lnSpc>
                <a:spcPct val="100000"/>
              </a:lnSpc>
              <a:buNone/>
            </a:pPr>
            <a:r>
              <a:rPr lang="en-US" sz="880" dirty="0">
                <a:solidFill>
                  <a:srgbClr val="8D2E39"/>
                </a:solidFill>
                <a:latin typeface="Arial" pitchFamily="34" charset="0"/>
                <a:ea typeface="Arial" pitchFamily="34" charset="-122"/>
                <a:cs typeface="Arial" pitchFamily="34" charset="-120"/>
              </a:rPr>
              <a:t>Если фигура задана на координатной плоскости, удобно разбирать её на прямоугольники, чьи стороны лежат по линиям сетки. Площадь получается суммой площадей прямоугольных частей. Для наглядности удобно использовать «тетрис» из прямоугольников разного размера.
</a:t>
            </a:r>
            <a:endParaRPr lang="en-US" sz="1027" dirty="0"/>
          </a:p>
        </p:txBody>
      </p:sp>
      <p:sp>
        <p:nvSpPr>
          <p:cNvPr id="11" name="Text 4"/>
          <p:cNvSpPr txBox="1"/>
          <p:nvPr/>
        </p:nvSpPr>
        <p:spPr>
          <a:xfrm>
            <a:off x="5900788" y="3362325"/>
            <a:ext cx="2286000" cy="1133400"/>
          </a:xfrm>
          <a:prstGeom prst="rect">
            <a:avLst/>
          </a:prstGeom>
          <a:noFill/>
          <a:ln/>
        </p:spPr>
        <p:txBody>
          <a:bodyPr wrap="square" lIns="0" tIns="0" rIns="0" bIns="0" rtlCol="0" anchor="t"/>
          <a:lstStyle/>
          <a:p>
            <a:pPr algn="ctr" indent="0" marL="0">
              <a:lnSpc>
                <a:spcPct val="100000"/>
              </a:lnSpc>
              <a:buNone/>
            </a:pPr>
            <a:r>
              <a:rPr lang="en-US" sz="1010" b="1" dirty="0">
                <a:solidFill>
                  <a:srgbClr val="8D2E39"/>
                </a:solidFill>
                <a:latin typeface="Arial" pitchFamily="34" charset="0"/>
                <a:ea typeface="Arial" pitchFamily="34" charset="-122"/>
                <a:cs typeface="Arial" pitchFamily="34" charset="-120"/>
              </a:rPr>
              <a:t>Почему сетка делает формулы «видимыми»
</a:t>
            </a:r>
            <a:pPr algn="ctr" indent="0" marL="0">
              <a:lnSpc>
                <a:spcPct val="100000"/>
              </a:lnSpc>
              <a:buNone/>
            </a:pPr>
            <a:r>
              <a:rPr lang="en-US" sz="433" dirty="0">
                <a:solidFill>
                  <a:srgbClr val="8D2E39"/>
                </a:solidFill>
                <a:latin typeface="Arial" pitchFamily="34" charset="0"/>
                <a:ea typeface="Arial" pitchFamily="34" charset="-122"/>
                <a:cs typeface="Arial" pitchFamily="34" charset="-120"/>
              </a:rPr>
              <a:t>
</a:t>
            </a:r>
            <a:pPr algn="ctr" indent="0" marL="0">
              <a:lnSpc>
                <a:spcPct val="100000"/>
              </a:lnSpc>
              <a:buNone/>
            </a:pPr>
            <a:r>
              <a:rPr lang="en-US" sz="866" dirty="0">
                <a:solidFill>
                  <a:srgbClr val="8D2E39"/>
                </a:solidFill>
                <a:latin typeface="Arial" pitchFamily="34" charset="0"/>
                <a:ea typeface="Arial" pitchFamily="34" charset="-122"/>
                <a:cs typeface="Arial" pitchFamily="34" charset="-120"/>
              </a:rPr>
              <a:t>Сетка помогает увидеть, что площадь — это число квадратных единиц внутри границы. Когда фигуру дробят на части, становится легче контролировать вычисления: каждая часть — это понятная геометрия. При аккуратном разбиении результат получается устойчивым и проверяемым.
</a:t>
            </a:r>
            <a:endParaRPr lang="en-US" sz="1010" dirty="0"/>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name="Slide 18">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283725" y="2294478"/>
            <a:ext cx="4022400" cy="1603045"/>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sp>
        <p:nvSpPr>
          <p:cNvPr id="5" name="Text 0"/>
          <p:cNvSpPr txBox="1"/>
          <p:nvPr/>
        </p:nvSpPr>
        <p:spPr>
          <a:xfrm>
            <a:off x="4890775" y="1592475"/>
            <a:ext cx="3701700" cy="3007200"/>
          </a:xfrm>
          <a:prstGeom prst="rect">
            <a:avLst/>
          </a:prstGeom>
          <a:noFill/>
          <a:ln/>
        </p:spPr>
        <p:txBody>
          <a:bodyPr wrap="square" lIns="0" tIns="0" rIns="0" bIns="0" rtlCol="0" anchor="ctr"/>
          <a:lstStyle/>
          <a:p>
            <a:pPr algn="l" indent="0" marL="0">
              <a:lnSpc>
                <a:spcPct val="100000"/>
              </a:lnSpc>
              <a:buNone/>
            </a:pPr>
            <a:r>
              <a:rPr lang="en-US" sz="1400" dirty="0">
                <a:solidFill>
                  <a:srgbClr val="8D2E39"/>
                </a:solidFill>
                <a:latin typeface="Arial" pitchFamily="34" charset="0"/>
                <a:ea typeface="Arial" pitchFamily="34" charset="-122"/>
                <a:cs typeface="Arial" pitchFamily="34" charset="-120"/>
              </a:rPr>
              <a:t>В таблице показаны четыре типичных примера: для прямоугольника, квадрата и треугольника применяются соответствующие школьные формулы.
</a:t>
            </a:r>
            <a:pPr algn="l" indent="0" marL="0">
              <a:lnSpc>
                <a:spcPct val="100000"/>
              </a:lnSpc>
              <a:buNone/>
            </a:pPr>
            <a:r>
              <a:rPr lang="en-US" sz="600" dirty="0">
                <a:solidFill>
                  <a:srgbClr val="8D2E39"/>
                </a:solidFill>
                <a:latin typeface="Arial" pitchFamily="34" charset="0"/>
                <a:ea typeface="Arial" pitchFamily="34" charset="-122"/>
                <a:cs typeface="Arial" pitchFamily="34" charset="-120"/>
              </a:rPr>
              <a:t>
</a:t>
            </a:r>
            <a:pPr algn="l" indent="0" marL="0">
              <a:lnSpc>
                <a:spcPct val="100000"/>
              </a:lnSpc>
              <a:buNone/>
            </a:pPr>
            <a:r>
              <a:rPr lang="en-US" sz="600" dirty="0">
                <a:solidFill>
                  <a:srgbClr val="8D2E39"/>
                </a:solidFill>
                <a:latin typeface="Arial" pitchFamily="34" charset="0"/>
                <a:ea typeface="Arial" pitchFamily="34" charset="-122"/>
                <a:cs typeface="Arial" pitchFamily="34" charset="-120"/>
              </a:rPr>
              <a:t>
</a:t>
            </a:r>
            <a:pPr algn="l" indent="0" marL="0">
              <a:lnSpc>
                <a:spcPct val="100000"/>
              </a:lnSpc>
              <a:buNone/>
            </a:pPr>
            <a:r>
              <a:rPr lang="en-US" sz="1400" dirty="0">
                <a:solidFill>
                  <a:srgbClr val="8D2E39"/>
                </a:solidFill>
                <a:latin typeface="Arial" pitchFamily="34" charset="0"/>
                <a:ea typeface="Arial" pitchFamily="34" charset="-122"/>
                <a:cs typeface="Arial" pitchFamily="34" charset="-120"/>
              </a:rPr>
              <a:t>Разные фигуры требуют разных формул, а единицы площади всегда квадратные и соответствуют тем, что стоят у измерений.
</a:t>
            </a:r>
            <a:pPr algn="l" indent="0" marL="0">
              <a:lnSpc>
                <a:spcPct val="100000"/>
              </a:lnSpc>
              <a:buNone/>
            </a:pPr>
            <a:r>
              <a:rPr lang="en-US" sz="600" dirty="0">
                <a:solidFill>
                  <a:srgbClr val="8D2E39"/>
                </a:solidFill>
                <a:latin typeface="Arial" pitchFamily="34" charset="0"/>
                <a:ea typeface="Arial" pitchFamily="34" charset="-122"/>
                <a:cs typeface="Arial" pitchFamily="34" charset="-120"/>
              </a:rPr>
              <a:t>
</a:t>
            </a:r>
            <a:pPr algn="l" indent="0" marL="0">
              <a:lnSpc>
                <a:spcPct val="100000"/>
              </a:lnSpc>
              <a:buNone/>
            </a:pPr>
            <a:r>
              <a:rPr lang="en-US" sz="600" dirty="0">
                <a:solidFill>
                  <a:srgbClr val="8D2E39"/>
                </a:solidFill>
                <a:latin typeface="Arial" pitchFamily="34" charset="0"/>
                <a:ea typeface="Arial" pitchFamily="34" charset="-122"/>
                <a:cs typeface="Arial" pitchFamily="34" charset="-120"/>
              </a:rPr>
              <a:t>
</a:t>
            </a:r>
            <a:pPr algn="l" indent="0" marL="0">
              <a:lnSpc>
                <a:spcPct val="100000"/>
              </a:lnSpc>
              <a:buNone/>
            </a:pPr>
            <a:r>
              <a:rPr lang="en-US" sz="1200" i="1" dirty="0">
                <a:solidFill>
                  <a:srgbClr val="8D2E39"/>
                </a:solidFill>
                <a:latin typeface="Arial" pitchFamily="34" charset="0"/>
                <a:ea typeface="Arial" pitchFamily="34" charset="-122"/>
                <a:cs typeface="Arial" pitchFamily="34" charset="-120"/>
              </a:rPr>
              <a:t>Вычисления по школьным формулам площади (S=a×b, S=a², S=1/2×a×h).
</a:t>
            </a:r>
            <a:endParaRPr lang="en-US" sz="1400" dirty="0"/>
          </a:p>
        </p:txBody>
      </p:sp>
      <p:sp>
        <p:nvSpPr>
          <p:cNvPr id="6" name="Text 1"/>
          <p:cNvSpPr txBox="1"/>
          <p:nvPr/>
        </p:nvSpPr>
        <p:spPr>
          <a:xfrm>
            <a:off x="9076375" y="4899825"/>
            <a:ext cx="187200" cy="182100"/>
          </a:xfrm>
          <a:prstGeom prst="rect">
            <a:avLst/>
          </a:prstGeom>
          <a:noFill/>
          <a:ln/>
        </p:spPr>
        <p:txBody>
          <a:bodyPr wrap="square" lIns="0" tIns="0" rIns="0" bIns="0" rtlCol="0" anchor="ctr"/>
          <a:lstStyle/>
          <a:p>
            <a:pPr algn="ctr" indent="0" marL="0">
              <a:lnSpc>
                <a:spcPct val="100000"/>
              </a:lnSpc>
              <a:buNone/>
            </a:pPr>
            <a:r>
              <a:rPr lang="en-US" sz="1000" b="1" dirty="0">
                <a:solidFill>
                  <a:srgbClr val="8D2E39"/>
                </a:solidFill>
                <a:latin typeface="Arial" pitchFamily="34" charset="0"/>
                <a:ea typeface="Arial" pitchFamily="34" charset="-122"/>
                <a:cs typeface="Arial" pitchFamily="34" charset="-120"/>
              </a:rPr>
              <a:t>18</a:t>
            </a:r>
            <a:endParaRPr lang="en-US" sz="1000" dirty="0"/>
          </a:p>
        </p:txBody>
      </p:sp>
      <p:sp>
        <p:nvSpPr>
          <p:cNvPr id="7" name="Text 2"/>
          <p:cNvSpPr txBox="1"/>
          <p:nvPr/>
        </p:nvSpPr>
        <p:spPr>
          <a:xfrm>
            <a:off x="4890775" y="543900"/>
            <a:ext cx="3701700" cy="883800"/>
          </a:xfrm>
          <a:prstGeom prst="rect">
            <a:avLst/>
          </a:prstGeom>
          <a:noFill/>
          <a:ln/>
        </p:spPr>
        <p:txBody>
          <a:bodyPr wrap="square" lIns="0" tIns="0" rIns="0" bIns="0" rtlCol="0" anchor="t"/>
          <a:lstStyle/>
          <a:p>
            <a:pPr algn="l" indent="0" marL="0">
              <a:lnSpc>
                <a:spcPct val="100000"/>
              </a:lnSpc>
              <a:buNone/>
            </a:pPr>
            <a:r>
              <a:rPr lang="en-US" sz="2644" b="1" dirty="0">
                <a:solidFill>
                  <a:srgbClr val="8D2E39"/>
                </a:solidFill>
                <a:latin typeface="Arial" pitchFamily="34" charset="0"/>
                <a:ea typeface="Arial" pitchFamily="34" charset="-122"/>
                <a:cs typeface="Arial" pitchFamily="34" charset="-120"/>
              </a:rPr>
              <a:t>Примеры вычислений площади
</a:t>
            </a:r>
            <a:endParaRPr lang="en-US" sz="2644" dirty="0"/>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name="Slide 19">
    <p:bg>
      <p:bgPr>
        <a:solidFill>
          <a:srgbClr val="FCDBE0"/>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744229" y="1239180"/>
            <a:ext cx="212117" cy="212117"/>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3706533" y="2792871"/>
            <a:ext cx="212117" cy="212117"/>
          </a:xfrm>
          <a:prstGeom prst="rect">
            <a:avLst/>
          </a:prstGeom>
        </p:spPr>
      </p:pic>
      <p:pic>
        <p:nvPicPr>
          <p:cNvPr id="7" name="Image 5" descr="preencoded.png">    </p:cNvPr>
          <p:cNvPicPr>
            <a:picLocks noChangeAspect="1"/>
          </p:cNvPicPr>
          <p:nvPr/>
        </p:nvPicPr>
        <p:blipFill>
          <a:blip r:embed="rId6"/>
          <a:stretch>
            <a:fillRect/>
          </a:stretch>
        </p:blipFill>
        <p:spPr>
          <a:xfrm>
            <a:off x="0" y="0"/>
            <a:ext cx="9144000" cy="5143500"/>
          </a:xfrm>
          <a:prstGeom prst="rect">
            <a:avLst/>
          </a:prstGeom>
        </p:spPr>
      </p:pic>
      <p:pic>
        <p:nvPicPr>
          <p:cNvPr id="8" name="Image 6" descr="preencoded.png">    </p:cNvPr>
          <p:cNvPicPr>
            <a:picLocks noChangeAspect="1"/>
          </p:cNvPicPr>
          <p:nvPr/>
        </p:nvPicPr>
        <p:blipFill>
          <a:blip r:embed="rId7"/>
          <a:stretch>
            <a:fillRect/>
          </a:stretch>
        </p:blipFill>
        <p:spPr>
          <a:xfrm>
            <a:off x="6642682" y="1248340"/>
            <a:ext cx="218019" cy="193795"/>
          </a:xfrm>
          <a:prstGeom prst="rect">
            <a:avLst/>
          </a:prstGeom>
        </p:spPr>
      </p:pic>
      <p:sp>
        <p:nvSpPr>
          <p:cNvPr id="9" name="Text 0"/>
          <p:cNvSpPr txBox="1"/>
          <p:nvPr/>
        </p:nvSpPr>
        <p:spPr>
          <a:xfrm>
            <a:off x="9076375" y="4899825"/>
            <a:ext cx="187200" cy="182100"/>
          </a:xfrm>
          <a:prstGeom prst="rect">
            <a:avLst/>
          </a:prstGeom>
          <a:noFill/>
          <a:ln/>
        </p:spPr>
        <p:txBody>
          <a:bodyPr wrap="square" lIns="0" tIns="0" rIns="0" bIns="0" rtlCol="0" anchor="ctr"/>
          <a:lstStyle/>
          <a:p>
            <a:pPr algn="ctr" indent="0" marL="0">
              <a:lnSpc>
                <a:spcPct val="100000"/>
              </a:lnSpc>
              <a:buNone/>
            </a:pPr>
            <a:r>
              <a:rPr lang="en-US" sz="1000" b="1" dirty="0">
                <a:solidFill>
                  <a:srgbClr val="8D2E39"/>
                </a:solidFill>
                <a:latin typeface="Arial" pitchFamily="34" charset="0"/>
                <a:ea typeface="Arial" pitchFamily="34" charset="-122"/>
                <a:cs typeface="Arial" pitchFamily="34" charset="-120"/>
              </a:rPr>
              <a:t>19</a:t>
            </a:r>
            <a:endParaRPr lang="en-US" sz="1000" dirty="0"/>
          </a:p>
        </p:txBody>
      </p:sp>
      <p:sp>
        <p:nvSpPr>
          <p:cNvPr id="10" name="Text 1"/>
          <p:cNvSpPr txBox="1"/>
          <p:nvPr/>
        </p:nvSpPr>
        <p:spPr>
          <a:xfrm>
            <a:off x="340175" y="138400"/>
            <a:ext cx="8473200" cy="521700"/>
          </a:xfrm>
          <a:prstGeom prst="rect">
            <a:avLst/>
          </a:prstGeom>
          <a:noFill/>
          <a:ln/>
        </p:spPr>
        <p:txBody>
          <a:bodyPr wrap="square" lIns="0" tIns="0" rIns="0" bIns="0" rtlCol="0" anchor="t"/>
          <a:lstStyle/>
          <a:p>
            <a:pPr algn="l" indent="0" marL="0">
              <a:lnSpc>
                <a:spcPct val="100000"/>
              </a:lnSpc>
              <a:buNone/>
            </a:pPr>
            <a:r>
              <a:rPr lang="en-US" sz="2800" b="1" dirty="0">
                <a:solidFill>
                  <a:srgbClr val="8D2E39"/>
                </a:solidFill>
                <a:latin typeface="Arial" pitchFamily="34" charset="0"/>
                <a:ea typeface="Arial" pitchFamily="34" charset="-122"/>
                <a:cs typeface="Arial" pitchFamily="34" charset="-120"/>
              </a:rPr>
              <a:t>Где площадь особенно важна
</a:t>
            </a:r>
            <a:endParaRPr lang="en-US" sz="2800" dirty="0"/>
          </a:p>
        </p:txBody>
      </p:sp>
      <p:sp>
        <p:nvSpPr>
          <p:cNvPr id="11" name="Text 2"/>
          <p:cNvSpPr txBox="1"/>
          <p:nvPr/>
        </p:nvSpPr>
        <p:spPr>
          <a:xfrm>
            <a:off x="546450" y="1562878"/>
            <a:ext cx="2179623" cy="1650283"/>
          </a:xfrm>
          <a:prstGeom prst="rect">
            <a:avLst/>
          </a:prstGeom>
          <a:noFill/>
          <a:ln/>
        </p:spPr>
        <p:txBody>
          <a:bodyPr wrap="square" lIns="0" tIns="0" rIns="0" bIns="0" rtlCol="0" anchor="t"/>
          <a:lstStyle/>
          <a:p>
            <a:pPr algn="l" indent="0" marL="0">
              <a:lnSpc>
                <a:spcPct val="100000"/>
              </a:lnSpc>
              <a:buNone/>
            </a:pPr>
            <a:r>
              <a:rPr lang="en-US" sz="1370" b="1" dirty="0">
                <a:solidFill>
                  <a:srgbClr val="8D2E39"/>
                </a:solidFill>
                <a:latin typeface="Arial" pitchFamily="34" charset="0"/>
                <a:ea typeface="Arial" pitchFamily="34" charset="-122"/>
                <a:cs typeface="Arial" pitchFamily="34" charset="-120"/>
              </a:rPr>
              <a:t>Ремонт и отделка
</a:t>
            </a:r>
            <a:pPr algn="l" indent="0" marL="0">
              <a:lnSpc>
                <a:spcPct val="100000"/>
              </a:lnSpc>
              <a:buNone/>
            </a:pPr>
            <a:r>
              <a:rPr lang="en-US" sz="826" dirty="0">
                <a:solidFill>
                  <a:srgbClr val="8D2E39"/>
                </a:solidFill>
                <a:latin typeface="Arial" pitchFamily="34" charset="0"/>
                <a:ea typeface="Arial" pitchFamily="34" charset="-122"/>
                <a:cs typeface="Arial" pitchFamily="34" charset="-120"/>
              </a:rPr>
              <a:t>
</a:t>
            </a:r>
            <a:pPr algn="l" indent="0" marL="0">
              <a:lnSpc>
                <a:spcPct val="100000"/>
              </a:lnSpc>
              <a:buNone/>
            </a:pPr>
            <a:r>
              <a:rPr lang="en-US" sz="1199" dirty="0">
                <a:solidFill>
                  <a:srgbClr val="8D2E39"/>
                </a:solidFill>
                <a:latin typeface="Arial" pitchFamily="34" charset="0"/>
                <a:ea typeface="Arial" pitchFamily="34" charset="-122"/>
                <a:cs typeface="Arial" pitchFamily="34" charset="-120"/>
              </a:rPr>
              <a:t>Перед покупкой материалов нужно понимать площадь поверхностей. Например, линолеум выбирают по покрываемой площади, а краску для стен рассчитывают, опираясь на размеры и количество квадратных метров.
</a:t>
            </a:r>
            <a:endParaRPr lang="en-US" sz="1370" dirty="0"/>
          </a:p>
        </p:txBody>
      </p:sp>
      <p:sp>
        <p:nvSpPr>
          <p:cNvPr id="12" name="Text 3"/>
          <p:cNvSpPr txBox="1"/>
          <p:nvPr/>
        </p:nvSpPr>
        <p:spPr>
          <a:xfrm>
            <a:off x="3485557" y="3114845"/>
            <a:ext cx="2179623" cy="1650283"/>
          </a:xfrm>
          <a:prstGeom prst="rect">
            <a:avLst/>
          </a:prstGeom>
          <a:noFill/>
          <a:ln/>
        </p:spPr>
        <p:txBody>
          <a:bodyPr wrap="square" lIns="0" tIns="0" rIns="0" bIns="0" rtlCol="0" anchor="t"/>
          <a:lstStyle/>
          <a:p>
            <a:pPr algn="l" indent="0" marL="0">
              <a:lnSpc>
                <a:spcPct val="100000"/>
              </a:lnSpc>
              <a:buNone/>
            </a:pPr>
            <a:r>
              <a:rPr lang="en-US" sz="1400" b="1" dirty="0">
                <a:solidFill>
                  <a:srgbClr val="8D2E39"/>
                </a:solidFill>
                <a:latin typeface="Arial" pitchFamily="34" charset="0"/>
                <a:ea typeface="Arial" pitchFamily="34" charset="-122"/>
                <a:cs typeface="Arial" pitchFamily="34" charset="-120"/>
              </a:rPr>
              <a:t>Сад и огород
</a:t>
            </a:r>
            <a:pPr algn="l" indent="0" marL="0">
              <a:lnSpc>
                <a:spcPct val="100000"/>
              </a:lnSpc>
              <a:buNone/>
            </a:pPr>
            <a:r>
              <a:rPr lang="en-US" sz="844" dirty="0">
                <a:solidFill>
                  <a:srgbClr val="8D2E39"/>
                </a:solidFill>
                <a:latin typeface="Arial" pitchFamily="34" charset="0"/>
                <a:ea typeface="Arial" pitchFamily="34" charset="-122"/>
                <a:cs typeface="Arial" pitchFamily="34" charset="-120"/>
              </a:rPr>
              <a:t>
</a:t>
            </a:r>
            <a:pPr algn="l" indent="0" marL="0">
              <a:lnSpc>
                <a:spcPct val="100000"/>
              </a:lnSpc>
              <a:buNone/>
            </a:pPr>
            <a:r>
              <a:rPr lang="en-US" sz="1225" dirty="0">
                <a:solidFill>
                  <a:srgbClr val="8D2E39"/>
                </a:solidFill>
                <a:latin typeface="Arial" pitchFamily="34" charset="0"/>
                <a:ea typeface="Arial" pitchFamily="34" charset="-122"/>
                <a:cs typeface="Arial" pitchFamily="34" charset="-120"/>
              </a:rPr>
              <a:t>Планирование грядок и проходов начинается с оценки площади участка под посадки. Так легче выбрать число растений и продумать, сколько места займут грядки разных размеров.
</a:t>
            </a:r>
            <a:endParaRPr lang="en-US" sz="1400" dirty="0"/>
          </a:p>
        </p:txBody>
      </p:sp>
      <p:sp>
        <p:nvSpPr>
          <p:cNvPr id="13" name="Text 4"/>
          <p:cNvSpPr txBox="1"/>
          <p:nvPr/>
        </p:nvSpPr>
        <p:spPr>
          <a:xfrm>
            <a:off x="6424654" y="1562878"/>
            <a:ext cx="2179623" cy="1650283"/>
          </a:xfrm>
          <a:prstGeom prst="rect">
            <a:avLst/>
          </a:prstGeom>
          <a:noFill/>
          <a:ln/>
        </p:spPr>
        <p:txBody>
          <a:bodyPr wrap="square" lIns="0" tIns="0" rIns="0" bIns="0" rtlCol="0" anchor="t"/>
          <a:lstStyle/>
          <a:p>
            <a:pPr algn="l" indent="0" marL="0">
              <a:lnSpc>
                <a:spcPct val="100000"/>
              </a:lnSpc>
              <a:buNone/>
            </a:pPr>
            <a:r>
              <a:rPr lang="en-US" sz="1400" b="1" dirty="0">
                <a:solidFill>
                  <a:srgbClr val="8D2E39"/>
                </a:solidFill>
                <a:latin typeface="Arial" pitchFamily="34" charset="0"/>
                <a:ea typeface="Arial" pitchFamily="34" charset="-122"/>
                <a:cs typeface="Arial" pitchFamily="34" charset="-120"/>
              </a:rPr>
              <a:t>Земля и география
</a:t>
            </a:r>
            <a:pPr algn="l" indent="0" marL="0">
              <a:lnSpc>
                <a:spcPct val="100000"/>
              </a:lnSpc>
              <a:buNone/>
            </a:pPr>
            <a:r>
              <a:rPr lang="en-US" sz="844" dirty="0">
                <a:solidFill>
                  <a:srgbClr val="8D2E39"/>
                </a:solidFill>
                <a:latin typeface="Arial" pitchFamily="34" charset="0"/>
                <a:ea typeface="Arial" pitchFamily="34" charset="-122"/>
                <a:cs typeface="Arial" pitchFamily="34" charset="-120"/>
              </a:rPr>
              <a:t>
</a:t>
            </a:r>
            <a:pPr algn="l" indent="0" marL="0">
              <a:lnSpc>
                <a:spcPct val="100000"/>
              </a:lnSpc>
              <a:buNone/>
            </a:pPr>
            <a:r>
              <a:rPr lang="en-US" sz="1225" dirty="0">
                <a:solidFill>
                  <a:srgbClr val="8D2E39"/>
                </a:solidFill>
                <a:latin typeface="Arial" pitchFamily="34" charset="0"/>
                <a:ea typeface="Arial" pitchFamily="34" charset="-122"/>
                <a:cs typeface="Arial" pitchFamily="34" charset="-120"/>
              </a:rPr>
              <a:t>При измерении земельных участков площадь сравнивают и учитывают в документах. В географии по площади сопоставляют размеры стран, морей и природных зон, чтобы понимать масштабы.
</a:t>
            </a:r>
            <a:endParaRPr lang="en-US" sz="1400" dirty="0"/>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name="Slide 20">
    <p:bg>
      <p:bgPr>
        <a:solidFill>
          <a:srgbClr val="FCDBE0"/>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sp>
        <p:nvSpPr>
          <p:cNvPr id="4" name="Text 0"/>
          <p:cNvSpPr txBox="1"/>
          <p:nvPr/>
        </p:nvSpPr>
        <p:spPr>
          <a:xfrm>
            <a:off x="1143500" y="1333500"/>
            <a:ext cx="6857100" cy="3261600"/>
          </a:xfrm>
          <a:prstGeom prst="rect">
            <a:avLst/>
          </a:prstGeom>
          <a:noFill/>
          <a:ln/>
        </p:spPr>
        <p:txBody>
          <a:bodyPr wrap="square" lIns="0" tIns="0" rIns="0" bIns="0" rtlCol="0" anchor="t"/>
          <a:lstStyle/>
          <a:p>
            <a:pPr algn="ctr" indent="0" marL="0">
              <a:lnSpc>
                <a:spcPct val="100000"/>
              </a:lnSpc>
              <a:buNone/>
            </a:pPr>
            <a:r>
              <a:rPr lang="en-US" sz="3800" b="1" dirty="0">
                <a:solidFill>
                  <a:srgbClr val="8D2E39"/>
                </a:solidFill>
                <a:latin typeface="Arial" pitchFamily="34" charset="0"/>
                <a:ea typeface="Arial" pitchFamily="34" charset="-122"/>
                <a:cs typeface="Arial" pitchFamily="34" charset="-120"/>
              </a:rPr>
              <a:t>Главное о площади
</a:t>
            </a:r>
            <a:pPr algn="ctr" indent="0" marL="0">
              <a:lnSpc>
                <a:spcPct val="100000"/>
              </a:lnSpc>
              <a:buNone/>
            </a:pPr>
            <a:r>
              <a:rPr lang="en-US" sz="2000" dirty="0">
                <a:solidFill>
                  <a:srgbClr val="8D2E39"/>
                </a:solidFill>
                <a:latin typeface="Arial" pitchFamily="34" charset="0"/>
                <a:ea typeface="Arial" pitchFamily="34" charset="-122"/>
                <a:cs typeface="Arial" pitchFamily="34" charset="-120"/>
              </a:rPr>
              <a:t>
</a:t>
            </a:r>
            <a:pPr algn="ctr" indent="0" marL="0">
              <a:lnSpc>
                <a:spcPct val="100000"/>
              </a:lnSpc>
              <a:buNone/>
            </a:pPr>
            <a:r>
              <a:rPr lang="en-US" sz="1600" dirty="0">
                <a:solidFill>
                  <a:srgbClr val="8D2E39"/>
                </a:solidFill>
                <a:latin typeface="Arial" pitchFamily="34" charset="0"/>
                <a:ea typeface="Arial" pitchFamily="34" charset="-122"/>
                <a:cs typeface="Arial" pitchFamily="34" charset="-120"/>
              </a:rPr>
              <a:t>Площадь измеряет размер поверхности фигуры и выражается в квадратных единицах. Для прямоугольника и квадрата используют S=a×b и S=a², для треугольника — S=1/2×a×h. Сложные фигуры разбивают на части и складывают или вычитают.
</a:t>
            </a:r>
            <a:endParaRPr lang="en-US" sz="3800" dirty="0"/>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0</Words>
  <Application>Microsoft Office PowerPoint</Application>
  <PresentationFormat>On-screen Show (16:9)</PresentationFormat>
  <Paragraphs>0</Paragraphs>
  <Slides>20</Slides>
  <Notes>20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20</vt:i4>
      </vt:variant>
    </vt:vector>
  </HeadingPairs>
  <TitlesOfParts>
    <vt:vector size="23" baseType="lpstr">
      <vt:lpstr>Arial</vt:lpstr>
      <vt:lpstr>Calibri</vt:lpstr>
      <vt:lpstr>Office Theme</vt:lpstr>
      <vt:lpstr>Slide 1</vt:lpstr>
      <vt:lpstr>Slide 2</vt:lpstr>
      <vt:lpstr>Slide 3</vt:lpstr>
      <vt:lpstr>Slide 4</vt:lpstr>
      <vt:lpstr>Slide 5</vt:lpstr>
      <vt:lpstr>Slide 6</vt:lpstr>
      <vt:lpstr>Slide 7</vt:lpstr>
      <vt:lpstr>Slide 8</vt:lpstr>
      <vt:lpstr>Slide 9</vt:lpstr>
      <vt:lpstr>Slide 10</vt:lpstr>
      <vt:lpstr>Slide 11</vt:lpstr>
      <vt:lpstr>Slide 12</vt:lpstr>
      <vt:lpstr>Slide 13</vt:lpstr>
      <vt:lpstr>Slide 14</vt:lpstr>
      <vt:lpstr>Slide 15</vt:lpstr>
      <vt:lpstr>Slide 16</vt:lpstr>
      <vt:lpstr>Slide 17</vt:lpstr>
      <vt:lpstr>Slide 18</vt:lpstr>
      <vt:lpstr>Slide 19</vt:lpstr>
      <vt:lpstr>Slide 20</vt:lpstr>
    </vt:vector>
  </TitlesOfParts>
  <Company>PptxGenJS</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PptxGenJS Presentation</dc:title>
  <dc:subject>PptxGenJS Presentation</dc:subject>
  <dc:creator>PptxGenJS</dc:creator>
  <cp:lastModifiedBy>PptxGenJS</cp:lastModifiedBy>
  <cp:revision>1</cp:revision>
  <dcterms:created xsi:type="dcterms:W3CDTF">2026-05-13T07:58:46Z</dcterms:created>
  <dcterms:modified xsi:type="dcterms:W3CDTF">2026-05-13T07:58:46Z</dcterms:modified>
</cp:coreProperties>
</file>