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jpe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jpe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8488" y="238187"/>
            <a:ext cx="4274529" cy="47065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90602" y="1394505"/>
            <a:ext cx="314128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5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явления у млекопитающих: ключевые аспекты
</a:t>
            </a:r>
            <a:endParaRPr lang="en-US" sz="2595" dirty="0"/>
          </a:p>
        </p:txBody>
      </p:sp>
      <p:sp>
        <p:nvSpPr>
          <p:cNvPr id="7" name="Text 1"/>
          <p:cNvSpPr txBox="1"/>
          <p:nvPr/>
        </p:nvSpPr>
        <p:spPr>
          <a:xfrm>
            <a:off x="1290602" y="2914262"/>
            <a:ext cx="314128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Миграция, спячка, размножение и линька — ключевые адаптации к изменениям природы.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0602" y="3767116"/>
            <a:ext cx="3141289" cy="444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4439" y="194425"/>
            <a:ext cx="4302673" cy="472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7" y="358714"/>
            <a:ext cx="4024563" cy="13078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сезонных изменений у млекопитающих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98337" y="1872267"/>
            <a:ext cx="4024563" cy="2156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явления — это повторяющиеся изменения в поведении и физиологии животных, связанные с периодами года, особенно выраженные в умеренных и северных широтах. Знания об этих явлениях помогают лучше понять природу и биологические процессы.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75" y="1290612"/>
            <a:ext cx="1846362" cy="140280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25612" y="1290612"/>
            <a:ext cx="1846362" cy="140280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83025" y="1290612"/>
            <a:ext cx="1846362" cy="140280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840437" y="1290612"/>
            <a:ext cx="1846362" cy="1402802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76774" y="2680097"/>
            <a:ext cx="144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— поиск оптимальных условий
</a:t>
            </a:r>
            <a:endParaRPr lang="en-US" sz="1001" dirty="0"/>
          </a:p>
        </p:txBody>
      </p:sp>
      <p:sp>
        <p:nvSpPr>
          <p:cNvPr id="16" name="Text 1"/>
          <p:cNvSpPr txBox="1"/>
          <p:nvPr/>
        </p:nvSpPr>
        <p:spPr>
          <a:xfrm>
            <a:off x="576775" y="3342725"/>
            <a:ext cx="14400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представляет собой сезонные перемещения животных в поисках корма и подходящих мест для размножения. Например, северные олени проходят сотни километров между летними и зимними пастбищами.
</a:t>
            </a:r>
            <a:endParaRPr lang="en-US" sz="859" dirty="0"/>
          </a:p>
        </p:txBody>
      </p:sp>
      <p:sp>
        <p:nvSpPr>
          <p:cNvPr id="17" name="Text 2"/>
          <p:cNvSpPr txBox="1"/>
          <p:nvPr/>
        </p:nvSpPr>
        <p:spPr>
          <a:xfrm>
            <a:off x="2729642" y="2680097"/>
            <a:ext cx="144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3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в весенне-летний период
</a:t>
            </a:r>
            <a:endParaRPr lang="en-US" sz="963" dirty="0"/>
          </a:p>
        </p:txBody>
      </p:sp>
      <p:sp>
        <p:nvSpPr>
          <p:cNvPr id="18" name="Text 3"/>
          <p:cNvSpPr txBox="1"/>
          <p:nvPr/>
        </p:nvSpPr>
        <p:spPr>
          <a:xfrm>
            <a:off x="2729650" y="3342625"/>
            <a:ext cx="14400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наступлением тёплых месяцев у многих млекопитающих начинается брачный сезон. Это время активного спаривания и рождения потомства, что связано с повышением уровня гормонов и доступностью пищи.
</a:t>
            </a:r>
            <a:endParaRPr lang="en-US" sz="861" dirty="0"/>
          </a:p>
        </p:txBody>
      </p:sp>
      <p:sp>
        <p:nvSpPr>
          <p:cNvPr id="19" name="Text 4"/>
          <p:cNvSpPr txBox="1"/>
          <p:nvPr/>
        </p:nvSpPr>
        <p:spPr>
          <a:xfrm>
            <a:off x="4886986" y="2680097"/>
            <a:ext cx="144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7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Зимняя спячка — способ пережить холод
</a:t>
            </a:r>
            <a:endParaRPr lang="en-US" sz="957" dirty="0"/>
          </a:p>
        </p:txBody>
      </p:sp>
      <p:sp>
        <p:nvSpPr>
          <p:cNvPr id="20" name="Text 5"/>
          <p:cNvSpPr txBox="1"/>
          <p:nvPr/>
        </p:nvSpPr>
        <p:spPr>
          <a:xfrm>
            <a:off x="4886975" y="3342625"/>
            <a:ext cx="14400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впадают в спячку, чтобы пережить зимние морозы. В этот период снижаются жизненные функции, и животные выживают за счёт запасённого жира, не питаясь длительное время.
</a:t>
            </a:r>
            <a:endParaRPr lang="en-US" sz="943" dirty="0"/>
          </a:p>
        </p:txBody>
      </p:sp>
      <p:sp>
        <p:nvSpPr>
          <p:cNvPr id="21" name="Text 6"/>
          <p:cNvSpPr txBox="1"/>
          <p:nvPr/>
        </p:nvSpPr>
        <p:spPr>
          <a:xfrm>
            <a:off x="7044398" y="2680097"/>
            <a:ext cx="144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5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Осенне-весенняя линька — смена шерсти
</a:t>
            </a:r>
            <a:endParaRPr lang="en-US" sz="945" dirty="0"/>
          </a:p>
        </p:txBody>
      </p:sp>
      <p:sp>
        <p:nvSpPr>
          <p:cNvPr id="22" name="Text 7"/>
          <p:cNvSpPr txBox="1"/>
          <p:nvPr/>
        </p:nvSpPr>
        <p:spPr>
          <a:xfrm>
            <a:off x="7044400" y="3342625"/>
            <a:ext cx="14400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Линька помогает млекопитающим подготовиться к изменениям в температуре. Осенью появляется густой тёмный мех для защиты от холода, весной — более лёгкий и светлый для тепла и маскировки.
</a:t>
            </a:r>
            <a:endParaRPr lang="en-US" sz="868" dirty="0"/>
          </a:p>
        </p:txBody>
      </p:sp>
      <p:sp>
        <p:nvSpPr>
          <p:cNvPr id="23" name="Text 8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сезонные явления в жизни млекопитающих
</a:t>
            </a:r>
            <a:endParaRPr lang="en-US" sz="2400" dirty="0"/>
          </a:p>
        </p:txBody>
      </p:sp>
      <p:sp>
        <p:nvSpPr>
          <p:cNvPr id="24" name="Text 9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сезонных явлений у млекопитающих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основных биологических процессов по сезонам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74" y="1461227"/>
            <a:ext cx="4008772" cy="219229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12111" y="1461227"/>
            <a:ext cx="4008772" cy="219229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Весеннее размножение у млекопитающих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398336" y="3807502"/>
            <a:ext cx="4008772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брачного сезона у оленей и лосей
</a:t>
            </a:r>
            <a:pPr algn="l" indent="0" marL="0">
              <a:lnSpc>
                <a:spcPct val="100000"/>
              </a:lnSpc>
              <a:buNone/>
            </a:pPr>
            <a:r>
              <a:rPr lang="en-US" sz="82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у оленей и лосей активизируется размножение. Продление светового дня стимулирует выработку гормонов, что приводит к поиску пары и спариванию. Вторая половина весны — время рождения детёнышей, когда появляется достаточно корма.
</a:t>
            </a:r>
            <a:endParaRPr lang="en-US" sz="829" dirty="0"/>
          </a:p>
        </p:txBody>
      </p:sp>
      <p:sp>
        <p:nvSpPr>
          <p:cNvPr id="12" name="Text 3"/>
          <p:cNvSpPr txBox="1"/>
          <p:nvPr/>
        </p:nvSpPr>
        <p:spPr>
          <a:xfrm>
            <a:off x="4712111" y="3807502"/>
            <a:ext cx="4008772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4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потомства у зайцев и сурков
</a:t>
            </a:r>
            <a:pPr algn="l" indent="0" marL="0">
              <a:lnSpc>
                <a:spcPct val="100000"/>
              </a:lnSpc>
              <a:buNone/>
            </a:pPr>
            <a:r>
              <a:rPr lang="en-US" sz="994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Зайцы и сурки весной выводят малышей, которые быстро учатся искать пищу и прятаться от врагов. Наличие мягкой травы и тёплая погода обеспечивают им успешное развитие и рост.
</a:t>
            </a:r>
            <a:endParaRPr lang="en-US" sz="99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74" y="1342667"/>
            <a:ext cx="3916500" cy="18626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3159" y="1342681"/>
            <a:ext cx="3916490" cy="186262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67555" y="3005333"/>
            <a:ext cx="342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Волчицы воспитывают потомство в стае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667555" y="3623916"/>
            <a:ext cx="34200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волчицы тщательно охраняют щенков, обучают их охоте и выживанию. Стая поддерживает малышей, обеспечивая защиту от опасностей и помощь в поиске пищи.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960629" y="3005333"/>
            <a:ext cx="342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Лоси и белки обеспечивают питание потомству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960629" y="3623916"/>
            <a:ext cx="34200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Лоси охраняют телят, обеспечивая им безопасность на открытых пространствах. Белки кормят детёнышей ценными семенами и орехами, которые собирают в лесу. Активный поиск пищи важен для роста молодняка.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Летняя забота о потомстве
</a:t>
            </a:r>
            <a:endParaRPr lang="en-US" sz="24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74" y="1461227"/>
            <a:ext cx="4008772" cy="219229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12111" y="1461227"/>
            <a:ext cx="4008772" cy="219229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 зиме: осенние процессы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398336" y="3807502"/>
            <a:ext cx="4008772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2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Запасание пищи белками и бобрами
</a:t>
            </a:r>
            <a:pPr algn="l" indent="0" marL="0">
              <a:lnSpc>
                <a:spcPct val="100000"/>
              </a:lnSpc>
              <a:buNone/>
            </a:pPr>
            <a:r>
              <a:rPr lang="en-US" sz="952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белки аккуратно прячут орехи в дуплах и под листьями, тогда как бобры собирают ветки у своих хаток. Эти запасы обеспечивают источники пищи в зимний период, когда корм становится дефицитным.
</a:t>
            </a:r>
            <a:endParaRPr lang="en-US" sz="952" dirty="0"/>
          </a:p>
        </p:txBody>
      </p:sp>
      <p:sp>
        <p:nvSpPr>
          <p:cNvPr id="12" name="Text 3"/>
          <p:cNvSpPr txBox="1"/>
          <p:nvPr/>
        </p:nvSpPr>
        <p:spPr>
          <a:xfrm>
            <a:off x="4712111" y="3807502"/>
            <a:ext cx="4008772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массы у медведей и подготовка жилища
</a:t>
            </a:r>
            <a:pPr algn="l" indent="0" marL="0">
              <a:lnSpc>
                <a:spcPct val="100000"/>
              </a:lnSpc>
              <a:buNone/>
            </a:pPr>
            <a:r>
              <a:rPr lang="en-US" sz="93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Медведи в осенний период значительно увеличивают вес, подготавливаясь к спячке. Другие животные укрепляют и утепляют свои норы или меняют место обитания, чтобы пережить зимние холода.
</a:t>
            </a:r>
            <a:endParaRPr lang="en-US" sz="93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74" y="1342667"/>
            <a:ext cx="3916500" cy="18626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3159" y="1342681"/>
            <a:ext cx="3916490" cy="186262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67555" y="3005333"/>
            <a:ext cx="342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Спячка как способ сохранить энергию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667555" y="3623916"/>
            <a:ext cx="34200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Медведи и ежи впадают в глубокий сон, снижая температуру тела и обмен веществ. Это позволяет им избежать голода и переохлаждения в холодные месяцы, используя жировые запасы.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960629" y="3005333"/>
            <a:ext cx="342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окраса и активный поиск пищи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960629" y="3623916"/>
            <a:ext cx="34200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Заяц-беляк и горностай меняют цвет меха для маскировки в снегу. Белки и мыши активно ищут пропитание под снегом, применяя поведенческие и физиологические механизмы для адаптации.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Зимняя выживаемость и адаптация
</a:t>
            </a:r>
            <a:endParaRPr lang="en-US" sz="24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81" y="1861638"/>
            <a:ext cx="5139684" cy="20331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67916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способов зимовки млекопитающих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533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Различные виды применяют уникальные стратегии выживания в зимний период, варьируя активность и адаптации.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4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используют разные стратегии зимовки в зависимости от биологии и среды обитания.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4"/>
            <a:ext cx="5139684" cy="415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наблюдений и научных исследований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401" y="1454089"/>
            <a:ext cx="2334607" cy="30453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Физиология зимней спячки и её значение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016175" y="1705331"/>
            <a:ext cx="5729489" cy="1161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зимней спячки температура тела животных падает до 2–5°C, снижаются частота сердцебиения и дыхания. Обмен веществ замедляется в 5–15 раз, что экономит энергию и позволяет экономно расходовать запасы жира.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016175" y="3372206"/>
            <a:ext cx="5729489" cy="1161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Засыпая в холодный период, животные, такие как медведи и ежи, сохраняют жизнь без пищи. Спячка обеспечивает выживание в условиях ограниченного доступа к корму и суровых климатических условий.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8324" y="1612202"/>
            <a:ext cx="2997340" cy="28480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как стратегия выживания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98336" y="1799336"/>
            <a:ext cx="2433353" cy="2746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млекопитающие ежегодно мигрируют, чтобы приспособиться к сезонным изменениям окружающей среды. Северные олени преодолевают до 5 000 км в поисках лучших пастбищ и условий обитания.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089918" y="1799336"/>
            <a:ext cx="2433353" cy="2746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Мыши-полевки и летучие мыши также перемещаются на большие расстояния для поиска пищи и безопасных мест зимовки. Такие миграции помогают избежать неблагоприятных условий и увеличить шансы на выживание.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677162"/>
            <a:ext cx="5139684" cy="28343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стратегии у различных видов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002723" y="1611697"/>
            <a:ext cx="2669329" cy="193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разные адаптационные стратегии млекопитающих в зависимости от сезона и региона обитания.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002724" y="3670988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разнообразие сезонных адаптаций, отражающих специфику климата и образа жизни различных видов.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002723" y="4196141"/>
            <a:ext cx="2742941" cy="380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публикации по экологии млекопитающих, 2023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401" y="1454089"/>
            <a:ext cx="2334607" cy="30453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Линька у млекопитающих: сезонные особенности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016175" y="1705331"/>
            <a:ext cx="5729489" cy="1161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большинство млекопитающих сбрасывает густой зимний подшерсток, заменяя его более лёгким летом. Это помогает поддерживать оптимальную температуру тела в тёплое время года.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016175" y="3372206"/>
            <a:ext cx="5729489" cy="1161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происходит обратный процесс — вырастает густой и плотный мех, который обеспечивает тепло в холодные месяцы. Продолжительность линьки зависит от фотопериода и температуры окружающей среды.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сезонной активности у млекопитающих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Максимальная активность животных связана с весенне-летним периодом, когда доступна пища и продолжается рост потомства.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Данный график подчёркивает сильную зависимость поведения животных от сезонных изменений освещённости и температуры.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полевых наблюдений, 2022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Фотопериодизм как сезонный сигнал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80342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Весеннее удлинение дня
</a:t>
            </a:r>
            <a:pPr algn="ctr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5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светового времени стимулирует выработку гормонов, запускающих размножение и активность у многих млекопитающих.
</a:t>
            </a:r>
            <a:endParaRPr lang="en-US" sz="1085" dirty="0"/>
          </a:p>
        </p:txBody>
      </p:sp>
      <p:sp>
        <p:nvSpPr>
          <p:cNvPr id="9" name="Text 2"/>
          <p:cNvSpPr txBox="1"/>
          <p:nvPr/>
        </p:nvSpPr>
        <p:spPr>
          <a:xfrm>
            <a:off x="2444429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 летнего дня
</a:t>
            </a:r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Длинный световой день способствует максимальной активности во время роста и воспитания потомства.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508516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Осеннее сокращение дня
</a:t>
            </a:r>
            <a:pPr algn="ct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продолжительности света запускает процессы подготовки к зиме, включая линьку и накопление жира.
</a:t>
            </a:r>
            <a:endParaRPr lang="en-US" sz="1173" dirty="0"/>
          </a:p>
        </p:txBody>
      </p:sp>
      <p:sp>
        <p:nvSpPr>
          <p:cNvPr id="11" name="Text 4"/>
          <p:cNvSpPr txBox="1"/>
          <p:nvPr/>
        </p:nvSpPr>
        <p:spPr>
          <a:xfrm>
            <a:off x="6572604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Зимняя минимальная освещённость
</a:t>
            </a:r>
            <a:pPr algn="ctr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световой день способствует снижению активности и переходу к зимней спячке у соответствующих видов.
</a:t>
            </a:r>
            <a:endParaRPr lang="en-US" sz="1177" dirty="0"/>
          </a:p>
        </p:txBody>
      </p:sp>
      <p:sp>
        <p:nvSpPr>
          <p:cNvPr id="12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700" y="1461278"/>
            <a:ext cx="2701332" cy="21921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9053" y="1461287"/>
            <a:ext cx="2672367" cy="219217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48928" y="1461287"/>
            <a:ext cx="2672367" cy="219217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явления среди городских млекопитающих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95743" y="3807502"/>
            <a:ext cx="2678030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Запасы белок в городских парках
</a:t>
            </a:r>
            <a:pPr algn="l" indent="0" marL="0">
              <a:lnSpc>
                <a:spcPct val="100000"/>
              </a:lnSpc>
              <a:buNone/>
            </a:pPr>
            <a:r>
              <a:rPr lang="en-US" sz="82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белки интенсивно собирают орехи и семена, пряча их в дуплах и под корнями. Такие запасы помогают им пережить зиму в условиях города, где корм может быть менее доступен.
</a:t>
            </a:r>
            <a:endParaRPr lang="en-US" sz="829" dirty="0"/>
          </a:p>
        </p:txBody>
      </p:sp>
      <p:sp>
        <p:nvSpPr>
          <p:cNvPr id="13" name="Text 3"/>
          <p:cNvSpPr txBox="1"/>
          <p:nvPr/>
        </p:nvSpPr>
        <p:spPr>
          <a:xfrm>
            <a:off x="3219053" y="3807502"/>
            <a:ext cx="2678030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спячки у городских грызунов
</a:t>
            </a:r>
            <a:pPr algn="l" indent="0" marL="0">
              <a:lnSpc>
                <a:spcPct val="100000"/>
              </a:lnSpc>
              <a:buNone/>
            </a:pPr>
            <a:r>
              <a:rPr lang="en-US" sz="82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тёплому микроклимату грызуны часто остаются активными зимой. Они находят пищу среди мусора и иногда живут рядом с людьми, что облегчает зимовку.
</a:t>
            </a:r>
            <a:endParaRPr lang="en-US" sz="829" dirty="0"/>
          </a:p>
        </p:txBody>
      </p:sp>
      <p:sp>
        <p:nvSpPr>
          <p:cNvPr id="14" name="Text 4"/>
          <p:cNvSpPr txBox="1"/>
          <p:nvPr/>
        </p:nvSpPr>
        <p:spPr>
          <a:xfrm>
            <a:off x="6048929" y="3807502"/>
            <a:ext cx="2678030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Зимовка летучих мышей и ежей
</a:t>
            </a:r>
            <a:pPr algn="l" indent="0" marL="0">
              <a:lnSpc>
                <a:spcPct val="100000"/>
              </a:lnSpc>
              <a:buNone/>
            </a:pPr>
            <a:r>
              <a:rPr lang="en-US" sz="82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Летучие мыши в городах используют подвалы многоэтажек для зимовки, а ежи находят убежище в сараях и подвалах, благодаря чему сохраняют тепло и энергию в холодный период.
</a:t>
            </a:r>
            <a:endParaRPr lang="en-US" sz="82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изменения климата на сезонные явления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19125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 времени наступления весны на 1–2 недели способствует более раннему началу размножения у многих млекопитающих, что меняет их жизненные ритмы и поведение.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8615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периода спячки у бурых медведей на 2–3 недели связано с потеплением и уменьшением продолжительности холодного сезона, меняя динамику их энергетического баланса.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0080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характера осадков и температуры затрудняют поиски корма зимой, что оказывает дополнительное давление на животных в северных и умеренных зонах.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720" y="1415989"/>
            <a:ext cx="2424613" cy="3368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Глобальное потепление и его последствия для животных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858685" y="1422797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Ускорение весенних сроков активизирует ранние миграции у северного оленя, что приводит к несоответствию с ростом растительности и снижению кормовой базы для потомства.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858685" y="3171582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Частое пробуждение ежей зимой из-за тёплой погоды увеличивает риск голодания, так как природных ресурсов в это время недостаточно для восстановления энергии.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48" y="2055822"/>
            <a:ext cx="900000" cy="90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9779" y="2105822"/>
            <a:ext cx="900000" cy="80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48617" y="3634590"/>
            <a:ext cx="900000" cy="90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адаптации: изменения в поведении животных
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1664415" y="2145822"/>
            <a:ext cx="2448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питания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животные расширяют рацион, используя отходы человека и находя пищу в новых местах, что меняет их привычные сезонные ритмы.
</a:t>
            </a:r>
            <a:endParaRPr lang="en-US" sz="944" dirty="0"/>
          </a:p>
        </p:txBody>
      </p:sp>
      <p:sp>
        <p:nvSpPr>
          <p:cNvPr id="15" name="Text 2"/>
          <p:cNvSpPr txBox="1"/>
          <p:nvPr/>
        </p:nvSpPr>
        <p:spPr>
          <a:xfrm>
            <a:off x="6029247" y="2106372"/>
            <a:ext cx="24474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места обитания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осваивают мусорные баки, подвалы и парки, что обеспечивает защиту от холода и хищников в условиях городского ландшафта.
</a:t>
            </a:r>
            <a:endParaRPr lang="en-US" sz="944" dirty="0"/>
          </a:p>
        </p:txBody>
      </p:sp>
      <p:sp>
        <p:nvSpPr>
          <p:cNvPr id="16" name="Text 3"/>
          <p:cNvSpPr txBox="1"/>
          <p:nvPr/>
        </p:nvSpPr>
        <p:spPr>
          <a:xfrm>
            <a:off x="3828084" y="3721441"/>
            <a:ext cx="24474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сезонной активности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зимы и постоянный доступ к пище приводят к уменьшению глубины и продолжительности спячки у некоторых видов, меняя их естественные циклы.
</a:t>
            </a:r>
            <a:endParaRPr lang="en-US" sz="944" dirty="0"/>
          </a:p>
        </p:txBody>
      </p:sp>
      <p:sp>
        <p:nvSpPr>
          <p:cNvPr id="17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8465" y="238186"/>
            <a:ext cx="4274640" cy="4706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3650" y="1394500"/>
            <a:ext cx="3918300" cy="146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86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сезонных явлений для сохранения млекопитающих
</a:t>
            </a:r>
            <a:endParaRPr lang="en-US" sz="2886" dirty="0"/>
          </a:p>
        </p:txBody>
      </p:sp>
      <p:sp>
        <p:nvSpPr>
          <p:cNvPr id="7" name="Text 1"/>
          <p:cNvSpPr txBox="1"/>
          <p:nvPr/>
        </p:nvSpPr>
        <p:spPr>
          <a:xfrm>
            <a:off x="513650" y="2993343"/>
            <a:ext cx="3918300" cy="70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сезонных изменений важно для охраны животных и экосистем. Бережное отношение поможет сохранить природные циклы, необходимые для выживания и устойчивости видов.
</a:t>
            </a:r>
            <a:endParaRPr lang="en-US" sz="126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2026-05-09T16:16:51Z</dcterms:created>
  <dcterms:modified xsi:type="dcterms:W3CDTF">2026-05-09T16:16:51Z</dcterms:modified>
</cp:coreProperties>
</file>