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42900" y="771255"/>
            <a:ext cx="3602700" cy="35815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11600" y="769550"/>
            <a:ext cx="2952000" cy="53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5" name="Text 1"/>
          <p:cNvSpPr txBox="1"/>
          <p:nvPr/>
        </p:nvSpPr>
        <p:spPr>
          <a:xfrm>
            <a:off x="511600" y="3285900"/>
            <a:ext cx="4503900" cy="113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основа жизни и строения всех живых организмов.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511600" y="1583875"/>
            <a:ext cx="4503900" cy="14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Обзор темы: Строение клетки
</a:t>
            </a:r>
            <a:endParaRPr lang="en-US" sz="425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074600" y="1018157"/>
            <a:ext cx="3198000" cy="3141785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902875" y="1038350"/>
            <a:ext cx="3973500" cy="89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открытия клетки и значение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902875" y="2041075"/>
            <a:ext cx="3973500" cy="209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1665 году Роберт Гук впервые описал клетки, изучая пробковый срез. Позже Антони ван Левенгук обнаружил одноклеточные организмы. Клеточная теория Шлейдена и Шванна доказала, что все живые тела состоят из клеток. Современные методы раскрыли молекулярные процессы внутри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Прокариоты — простейшие организмы без ядра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Прокариотические клетки лишены ядра, генетический материал располагается в цитоплазме. Примером служат бактерии, обладающие небольшой структурой и простой организацией.
</a:t>
            </a:r>
            <a:endParaRPr lang="en-US" sz="1600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Эукариоты — клетки с ядром и органеллами
</a:t>
            </a:r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Эукариотические клетки имеют оформленное ядро и множество органоидов. К ним относятся клетки растений, животных и грибов, варьирующиеся по размеру и функциям.
</a:t>
            </a:r>
            <a:endParaRPr lang="en-US" sz="1600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8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клетка и какие бывают типы?
</a:t>
            </a:r>
            <a:endParaRPr lang="en-US" sz="278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мембрана: структура и функции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Мембрана состоит из двойного слоя фосфолипидов с встроенными белками, обеспечивая защиту клетки от окружающей среды.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контролирует транспорт веществ, участвует в межклеточных сигналах и регулирует обмен веществ внутри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617048" y="948750"/>
            <a:ext cx="3261354" cy="39336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5050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клетки и его роль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884325" y="1180850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Ядро окружено двойной оболочкой и содержит хромосомы с наследственным материалом — ДНК. Оно контролирует обмен веществ и клеточное деление.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884325" y="3277425"/>
            <a:ext cx="4130700" cy="138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Внутри ядра находится ядрышко, ответственное за синтез рибосом, необходимых для производства белков в клетке.
</a:t>
            </a:r>
            <a:endParaRPr lang="en-US" sz="16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органоиды клетки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органоид выполняет специфическую функцию, поддерживая жизнедеятельность клетки и обеспечивая её метаболизм.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функционируют в тесной взаимосвязи, обеспечивая сложные процессы клетки и её адаптацию к условиям.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биологии, 2023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Цитоплазма: организация пространства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Цитоплазма — это вязкая жидкость, заполняющая клетку и содержащая растворённые вещества для реакций жизнедеятельности.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Она создаёт среду для размещения органоидов и обеспечивает транспортировку веществ внутри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2400" dirty="0"/>
          </a:p>
        </p:txBody>
      </p:sp>
      <p:sp>
        <p:nvSpPr>
          <p:cNvPr id="4" name="Text 1"/>
          <p:cNvSpPr txBox="1"/>
          <p:nvPr/>
        </p:nvSpPr>
        <p:spPr>
          <a:xfrm>
            <a:off x="354500" y="320675"/>
            <a:ext cx="6962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9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— энергетические станции клетки
</a:t>
            </a:r>
            <a:endParaRPr lang="en-US" sz="2291" dirty="0"/>
          </a:p>
        </p:txBody>
      </p:sp>
      <p:sp>
        <p:nvSpPr>
          <p:cNvPr id="5" name="Text 2"/>
          <p:cNvSpPr txBox="1"/>
          <p:nvPr/>
        </p:nvSpPr>
        <p:spPr>
          <a:xfrm>
            <a:off x="846200" y="1152300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Митохондрии производят энергию в виде АТФ, используя кислород для окисления глюкозы, обеспечивая клетки энергией.
</a:t>
            </a:r>
            <a:endParaRPr lang="en-US" sz="1600" dirty="0"/>
          </a:p>
        </p:txBody>
      </p:sp>
      <p:sp>
        <p:nvSpPr>
          <p:cNvPr id="6" name="Text 3"/>
          <p:cNvSpPr txBox="1"/>
          <p:nvPr/>
        </p:nvSpPr>
        <p:spPr>
          <a:xfrm>
            <a:off x="846200" y="2500093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имеют двойную мембрану и собственную кольцевую ДНК, позволяя частично автономно функционировать.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846200" y="3836799"/>
            <a:ext cx="76590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Митохондрий особенно много в клетках, требующих большого запаса энергии, таких как мышечные и нервные.
</a:t>
            </a:r>
            <a:endParaRPr lang="en-US" sz="16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799049"/>
            <a:ext cx="4106400" cy="19445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40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растительной и животной клетки
</a:t>
            </a:r>
            <a:endParaRPr lang="en-US" sz="2663" dirty="0"/>
          </a:p>
        </p:txBody>
      </p:sp>
      <p:sp>
        <p:nvSpPr>
          <p:cNvPr id="6" name="Text 2"/>
          <p:cNvSpPr txBox="1"/>
          <p:nvPr/>
        </p:nvSpPr>
        <p:spPr>
          <a:xfrm>
            <a:off x="4601025" y="10587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 ключевые отличия между растительными и животными клетками по основным характеристикам.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601025" y="2935550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Растительные клетки имеют структуры для фотосинтеза и запасания энергии, животные — более подвижны и питаются готовыми органическими веществами.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791025" y="4693900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5000" y="976396"/>
            <a:ext cx="4144200" cy="185355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69400" y="981115"/>
            <a:ext cx="4118700" cy="1854219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484850" y="3064275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и функции хлоропластов
</a:t>
            </a:r>
            <a:pPr algn="ctr" indent="0" marL="0">
              <a:lnSpc>
                <a:spcPct val="100000"/>
              </a:lnSpc>
              <a:buNone/>
            </a:pPr>
            <a:r>
              <a:rPr lang="en-US" sz="145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45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содержат зелёный пигмент хлорофилл и обеспечивают преобразование солнечного света в химическую энергию. Эти органоиды встречаются только в растительных клетках и играют ключевую роль в фотосинтезе.
</a:t>
            </a:r>
            <a:endParaRPr lang="en-US" sz="1459" dirty="0"/>
          </a:p>
        </p:txBody>
      </p:sp>
      <p:sp>
        <p:nvSpPr>
          <p:cNvPr id="9" name="Text 1"/>
          <p:cNvSpPr txBox="1"/>
          <p:nvPr/>
        </p:nvSpPr>
        <p:spPr>
          <a:xfrm>
            <a:off x="4831350" y="3068900"/>
            <a:ext cx="3818100" cy="160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как источник энергии
</a:t>
            </a:r>
            <a:pPr algn="ctr" indent="0" marL="0">
              <a:lnSpc>
                <a:spcPct val="100000"/>
              </a:lnSpc>
              <a:buNone/>
            </a:pPr>
            <a:r>
              <a:rPr lang="en-US" sz="158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58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ходе фотосинтеза энергия света преобразуется в глюкозу — органическое вещество, используемое растениями для роста. Одновременно выделяется кислород, важный для жизни других организмов на Земле.
</a:t>
            </a:r>
            <a:endParaRPr lang="en-US" sz="1584" dirty="0"/>
          </a:p>
        </p:txBody>
      </p:sp>
      <p:sp>
        <p:nvSpPr>
          <p:cNvPr id="10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2138" dirty="0"/>
          </a:p>
        </p:txBody>
      </p:sp>
      <p:sp>
        <p:nvSpPr>
          <p:cNvPr id="11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9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Хлоропласты и процесс фотосинтеза
</a:t>
            </a:r>
            <a:endParaRPr lang="en-US" sz="2941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45" y="1042525"/>
            <a:ext cx="4106309" cy="34251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290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2290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Цикл жизни и деление клетки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54500" y="10425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Интерфаза — самая длительная стадия роста и подготовки к делению, во время которой клетка копирует ДНК и увеличивает размер.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354500" y="2919325"/>
            <a:ext cx="3974700" cy="15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объём времени клетки занят подготовкой к делению, что обеспечивает точное распределение наследственной информации.
</a:t>
            </a:r>
            <a:endParaRPr lang="en-US" sz="1600" dirty="0"/>
          </a:p>
        </p:txBody>
      </p:sp>
      <p:sp>
        <p:nvSpPr>
          <p:cNvPr id="9" name="Text 4"/>
          <p:cNvSpPr txBox="1"/>
          <p:nvPr/>
        </p:nvSpPr>
        <p:spPr>
          <a:xfrm>
            <a:off x="4828312" y="4705875"/>
            <a:ext cx="36699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7 класса, 2021
</a:t>
            </a:r>
            <a:endParaRPr lang="en-US" sz="12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2138" dirty="0"/>
          </a:p>
        </p:txBody>
      </p:sp>
      <p:sp>
        <p:nvSpPr>
          <p:cNvPr id="4" name="Text 1"/>
          <p:cNvSpPr txBox="1"/>
          <p:nvPr/>
        </p:nvSpPr>
        <p:spPr>
          <a:xfrm>
            <a:off x="912825" y="113992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состоят из двух субъединиц, включающих рибосомальную РНК и белки, и обеспечивают чтение иРНК для синтеза белковых цепей.
</a:t>
            </a:r>
            <a:endParaRPr lang="en-US" sz="1600" dirty="0"/>
          </a:p>
        </p:txBody>
      </p:sp>
      <p:sp>
        <p:nvSpPr>
          <p:cNvPr id="5" name="Text 2"/>
          <p:cNvSpPr txBox="1"/>
          <p:nvPr/>
        </p:nvSpPr>
        <p:spPr>
          <a:xfrm>
            <a:off x="912825" y="208355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6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располагаются как свободно в цитоплазме, так и на поверхности шероховатой эндоплазматической сети, что влияет на направленность синтезируемых белков.
</a:t>
            </a:r>
            <a:endParaRPr lang="en-US" sz="1566" dirty="0"/>
          </a:p>
        </p:txBody>
      </p:sp>
      <p:sp>
        <p:nvSpPr>
          <p:cNvPr id="6" name="Text 3"/>
          <p:cNvSpPr txBox="1"/>
          <p:nvPr/>
        </p:nvSpPr>
        <p:spPr>
          <a:xfrm>
            <a:off x="912825" y="3041575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играют ключевую роль в производстве белков, необходимых для строительства клеточных структур и выполнения многочисленных функций.
</a:t>
            </a:r>
            <a:endParaRPr lang="en-US" sz="1600" dirty="0"/>
          </a:p>
        </p:txBody>
      </p:sp>
      <p:sp>
        <p:nvSpPr>
          <p:cNvPr id="7" name="Text 4"/>
          <p:cNvSpPr txBox="1"/>
          <p:nvPr/>
        </p:nvSpPr>
        <p:spPr>
          <a:xfrm>
            <a:off x="912825" y="3999600"/>
            <a:ext cx="7725900" cy="578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синтеза белка обеспечивает адаптацию клетки и её развитие, принимая сигналы из внешней и внутренней среды.
</a:t>
            </a:r>
            <a:endParaRPr lang="en-US" sz="1600" dirty="0"/>
          </a:p>
        </p:txBody>
      </p:sp>
      <p:sp>
        <p:nvSpPr>
          <p:cNvPr id="8" name="Text 5"/>
          <p:cNvSpPr txBox="1"/>
          <p:nvPr/>
        </p:nvSpPr>
        <p:spPr>
          <a:xfrm>
            <a:off x="354500" y="320675"/>
            <a:ext cx="842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Рибосомы и биосинтез белка
</a:t>
            </a:r>
            <a:endParaRPr lang="en-US" sz="3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15504" y="0"/>
            <a:ext cx="4430241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2138" dirty="0"/>
          </a:p>
        </p:txBody>
      </p:sp>
      <p:sp>
        <p:nvSpPr>
          <p:cNvPr id="6" name="Text 1"/>
          <p:cNvSpPr txBox="1"/>
          <p:nvPr/>
        </p:nvSpPr>
        <p:spPr>
          <a:xfrm>
            <a:off x="354500" y="320675"/>
            <a:ext cx="4217400" cy="126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Эндоплазматическая сеть: гладкая и шероховатая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590900" y="1732850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Шероховатая эндоплазматическая сеть покрыта рибосомами и специализируется на синтезе белков, включая ферменты и структурные компоненты клеток.
</a:t>
            </a:r>
            <a:endParaRPr lang="en-US" sz="1600" dirty="0"/>
          </a:p>
        </p:txBody>
      </p:sp>
      <p:sp>
        <p:nvSpPr>
          <p:cNvPr id="8" name="Text 3"/>
          <p:cNvSpPr txBox="1"/>
          <p:nvPr/>
        </p:nvSpPr>
        <p:spPr>
          <a:xfrm>
            <a:off x="590900" y="3243023"/>
            <a:ext cx="3974700" cy="136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Гладкая ЭПС не имеет рибосом, участвует в синтезе липидов и углеводов, а также выполняет обезвреживание токсинов и транспорт веществ внутри клетки.
</a:t>
            </a:r>
            <a:endParaRPr lang="en-US" sz="16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861355" y="1038650"/>
            <a:ext cx="2966990" cy="3802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4552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Гольджи: сортировка и упаковка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28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Аппарат Гольджи модифицирует и сортирует белки, поступающие из эндоплазматической сети, готовя их для транспорта к нужным точкам внутри или вне клетки.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84450" y="1532225"/>
            <a:ext cx="2078400" cy="294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формирует везикулы для доставки веществ и участвует в создании лизосом, а у растений способствует формированию клеточной стенки.
</a:t>
            </a:r>
            <a:endParaRPr lang="en-US" sz="16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20675"/>
            <a:ext cx="82179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и их функции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624125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Лизосомы содержат ферменты, расщепляющие чужеродные вещества и повреждённые органоиды, поддерживая гигиену клеточного пространства.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398790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играют ключевую роль в утилизации отходов, обеспечивая постоянный обмен веществ и самоочищение клетки от накопленных продуктов распада.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6199276" y="1532225"/>
            <a:ext cx="2088300" cy="307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лизосом необходима для защиты клетки от вредных воздействий и сохранения её жизнеспособности в меняющейся среде.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002875"/>
            <a:ext cx="4088700" cy="18207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5350" y="1002343"/>
            <a:ext cx="4076400" cy="1827214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3025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вакуолей в поддержании тургора растительных клеток
</a:t>
            </a:r>
            <a:pPr algn="l" indent="0" marL="0">
              <a:lnSpc>
                <a:spcPct val="100000"/>
              </a:lnSpc>
              <a:buNone/>
            </a:pPr>
            <a:r>
              <a:rPr lang="en-US" sz="145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5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растительных клеток содержат воду и растворённые вещества, создавая внутреннее давление, которое придаёт клетке форму и упругость. Этот тургор помогает поддерживать состояние тканей и устойчивость растения к внешним воздействиям.
</a:t>
            </a:r>
            <a:endParaRPr lang="en-US" sz="1456" dirty="0"/>
          </a:p>
        </p:txBody>
      </p:sp>
      <p:sp>
        <p:nvSpPr>
          <p:cNvPr id="7" name="Text 1"/>
          <p:cNvSpPr txBox="1"/>
          <p:nvPr/>
        </p:nvSpPr>
        <p:spPr>
          <a:xfrm>
            <a:off x="4730550" y="2923400"/>
            <a:ext cx="4044900" cy="168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Малые вакуоли в животных клетках: временные хранилища
</a:t>
            </a:r>
            <a:pPr algn="l" indent="0" marL="0">
              <a:lnSpc>
                <a:spcPct val="100000"/>
              </a:lnSpc>
              <a:buNone/>
            </a:pPr>
            <a:r>
              <a:rPr lang="en-US" sz="1469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6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 животных клеток малы и играют роль временных складов для ионов, отходов и других веществ. Они участвуют в регуляции обмена веществ и помогают клетке адаптироваться к изменяющимся условиям среды.
</a:t>
            </a:r>
            <a:endParaRPr lang="en-US" sz="1469" dirty="0"/>
          </a:p>
        </p:txBody>
      </p:sp>
      <p:sp>
        <p:nvSpPr>
          <p:cNvPr id="8" name="Text 2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2138" dirty="0"/>
          </a:p>
        </p:txBody>
      </p:sp>
      <p:sp>
        <p:nvSpPr>
          <p:cNvPr id="9" name="Text 3"/>
          <p:cNvSpPr txBox="1"/>
          <p:nvPr/>
        </p:nvSpPr>
        <p:spPr>
          <a:xfrm>
            <a:off x="354500" y="320675"/>
            <a:ext cx="70107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6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Вакуоли: хранилище веществ в клетке
</a:t>
            </a:r>
            <a:endParaRPr lang="en-US" sz="2868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56026" y="1038300"/>
            <a:ext cx="4231798" cy="18483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3018450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отражает основные органоиды, их функции и примеры клеток, где они особенно активны.
</a:t>
            </a:r>
            <a:endParaRPr lang="en-US" sz="1600" dirty="0"/>
          </a:p>
        </p:txBody>
      </p:sp>
      <p:sp>
        <p:nvSpPr>
          <p:cNvPr id="6" name="Text 2"/>
          <p:cNvSpPr txBox="1"/>
          <p:nvPr/>
        </p:nvSpPr>
        <p:spPr>
          <a:xfrm>
            <a:off x="4702398" y="3020475"/>
            <a:ext cx="4097700" cy="144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специализированы на определённых функциях, что обеспечивает эффективность работы различных типов клеток.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349125" y="4710550"/>
            <a:ext cx="79623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Лабораторный практикум по биологии, 2023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354500" y="320675"/>
            <a:ext cx="75243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Органоиды: назначение и примеры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4500" y="1341388"/>
            <a:ext cx="8423400" cy="312542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2138" dirty="0"/>
          </a:p>
        </p:txBody>
      </p:sp>
      <p:sp>
        <p:nvSpPr>
          <p:cNvPr id="7" name="Text 1"/>
          <p:cNvSpPr txBox="1"/>
          <p:nvPr/>
        </p:nvSpPr>
        <p:spPr>
          <a:xfrm>
            <a:off x="354500" y="320675"/>
            <a:ext cx="8423400" cy="48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белка от синтеза до секреции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354500" y="874128"/>
            <a:ext cx="84234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последовательных этапов синтеза и транспортировки белка внутри клетки
</a:t>
            </a:r>
            <a:endParaRPr lang="en-US" sz="16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06000" y="4710550"/>
            <a:ext cx="304500" cy="32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2138" dirty="0">
                <a:solidFill>
                  <a:srgbClr val="E7DB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2138" dirty="0"/>
          </a:p>
        </p:txBody>
      </p:sp>
      <p:sp>
        <p:nvSpPr>
          <p:cNvPr id="5" name="Text 1"/>
          <p:cNvSpPr txBox="1"/>
          <p:nvPr/>
        </p:nvSpPr>
        <p:spPr>
          <a:xfrm>
            <a:off x="354500" y="987350"/>
            <a:ext cx="3294900" cy="3866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Значение клеточного строения для организма
</a:t>
            </a:r>
            <a:endParaRPr lang="en-US" sz="3000" dirty="0"/>
          </a:p>
        </p:txBody>
      </p:sp>
      <p:sp>
        <p:nvSpPr>
          <p:cNvPr id="6" name="Text 2"/>
          <p:cNvSpPr txBox="1"/>
          <p:nvPr/>
        </p:nvSpPr>
        <p:spPr>
          <a:xfrm>
            <a:off x="4305700" y="1152300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Органоиды обеспечивают жизненно важные процессы, такие как обмен веществ, производство энергии и синтез необходимых веществ для поддержания клеточных функций.
</a:t>
            </a:r>
            <a:endParaRPr lang="en-US" sz="1503" dirty="0"/>
          </a:p>
        </p:txBody>
      </p:sp>
      <p:sp>
        <p:nvSpPr>
          <p:cNvPr id="7" name="Text 3"/>
          <p:cNvSpPr txBox="1"/>
          <p:nvPr/>
        </p:nvSpPr>
        <p:spPr>
          <a:xfrm>
            <a:off x="4305700" y="2500091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клеток определяет специфику работы тканей, влияет на взаимодействие между клетками и координацию функций органов организма.
</a:t>
            </a:r>
            <a:endParaRPr lang="en-US" sz="1600" dirty="0"/>
          </a:p>
        </p:txBody>
      </p:sp>
      <p:sp>
        <p:nvSpPr>
          <p:cNvPr id="8" name="Text 4"/>
          <p:cNvSpPr txBox="1"/>
          <p:nvPr/>
        </p:nvSpPr>
        <p:spPr>
          <a:xfrm>
            <a:off x="4305700" y="3836795"/>
            <a:ext cx="42204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работы клеточных структур ведут к болезням, что подчёркивает важность правильного функционирования каждой клетки для жизни организмов.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14850" y="1338950"/>
            <a:ext cx="6791700" cy="253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8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Клетка — фундамент жизни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Знание строения и функций клетки — основа биологических наук и медицины. Оно позволяет понять механизмы жизни, развития и адаптации организмов, открывая перспективы для науки и технологий.
</a:t>
            </a:r>
            <a:endParaRPr lang="en-US" sz="4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2026-05-08T21:43:15Z</dcterms:created>
  <dcterms:modified xsi:type="dcterms:W3CDTF">2026-05-08T21:43:15Z</dcterms:modified>
</cp:coreProperties>
</file>