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250" y="418576"/>
            <a:ext cx="4155000" cy="2182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9125" y="3917100"/>
            <a:ext cx="3774900" cy="8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ливни и засухи уже меняют жизнь Европы.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90275" y="360000"/>
            <a:ext cx="35757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3525" y="1389075"/>
            <a:ext cx="3774900" cy="22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 Европе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551" y="52650"/>
            <a:ext cx="4517397" cy="502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2384950"/>
            <a:ext cx="4029600" cy="23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климат и почему это важно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59425" y="359991"/>
            <a:ext cx="3774900" cy="14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не один дождливый день, а долгосрочные условия в регионе. В Европе изменения уже видны по жаре, засухам, ливням и снегу, а их последствия затрагивают здоровье, воду, питание и природу.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3525" y="3461750"/>
            <a:ext cx="48912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раньше и сейчас
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7450" y="638668"/>
            <a:ext cx="1854297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Зимы во многих районах были холоднее и стабильнее, а снег в горах держался дольше. Погода чаще следовала привычным сезонным ритмам.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613075" y="1098318"/>
            <a:ext cx="1854297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чаще наблюдаются длительные волны жары, сухие периоды и сильные ливни. Небольшие отклонения повторяются всё чаще и становятся новой нормой.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0275" y="1553343"/>
            <a:ext cx="1854297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 начинается раньше, а летний зной усиливает нагрузку на людей, природу и города. Разные регионы Европы реагируют по-разному.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52800" y="2009918"/>
            <a:ext cx="1854297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заметно в повседневной жизни: от воды и урожая до отдыха и транспорта. Вопрос для класса: что вы замечаете вокруг себя быстрее всего?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погода: в чём разница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89500" y="38155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климат меняется, это видно не по одному дню, а по повторяющимся признакам: более жарким летам, мягким зимам и резким ливням вместо спокойных дождей.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89500" y="21057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это то, что происходит сегодня или завтра: дождь, ветер, солнце, похолодание. Она меняется быстро и может сильно отличаться от одного дня к другому.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89500" y="2960617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описывает средние условия за десятилетия. Он показывает, какие сезоны обычно бывают в регионе и как часто повторяются жара, мороз или осадки.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парниковый эффект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парниковых газов усиливает удержание тепла в атмосфере.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0" y="1476713"/>
            <a:ext cx="4161300" cy="32388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260675" y="1668923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Арктике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нагревается быстрее среднего, а Европа находится сравнительно близко к этому региону. Поэтому даже небольшие сдвиги в циркуляции воздуха здесь заметны особенно быстро.
</a:t>
            </a:r>
            <a:endParaRPr lang="en-US" sz="842" dirty="0"/>
          </a:p>
        </p:txBody>
      </p:sp>
      <p:sp>
        <p:nvSpPr>
          <p:cNvPr id="12" name="Text 2"/>
          <p:cNvSpPr txBox="1"/>
          <p:nvPr/>
        </p:nvSpPr>
        <p:spPr>
          <a:xfrm>
            <a:off x="5260675" y="2473786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смягчает климат, но также влияет на влажность и температуру воздуха. Из-за этого при смене потоков погоды одни районы получают больше дождей, а другие — больше засух.
</a:t>
            </a:r>
            <a:endParaRPr lang="en-US" sz="842" dirty="0"/>
          </a:p>
        </p:txBody>
      </p:sp>
      <p:sp>
        <p:nvSpPr>
          <p:cNvPr id="13" name="Text 3"/>
          <p:cNvSpPr txBox="1"/>
          <p:nvPr/>
        </p:nvSpPr>
        <p:spPr>
          <a:xfrm>
            <a:off x="5260675" y="32787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задерживают воздушные массы и создают сильные различия между соседними территориями. Поэтому в Альпах, на побережьях и в континентальной части изменения проявляются по-разному.
</a:t>
            </a:r>
            <a:endParaRPr lang="en-US" sz="842" dirty="0"/>
          </a:p>
        </p:txBody>
      </p:sp>
      <p:sp>
        <p:nvSpPr>
          <p:cNvPr id="14" name="Text 4"/>
          <p:cNvSpPr txBox="1"/>
          <p:nvPr/>
        </p:nvSpPr>
        <p:spPr>
          <a:xfrm>
            <a:off x="5260675" y="40835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воздушные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и сухие потоки воздуха меняют частоту ливней, жары и холодных периодов. Из-за этого климат Европы становится более неравномерным даже внутри одного сезона.
</a:t>
            </a:r>
            <a:endParaRPr lang="en-US" sz="842" dirty="0"/>
          </a:p>
        </p:txBody>
      </p:sp>
      <p:sp>
        <p:nvSpPr>
          <p:cNvPr id="15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реагирует особенно сильно
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 Европе растёт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общеевропейским тенденциям потепления; без точных статистических значений.
</a:t>
            </a:r>
            <a:endParaRPr lang="en-US" sz="974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заметен во всех частях Европы, но скорость и форма изменений отличаются по регионам.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идёт вверх, поэтому жаркие дни становятся вероятнее, а зимние холода — короче и мягче.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75" y="1513511"/>
            <a:ext cx="8247000" cy="1795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27075" y="3500450"/>
            <a:ext cx="21033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Дольше и раньше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периоды начинаются раньше и держатся дольше, чем раньше. Это усиливает нагрузку на организм и делает лето опаснее для детей, пожилых людей и тех, кто много времени проводит на улице.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89325" y="3500450"/>
            <a:ext cx="21033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засухе почва теряет влагу, а реки и водохранилища мелеют. Это мешает поливу, снижает урожай и усложняет снабжение водой городов и сельских районов.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575" y="3500450"/>
            <a:ext cx="21033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перегревы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асфальт, крыши и стены накапливают тепло днём и медленно отдают его ночью. Из-за этого становится труднее спать, а риск перегрева остаётся даже после захода солнца.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засухи
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64275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влаги в 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удерживает больше водяного пара, поэтому при ливне за короткое время выпадает очень большой объём воды. Это повышает риск внезапных паводков.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70800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паводка растёт опасность для людей, транспорта и санитарных условий. Чем плотнее застройка и чем меньше зелёных зон, тем сильнее последствия.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701958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размывает дороги, подмывает насыпи и повреждает подвалы, мосты и дома. Особенно уязвимы низины, береговые зоны и долины рек.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33117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ливнёвки не успевают принять поток, вода выходит на улицы и дворы. Переполненные каналы и ручьи быстро превращаются в опасные потоки.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 наводнения
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89500" y="38155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лесу нужно много времени на восстановление, а некоторые виды животных теряют привычную среду. Поэтому защита лесов важна заранее, а не только во время бедствия.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89500" y="21057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Сухое 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жара и отсутствие дождей высушивают траву, листья и лесную подстилку. Такие условия делают возгорание более вероятным даже от небольшой искры.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89500" y="2960617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дым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ускоряет распространение огня и усложняет работу пожарных. Дым ухудшает качество воздуха и опасен для людей с болезнями дыхания.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0" y="1476713"/>
            <a:ext cx="4161300" cy="32388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260675" y="1668923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Мельчающие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засухе реки теряют воду, становятся мельче и теплее. Это ухудшает снабжение городов, усложняет работу ферм и снижает качество среды для рыб и других речных организмов.
</a:t>
            </a:r>
            <a:endParaRPr lang="en-US" sz="842" dirty="0"/>
          </a:p>
        </p:txBody>
      </p:sp>
      <p:sp>
        <p:nvSpPr>
          <p:cNvPr id="12" name="Text 2"/>
          <p:cNvSpPr txBox="1"/>
          <p:nvPr/>
        </p:nvSpPr>
        <p:spPr>
          <a:xfrm>
            <a:off x="5260675" y="2473786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для лесов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Лесам труднее переживать долгие сухие периоды: деревья растут медленнее, чаще болеют и хуже восстанавливаются после жары. Из-за этого возрастает риск усыхания и повреждения насаждений.
</a:t>
            </a:r>
            <a:endParaRPr lang="en-US" sz="842" dirty="0"/>
          </a:p>
        </p:txBody>
      </p:sp>
      <p:sp>
        <p:nvSpPr>
          <p:cNvPr id="13" name="Text 3"/>
          <p:cNvSpPr txBox="1"/>
          <p:nvPr/>
        </p:nvSpPr>
        <p:spPr>
          <a:xfrm>
            <a:off x="5260675" y="32787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ареалов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меняют привычные места обитания, уходя севернее или выше в горы, где прохладнее. Если подходящих условий рядом нет, популяции сокращаются и виды становятся уязвимее.
</a:t>
            </a:r>
            <a:endParaRPr lang="en-US" sz="842" dirty="0"/>
          </a:p>
        </p:txBody>
      </p:sp>
      <p:sp>
        <p:nvSpPr>
          <p:cNvPr id="14" name="Text 4"/>
          <p:cNvSpPr txBox="1"/>
          <p:nvPr/>
        </p:nvSpPr>
        <p:spPr>
          <a:xfrm>
            <a:off x="5260675" y="40835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изменения происходят слишком быстро, не все виды успевают приспособиться. Тогда нарушаются пищевые цепочки, а биоразнообразие беднеет, даже если внешне экосистема кажется прежней.
</a:t>
            </a:r>
            <a:endParaRPr lang="en-US" sz="842" dirty="0"/>
          </a:p>
        </p:txBody>
      </p:sp>
      <p:sp>
        <p:nvSpPr>
          <p:cNvPr id="15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природой
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99000" y="3832550"/>
            <a:ext cx="23937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моря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моря у берегов Европы постепенно растёт, поэтому низкие побережья чаще страдают от затопления, особенно во время штормов и высоких приливов.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16725" y="3832550"/>
            <a:ext cx="23937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воды и почвы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вода может проникать в почву и грунтовые воды, из-за чего сложнее выращивать растения и обеспечивать людей чистой пресной водой.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357863" y="3832550"/>
            <a:ext cx="23937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ущерба от штормов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Штормовые волны и сильный прибой разрушают берега, портовые сооружения и пляжи. Там, где берег низкий, ущерб от непогоды возникает быстрее и сильнее.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побережья
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767" y="1672875"/>
            <a:ext cx="4371615" cy="200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урожай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463525" y="4814100"/>
            <a:ext cx="8204100" cy="1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IPCC и Европейского агентства по окружающей среде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1125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уже влияет на урожайность по-разному в разных регионах Европы. Таблица показывает, какие факторы чаще повышают риск для сельского хозяйства.
</a:t>
            </a:r>
            <a:endParaRPr lang="en-US" sz="1223" dirty="0"/>
          </a:p>
        </p:txBody>
      </p:sp>
      <p:sp>
        <p:nvSpPr>
          <p:cNvPr id="11" name="Text 4"/>
          <p:cNvSpPr txBox="1"/>
          <p:nvPr/>
        </p:nvSpPr>
        <p:spPr>
          <a:xfrm>
            <a:off x="4826250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дефицит влаги и вредители действуют вместе: где-то условия временно улучшаются, но в целом растут нестабильность и вероятность потерь.
</a:t>
            </a:r>
            <a:endParaRPr lang="en-US" sz="12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75" y="1513511"/>
            <a:ext cx="8247000" cy="1795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79450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перегрева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сильной жары организм быстрее теряет воду, а температура тела растёт. Особенно осторожными должны быть дети, пожилые люди и те, кто много времени проводит на улице.
</a:t>
            </a:r>
            <a:endParaRPr lang="en-US" sz="1030" dirty="0"/>
          </a:p>
        </p:txBody>
      </p:sp>
      <p:sp>
        <p:nvSpPr>
          <p:cNvPr id="12" name="Text 2"/>
          <p:cNvSpPr txBox="1"/>
          <p:nvPr/>
        </p:nvSpPr>
        <p:spPr>
          <a:xfrm>
            <a:off x="2651125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в жаркие дни приводит к слабости, головной боли и ухудшению самочувствия. Простая привычка пить достаточно воды помогает снизить риск.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22825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дышать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 пожаров и загрязнённый воздух раздражают дыхательные пути. Из-за этого у людей с астмой и другими болезнями лёгких симптомы могут усиливаться.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794500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Длиннее сезон аллергий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погода продлевает цветение многих растений-аллергенов. Поэтому сезон аллергий во многих местах становится длиннее и может начинаться раньше весной.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людей
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города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89500" y="42419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застройка хуже переносит перегрев и сильные осадки, если не приспособлена к новым условиям. В таких кварталах труднее защищать здания и коммуникации.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500" y="18879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транспортные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расширяет металл и разрушает покрытие дорог, рельсов и мостов. Из-за этого транспорт требует большего ремонта, а перебои в движении случаются чаще.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500" y="2672588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подтопления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ливни перегружают ливнёвки и подтапливают улицы. Подземные переходы, тоннели и набережные особенно уязвимы, потому что вода быстро накапливается в низких местах.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89500" y="3457246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нагрузки на энергию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жаркие дни жители и предприятия чаще включают кондиционеры, поэтому спрос на электричество растёт. Это делает энергосистему более напряжённой в самые тёплые периоды.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изменении климата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дополняющих пути: приспособление к последствиям и уменьшение причин потепления.
</a:t>
            </a:r>
            <a:endParaRPr lang="en-US" sz="12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64275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удобный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расширяют трамвайные и автобусные маршруты, чтобы люди реже пользовались личными машинами. Это помогает уменьшить загрязнение воздуха и сделать поездки устойчивее.
</a:t>
            </a:r>
            <a:endParaRPr lang="en-US" sz="968" dirty="0"/>
          </a:p>
        </p:txBody>
      </p:sp>
      <p:sp>
        <p:nvSpPr>
          <p:cNvPr id="11" name="Text 2"/>
          <p:cNvSpPr txBox="1"/>
          <p:nvPr/>
        </p:nvSpPr>
        <p:spPr>
          <a:xfrm>
            <a:off x="6770800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сети обновляют, чтобы они выдерживали пиковый спрос и лучше работали с чистой электроэнергией. Успех оценивают по меньшему числу аварий и затрат.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701958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жары и воды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строят защиту от наводнений, высаживают деревья, создают тень и прохладные общественные пространства. Эти меры уменьшают перегрев и помогают переживать жаркие периоды.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2633117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 в зданиях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дома и офисы утепляют, чтобы зимой терять меньше тепла, а летом медленнее перегреваться. Такой подход снижает счета и нагрузку на энергосистему.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делают страны и города
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0" y="1476713"/>
            <a:ext cx="4161300" cy="32388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260675" y="1607606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кран, когда чистишь зубы, и не оставляй воду течь без нужды. Даже небольшая экономия помогает беречь пресную воду, которая становится всё ценнее.
</a:t>
            </a:r>
            <a:endParaRPr lang="en-US" sz="798" dirty="0"/>
          </a:p>
        </p:txBody>
      </p:sp>
      <p:sp>
        <p:nvSpPr>
          <p:cNvPr id="13" name="Text 2"/>
          <p:cNvSpPr txBox="1"/>
          <p:nvPr/>
        </p:nvSpPr>
        <p:spPr>
          <a:xfrm>
            <a:off x="5260675" y="2241106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 свет в пустой комнате и не держи включёнными лишние устройства. Так расходуется меньше электричества, а значит, требуется меньше энергии для его производства.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5260675" y="2874519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более чистые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выбирай пешие прогулки, велосипед или общественный транспорт, если путь недалёкий. Это уменьшает выбросы и делает городские улицы тише и чище.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5260675" y="3507944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выбрасывать еду
</a:t>
            </a:r>
            <a:pPr algn="l" indent="0" marL="0">
              <a:lnSpc>
                <a:spcPct val="100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 покупки и порции так, чтобы еда не попадала в мусор. Когда выброшено меньше продуктов, сокращаются потери ресурсов, воды и энергии.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5260675" y="4141269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и продлевать срок
</a:t>
            </a:r>
            <a:pPr algn="l" indent="0" marL="0">
              <a:lnSpc>
                <a:spcPct val="100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 отходы и выбирай вещи, которые можно использовать дольше. Чем реже приходится покупать новое, тем меньше нагрузка на природу и производство.
</a:t>
            </a:r>
            <a:endParaRPr lang="en-US" sz="798" dirty="0"/>
          </a:p>
        </p:txBody>
      </p:sp>
      <p:sp>
        <p:nvSpPr>
          <p:cNvPr id="17" name="Text 6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
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помогут городу сильнее всего?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сравнить решения по их пользе для снижения риска жары и паводков.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525" y="1803450"/>
            <a:ext cx="7820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 — решения нужны уже сейчас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3006476"/>
            <a:ext cx="7607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уже живёт в климате, где жара, ливни и засухи становятся привычнее. Самые разумные шаги — снижать выбросы и одновременно защищать людей, города и природу от новых рисков.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2026-07-26T17:27:17Z</dcterms:created>
  <dcterms:modified xsi:type="dcterms:W3CDTF">2026-07-26T17:27:17Z</dcterms:modified>
</cp:coreProperties>
</file>