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jpe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jpe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jpeg"/><Relationship Id="rId4" Type="http://schemas.openxmlformats.org/officeDocument/2006/relationships/image" Target="../media/image-10-4.jpe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image" Target="../media/image-11-5.jpeg"/><Relationship Id="rId6" Type="http://schemas.openxmlformats.org/officeDocument/2006/relationships/image" Target="../media/image-11-6.jpe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jpeg"/><Relationship Id="rId4" Type="http://schemas.openxmlformats.org/officeDocument/2006/relationships/image" Target="../media/image-12-4.jpe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jpeg"/><Relationship Id="rId4" Type="http://schemas.openxmlformats.org/officeDocument/2006/relationships/image" Target="../media/image-13-4.jpe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jpe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2500" y="2725406"/>
            <a:ext cx="8486700" cy="211338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288475"/>
            <a:ext cx="5329500" cy="3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1559507"/>
            <a:ext cx="5591700" cy="9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Испания — страна с богатой историей, культурой и яркими традициями.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55800" y="763925"/>
            <a:ext cx="55917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и ключевые темы: Испания
</a:t>
            </a:r>
            <a:endParaRPr lang="en-US" sz="2649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27125" y="720488"/>
            <a:ext cx="3609600" cy="35990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1612750"/>
            <a:ext cx="44142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5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Историческое и географическое начало Испании
</a:t>
            </a:r>
            <a:endParaRPr lang="en-US" sz="2159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2628900"/>
            <a:ext cx="4414200" cy="9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Испания возникла как единое государство после союза Кастилии и Арагона в 1469 году. Сегодня это почти весь Пиренейский полуостров с выходом к Атлантике и Средиземному морю, с населением около 47,6 миллионов человек.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70900" y="1315775"/>
            <a:ext cx="3326100" cy="87375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16300" y="2431422"/>
            <a:ext cx="3310200" cy="87280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70900" y="3529297"/>
            <a:ext cx="3310200" cy="87280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5800" y="516075"/>
            <a:ext cx="83811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города и природные особенности Испании
</a:t>
            </a:r>
            <a:endParaRPr lang="en-US" sz="2650" dirty="0"/>
          </a:p>
        </p:txBody>
      </p:sp>
      <p:sp>
        <p:nvSpPr>
          <p:cNvPr id="8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5800" y="1299326"/>
            <a:ext cx="5008200" cy="8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6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Мадрид — сердце страны
</a:t>
            </a:r>
            <a:pPr algn="l" indent="0" marL="0">
              <a:lnSpc>
                <a:spcPct val="100000"/>
              </a:lnSpc>
              <a:buNone/>
            </a:pPr>
            <a:r>
              <a:rPr lang="en-US" sz="176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Столица Мадрид расположена в центре Испании и является крупнейшим городом с важным культурным и политическим значением.
</a:t>
            </a:r>
            <a:endParaRPr lang="en-US" sz="1767" dirty="0"/>
          </a:p>
        </p:txBody>
      </p:sp>
      <p:sp>
        <p:nvSpPr>
          <p:cNvPr id="10" name="Text 3"/>
          <p:cNvSpPr txBox="1"/>
          <p:nvPr/>
        </p:nvSpPr>
        <p:spPr>
          <a:xfrm>
            <a:off x="355800" y="2415201"/>
            <a:ext cx="5008200" cy="8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Ведущие города и их регионы
</a:t>
            </a:r>
            <a:pPr algn="l" indent="0" marL="0">
              <a:lnSpc>
                <a:spcPct val="100000"/>
              </a:lnSpc>
              <a:buNone/>
            </a:pPr>
            <a:r>
              <a:rPr lang="en-US" sz="17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Барселона в Каталонии и Валенсия привлекают своей архитектурой и экономическим развитием. Севилья и Сарагоса важны для Андалусии и Арагона соответственно.
</a:t>
            </a:r>
            <a:endParaRPr lang="en-US" sz="1723" dirty="0"/>
          </a:p>
        </p:txBody>
      </p:sp>
      <p:sp>
        <p:nvSpPr>
          <p:cNvPr id="11" name="Text 4"/>
          <p:cNvSpPr txBox="1"/>
          <p:nvPr/>
        </p:nvSpPr>
        <p:spPr>
          <a:xfrm>
            <a:off x="355800" y="3531076"/>
            <a:ext cx="5008200" cy="8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Горы и реки: природное богатство
</a:t>
            </a:r>
            <a:pPr algn="l" indent="0" marL="0">
              <a:lnSpc>
                <a:spcPct val="100000"/>
              </a:lnSpc>
              <a:buNone/>
            </a:pPr>
            <a:r>
              <a:rPr lang="en-US" sz="17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Пиренеи на севере и Сьерра-Невада на юге создают горные ландшафты. Главные реки: Эбро, Тахо, Дуэро и Гвадалквивир питают плодородные земли.
</a:t>
            </a:r>
            <a:endParaRPr lang="en-US" sz="1723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6075" y="1865496"/>
            <a:ext cx="3709500" cy="212750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516075"/>
            <a:ext cx="58437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Автономные сообщества и регионы Испании
</a:t>
            </a:r>
            <a:endParaRPr lang="en-US" sz="2649" dirty="0"/>
          </a:p>
        </p:txBody>
      </p:sp>
      <p:sp>
        <p:nvSpPr>
          <p:cNvPr id="7" name="Text 1"/>
          <p:cNvSpPr txBox="1"/>
          <p:nvPr/>
        </p:nvSpPr>
        <p:spPr>
          <a:xfrm>
            <a:off x="355800" y="1757900"/>
            <a:ext cx="2159700" cy="256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Страна разделена на 17 автономных сообществ с уникальными культурами и органами власти. Некоторые регионы выделяются своей идентичностью.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6628550" y="1757800"/>
            <a:ext cx="2159700" cy="256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Автономity регионов поддерживают сохранение культурного многообразия и административную самостоятельность.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2716075" y="4319800"/>
            <a:ext cx="3257700" cy="21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Министерства Административного Деления Испании, 2023
</a:t>
            </a:r>
            <a:endParaRPr lang="en-US" sz="7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" y="0"/>
            <a:ext cx="4480471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878800" y="582700"/>
            <a:ext cx="39093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Климатические особенности Испании
</a:t>
            </a:r>
            <a:endParaRPr lang="en-US" sz="2649" dirty="0"/>
          </a:p>
        </p:txBody>
      </p:sp>
      <p:sp>
        <p:nvSpPr>
          <p:cNvPr id="7" name="Text 1"/>
          <p:cNvSpPr txBox="1"/>
          <p:nvPr/>
        </p:nvSpPr>
        <p:spPr>
          <a:xfrm>
            <a:off x="5116601" y="1705161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Восток и юг страны обладают средиземноморским климатом с жарким, сухим летом и мягкой зимой, что привлекает туристов круглый год.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116601" y="3286161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 характеризуется океаническим климатом с частыми дождями и умеренными температурами, а в горах Пиренеев зимой выпадает снег.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84825" y="1473064"/>
            <a:ext cx="5742000" cy="130092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84825" y="3027077"/>
            <a:ext cx="5742000" cy="130092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516075"/>
            <a:ext cx="83811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Древняя история и средневековый период Испании
</a:t>
            </a:r>
            <a:endParaRPr lang="en-US" sz="2650" dirty="0"/>
          </a:p>
        </p:txBody>
      </p:sp>
      <p:sp>
        <p:nvSpPr>
          <p:cNvPr id="7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55800" y="1470575"/>
            <a:ext cx="2153400" cy="13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Римское наследие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III века до н.э. на территории Испании жили римляне, которые построили дороги и акведуки, оставив после себя значимые архитектурные памятники.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55800" y="3024588"/>
            <a:ext cx="2153400" cy="13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Мавританское влияние и Реконкиста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VIII века мавры управляли большой частью Испании, вдохнув новую жизнь в науку и искусство, сохранив культуру до завершения Реконкисты христианами.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66200" y="1471264"/>
            <a:ext cx="4260600" cy="113172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25475" y="2929637"/>
            <a:ext cx="4276200" cy="117762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516075"/>
            <a:ext cx="83811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Эпоха Испанской империи: открытия и Золотой век
</a:t>
            </a:r>
            <a:endParaRPr lang="en-US" sz="2650" dirty="0"/>
          </a:p>
        </p:txBody>
      </p:sp>
      <p:sp>
        <p:nvSpPr>
          <p:cNvPr id="7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55800" y="1509225"/>
            <a:ext cx="4030800" cy="10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5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Открытие Америки и глобальное влияние
</a:t>
            </a:r>
            <a:pPr algn="l" indent="0" marL="0">
              <a:lnSpc>
                <a:spcPct val="100000"/>
              </a:lnSpc>
              <a:buNone/>
            </a:pPr>
            <a:r>
              <a:rPr lang="en-US" sz="165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1492 году Христофор Колумб открыл Америку, прокладывая путь к обширным колониальным владениям Испании в Америке, Азии и Европе.
</a:t>
            </a:r>
            <a:endParaRPr lang="en-US" sz="1656" dirty="0"/>
          </a:p>
        </p:txBody>
      </p:sp>
      <p:sp>
        <p:nvSpPr>
          <p:cNvPr id="9" name="Text 3"/>
          <p:cNvSpPr txBox="1"/>
          <p:nvPr/>
        </p:nvSpPr>
        <p:spPr>
          <a:xfrm>
            <a:off x="355800" y="2967750"/>
            <a:ext cx="4030800" cy="11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3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Культурное процветание Золотого века
</a:t>
            </a:r>
            <a:pPr algn="l" indent="0" marL="0">
              <a:lnSpc>
                <a:spcPct val="100000"/>
              </a:lnSpc>
              <a:buNone/>
            </a:pPr>
            <a:r>
              <a:rPr lang="en-US" sz="173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XVI–XVII века стали эпохой расцвета литературы и искусства: Сервантес и Лопе де Вега внесли мировой вклад в литературу и театр.
</a:t>
            </a:r>
            <a:endParaRPr lang="en-US" sz="1733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" y="0"/>
            <a:ext cx="4480471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878800" y="582700"/>
            <a:ext cx="39093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7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Новейшая история и политическое устройство Испании
</a:t>
            </a:r>
            <a:endParaRPr lang="en-US" sz="1771" dirty="0"/>
          </a:p>
        </p:txBody>
      </p:sp>
      <p:sp>
        <p:nvSpPr>
          <p:cNvPr id="7" name="Text 1"/>
          <p:cNvSpPr txBox="1"/>
          <p:nvPr/>
        </p:nvSpPr>
        <p:spPr>
          <a:xfrm>
            <a:off x="5116601" y="1705161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XIX–XX веках Испания пережила потерю колоний и внутренние конфликты, включая Гражданскую войну и диктатуру Франко.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116601" y="3286161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1978 года устанавливается конституционная монархия, страна вступает в ЕС в 1986 году, что стимулирует развитие экономики и инфраструктуры.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56637" y="1308500"/>
            <a:ext cx="2779075" cy="3011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481800"/>
            <a:ext cx="55998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Экономика Испании: отрасли и вызовы
</a:t>
            </a:r>
            <a:endParaRPr lang="en-US" sz="2649" dirty="0"/>
          </a:p>
        </p:txBody>
      </p:sp>
      <p:sp>
        <p:nvSpPr>
          <p:cNvPr id="7" name="Text 1"/>
          <p:cNvSpPr txBox="1"/>
          <p:nvPr/>
        </p:nvSpPr>
        <p:spPr>
          <a:xfrm>
            <a:off x="646050" y="1721275"/>
            <a:ext cx="44814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Сельское хозяйство активно развивается с упором на оливки, виноград и цитрусовые. Производство оливкового масла признано мировым лидером.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646050" y="3116000"/>
            <a:ext cx="44814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Ведущие сектора — автомобильная и текстильная промышленность, туризм занимает до 12% ВВП. Главная социальная проблема — молодёжная безработица.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84825" y="1348500"/>
            <a:ext cx="5742000" cy="92522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84825" y="2450761"/>
            <a:ext cx="5742000" cy="92522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84825" y="3553011"/>
            <a:ext cx="5742000" cy="92522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5800" y="516075"/>
            <a:ext cx="8381100" cy="60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2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Спорт и футбол как часть испанской культуры
</a:t>
            </a:r>
            <a:endParaRPr lang="en-US" sz="2825" dirty="0"/>
          </a:p>
        </p:txBody>
      </p:sp>
      <p:sp>
        <p:nvSpPr>
          <p:cNvPr id="8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5800" y="1347974"/>
            <a:ext cx="2153400" cy="9262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Футбол — национальная страсть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Клубы «Реал Мадрид» и «Барселона» — мировые лидеры, их противостояние «Эль Класико» — событие мирового масштаба.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55800" y="2450235"/>
            <a:ext cx="2153400" cy="9262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Успехи национальной сборной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Испания выигрывала чемпионат мира 2010 года и трижды чемпионат Европы, что укрепило страстное отношение к футболу по всей стране.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355800" y="3552485"/>
            <a:ext cx="2153400" cy="9262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спорта и традиций
</a:t>
            </a:r>
            <a:pPr algn="l" indent="0" marL="0">
              <a:lnSpc>
                <a:spcPct val="100000"/>
              </a:lnSpc>
              <a:buNone/>
            </a:pPr>
            <a:r>
              <a:rPr lang="en-US" sz="65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4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Кроме футбола популярны баскетбол и теннис. Традиционные развлечения включают корриды, фламенко и праздники, отмечающие культурное наследие.
</a:t>
            </a:r>
            <a:endParaRPr lang="en-US" sz="1215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4225" y="1322616"/>
            <a:ext cx="2706600" cy="70836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4250" y="2109891"/>
            <a:ext cx="2706600" cy="70836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24050" y="2908919"/>
            <a:ext cx="2690700" cy="70946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85875" y="3709292"/>
            <a:ext cx="2696400" cy="703065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355800" y="516075"/>
            <a:ext cx="83811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9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Великие художники и архитекторы Испании
</a:t>
            </a:r>
            <a:endParaRPr lang="en-US" sz="2997" dirty="0"/>
          </a:p>
        </p:txBody>
      </p:sp>
      <p:sp>
        <p:nvSpPr>
          <p:cNvPr id="11" name="Text 2"/>
          <p:cNvSpPr txBox="1"/>
          <p:nvPr/>
        </p:nvSpPr>
        <p:spPr>
          <a:xfrm>
            <a:off x="355800" y="1322050"/>
            <a:ext cx="50082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Диего Веласкес — мастер портретов XVII века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Веласкес создал глубокие и живые портреты представителей испанской знати, его картина «Менины» стала символом искусства барокко. Он умел передавать настроение и характер своих моделей с редкой точностью.
</a:t>
            </a:r>
            <a:endParaRPr lang="en-US" sz="1500" dirty="0"/>
          </a:p>
        </p:txBody>
      </p:sp>
      <p:sp>
        <p:nvSpPr>
          <p:cNvPr id="12" name="Text 3"/>
          <p:cNvSpPr txBox="1"/>
          <p:nvPr/>
        </p:nvSpPr>
        <p:spPr>
          <a:xfrm>
            <a:off x="355800" y="2128025"/>
            <a:ext cx="50082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Франсиско Гойя — хроник истории на полотне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Гойя известен своими драматичными историческими картинами и критическими зарисовками общества. Его работы отражают переживания и конфликты Испании XVIII–XIX веков, отличаясь яркой экспрессией.
</a:t>
            </a:r>
            <a:endParaRPr lang="en-US" sz="1500" dirty="0"/>
          </a:p>
        </p:txBody>
      </p:sp>
      <p:sp>
        <p:nvSpPr>
          <p:cNvPr id="13" name="Text 4"/>
          <p:cNvSpPr txBox="1"/>
          <p:nvPr/>
        </p:nvSpPr>
        <p:spPr>
          <a:xfrm>
            <a:off x="355800" y="2934000"/>
            <a:ext cx="50082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Пабло Пикассо — основатель кубизма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Пикассо перевернул представления о живописи, создав стиль кубизма, который разрушил классические формы. Его шедевр «Герника» показывает ужасы войны и привлекает внимание к человеческим страданиям.
</a:t>
            </a:r>
            <a:endParaRPr lang="en-US" sz="1500" dirty="0"/>
          </a:p>
        </p:txBody>
      </p:sp>
      <p:sp>
        <p:nvSpPr>
          <p:cNvPr id="14" name="Text 5"/>
          <p:cNvSpPr txBox="1"/>
          <p:nvPr/>
        </p:nvSpPr>
        <p:spPr>
          <a:xfrm>
            <a:off x="355800" y="3739975"/>
            <a:ext cx="50082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Антонио Гауди — гений каталонской архитектуры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Гауди создавал уникальные здания с органическими формами и яркими деталями. Его Собор Святого Семейства и парк Гуэль сделали Барселону культурным центром архитектуры модернизма.
</a:t>
            </a:r>
            <a:endParaRPr lang="en-US" sz="15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84825" y="1348500"/>
            <a:ext cx="5742000" cy="92522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84825" y="2450761"/>
            <a:ext cx="5742000" cy="92522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84825" y="3553011"/>
            <a:ext cx="5742000" cy="92522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5800" y="516075"/>
            <a:ext cx="8381100" cy="60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9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Популярные курорты и значение туризма для Испании
</a:t>
            </a:r>
            <a:endParaRPr lang="en-US" sz="2397" dirty="0"/>
          </a:p>
        </p:txBody>
      </p:sp>
      <p:sp>
        <p:nvSpPr>
          <p:cNvPr id="8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5800" y="1347974"/>
            <a:ext cx="2153400" cy="9262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Средиземноморские курорты — отличное сочетание пляжей и природы
</a:t>
            </a:r>
            <a:pPr algn="l" indent="0" marL="0">
              <a:lnSpc>
                <a:spcPct val="100000"/>
              </a:lnSpc>
              <a:buNone/>
            </a:pPr>
            <a:r>
              <a:rPr lang="en-US" sz="56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Коста-Брава, Коста-Бланка и Коста-дель-Соль привлекают миллионы туристов своими живописными пляжами и мягким климатом. Здесь развита инфраструктура для отдыха и развлечений всех возрастов.
</a:t>
            </a:r>
            <a:endParaRPr lang="en-US" sz="1041" dirty="0"/>
          </a:p>
        </p:txBody>
      </p:sp>
      <p:sp>
        <p:nvSpPr>
          <p:cNvPr id="10" name="Text 3"/>
          <p:cNvSpPr txBox="1"/>
          <p:nvPr/>
        </p:nvSpPr>
        <p:spPr>
          <a:xfrm>
            <a:off x="355800" y="2450235"/>
            <a:ext cx="2153400" cy="9262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Острова Канарского и Балеарского архипелагов
</a:t>
            </a:r>
            <a:pPr algn="l" indent="0" marL="0">
              <a:lnSpc>
                <a:spcPct val="100000"/>
              </a:lnSpc>
              <a:buNone/>
            </a:pPr>
            <a:r>
              <a:rPr lang="en-US" sz="6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Тёплый климат и разнообразие ландшафтов сделали Канарские и Балеарские острова удобным местом отдыха круглый год. Туристы любят здесь уникальную природу и испанское гостеприимство.
</a:t>
            </a:r>
            <a:endParaRPr lang="en-US" sz="1167" dirty="0"/>
          </a:p>
        </p:txBody>
      </p:sp>
      <p:sp>
        <p:nvSpPr>
          <p:cNvPr id="11" name="Text 4"/>
          <p:cNvSpPr txBox="1"/>
          <p:nvPr/>
        </p:nvSpPr>
        <p:spPr>
          <a:xfrm>
            <a:off x="355800" y="3552485"/>
            <a:ext cx="2153400" cy="9262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1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Туризм как ключевой сектор экономики
</a:t>
            </a:r>
            <a:pPr algn="l" indent="0" marL="0">
              <a:lnSpc>
                <a:spcPct val="100000"/>
              </a:lnSpc>
              <a:buNone/>
            </a:pPr>
            <a:r>
              <a:rPr lang="en-US" sz="65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Ежегодно Испанию посещают свыше 80 миллионов человек, что обеспечивает миллионы рабочих мест. Развитие туризма способствует улучшению инфраструктуры и поддержке местных сообществ.
</a:t>
            </a:r>
            <a:endParaRPr lang="en-US" sz="1214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70900" y="1315775"/>
            <a:ext cx="3326100" cy="87375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16300" y="2431422"/>
            <a:ext cx="3310200" cy="87280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70900" y="3529297"/>
            <a:ext cx="3310200" cy="87280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5800" y="516075"/>
            <a:ext cx="83811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Праздники и фестивали: традиционные и современные
</a:t>
            </a:r>
            <a:endParaRPr lang="en-US" sz="2650" dirty="0"/>
          </a:p>
        </p:txBody>
      </p:sp>
      <p:sp>
        <p:nvSpPr>
          <p:cNvPr id="8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5800" y="1299326"/>
            <a:ext cx="5008200" cy="8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6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Томатина в Буньоле — весёлая томатная битва
</a:t>
            </a:r>
            <a:pPr algn="l" indent="0" marL="0">
              <a:lnSpc>
                <a:spcPct val="100000"/>
              </a:lnSpc>
              <a:buNone/>
            </a:pPr>
            <a:r>
              <a:rPr lang="en-US" sz="166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летний праздник собирает людей со всего мира для участия в яркой битве с тысячами тоннами спелых помидоров. Это необычное событие наполнено энергией и радостью.
</a:t>
            </a:r>
            <a:endParaRPr lang="en-US" sz="1661" dirty="0"/>
          </a:p>
        </p:txBody>
      </p:sp>
      <p:sp>
        <p:nvSpPr>
          <p:cNvPr id="10" name="Text 3"/>
          <p:cNvSpPr txBox="1"/>
          <p:nvPr/>
        </p:nvSpPr>
        <p:spPr>
          <a:xfrm>
            <a:off x="355800" y="2415201"/>
            <a:ext cx="5008200" cy="8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Фестиваль Сан-Фермин в Памплоне
</a:t>
            </a:r>
            <a:pPr algn="l" indent="0" marL="0">
              <a:lnSpc>
                <a:spcPct val="100000"/>
              </a:lnSpc>
              <a:buNone/>
            </a:pPr>
            <a:r>
              <a:rPr lang="en-US" sz="17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Знаменитый забег с быками привлекает любителей адреналина и традиционной испанской культуры. Улица города наполняется музыкой, танцами и традиционными костюмами.
</a:t>
            </a:r>
            <a:endParaRPr lang="en-US" sz="1723" dirty="0"/>
          </a:p>
        </p:txBody>
      </p:sp>
      <p:sp>
        <p:nvSpPr>
          <p:cNvPr id="11" name="Text 4"/>
          <p:cNvSpPr txBox="1"/>
          <p:nvPr/>
        </p:nvSpPr>
        <p:spPr>
          <a:xfrm>
            <a:off x="355800" y="3531076"/>
            <a:ext cx="5008200" cy="8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9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Файяс в Валенсии — праздник огня и творчества
</a:t>
            </a:r>
            <a:pPr algn="l" indent="0" marL="0">
              <a:lnSpc>
                <a:spcPct val="100000"/>
              </a:lnSpc>
              <a:buNone/>
            </a:pPr>
            <a:r>
              <a:rPr lang="en-US" sz="159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празднике создают огромные куклы и сооружения, которые затем сжигают, сопровождая действие фейерверками. Это символ обновления и начала весны в испанской культуре.
</a:t>
            </a:r>
            <a:endParaRPr lang="en-US" sz="1598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" y="0"/>
            <a:ext cx="4480471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878800" y="582700"/>
            <a:ext cx="39093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8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Инновации и развитие технологий в современной Испании
</a:t>
            </a:r>
            <a:endParaRPr lang="en-US" sz="1784" dirty="0"/>
          </a:p>
        </p:txBody>
      </p:sp>
      <p:sp>
        <p:nvSpPr>
          <p:cNvPr id="7" name="Text 1"/>
          <p:cNvSpPr txBox="1"/>
          <p:nvPr/>
        </p:nvSpPr>
        <p:spPr>
          <a:xfrm>
            <a:off x="5116601" y="1705161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Испания активно развивает высокоскоростные железные дороги AVE с возможностью движения свыше 300 км/ч, а также инвестирует в солнечную и ветровую энергетику для устойчивого будущего.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116601" y="3286161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Мадрид и Барселона стали важными центрами стартапов и ИТ-разработок на Пиренейском полуострове, стимулируя научные исследования и цифровые инновации в различных сферах жизни.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" y="0"/>
            <a:ext cx="4480471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878800" y="582700"/>
            <a:ext cx="39093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Семейные ценности и традиции
</a:t>
            </a:r>
            <a:endParaRPr lang="en-US" sz="2649" dirty="0"/>
          </a:p>
        </p:txBody>
      </p:sp>
      <p:sp>
        <p:nvSpPr>
          <p:cNvPr id="7" name="Text 1"/>
          <p:cNvSpPr txBox="1"/>
          <p:nvPr/>
        </p:nvSpPr>
        <p:spPr>
          <a:xfrm>
            <a:off x="5116601" y="1705161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Испанские семьи ценят крепкие связи между поколениями и уважение к старшим, часто собираясь за общим столом для совместных обедов и ужинов, что укрепляет их единство.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116601" y="3286161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Сиеста — традиционный дневной отдых с 14 до 17 часов, сохраняющийся в разных регионах; молодёжь активно участвует в общественных и семейных мероприятиях, поддерживая традиции страны.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5800" y="516074"/>
            <a:ext cx="6036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Национальные праздники и официальные выходные
</a:t>
            </a:r>
            <a:endParaRPr lang="en-US" sz="2649" dirty="0"/>
          </a:p>
        </p:txBody>
      </p:sp>
      <p:sp>
        <p:nvSpPr>
          <p:cNvPr id="8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8975" y="1738399"/>
            <a:ext cx="1594800" cy="139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1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25 декабря — Рождество
</a:t>
            </a:r>
            <a:pPr algn="l" indent="0" marL="0">
              <a:lnSpc>
                <a:spcPct val="100000"/>
              </a:lnSpc>
              <a:buNone/>
            </a:pPr>
            <a:r>
              <a:rPr lang="en-US" sz="141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Праздник, когда семьи собираются вместе для совместного ужина и обмена подарками, сопровождаемый богослужениями и многочисленными праздничными мероприятиями.
</a:t>
            </a:r>
            <a:endParaRPr lang="en-US" sz="1418" dirty="0"/>
          </a:p>
        </p:txBody>
      </p:sp>
      <p:sp>
        <p:nvSpPr>
          <p:cNvPr id="10" name="Text 3"/>
          <p:cNvSpPr txBox="1"/>
          <p:nvPr/>
        </p:nvSpPr>
        <p:spPr>
          <a:xfrm>
            <a:off x="2172775" y="1738399"/>
            <a:ext cx="1594800" cy="139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4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Пасха (переменная дата)
</a:t>
            </a:r>
            <a:pPr algn="l" indent="0" marL="0">
              <a:lnSpc>
                <a:spcPct val="100000"/>
              </a:lnSpc>
              <a:buNone/>
            </a:pPr>
            <a:r>
              <a:rPr lang="en-US" sz="144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6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течение весны проходят многочисленные процессии и религиозные празднования, выражающие страсть и воскресение Христа, с участием всей страны.
</a:t>
            </a:r>
            <a:endParaRPr lang="en-US" sz="1444" dirty="0"/>
          </a:p>
        </p:txBody>
      </p:sp>
      <p:sp>
        <p:nvSpPr>
          <p:cNvPr id="11" name="Text 4"/>
          <p:cNvSpPr txBox="1"/>
          <p:nvPr/>
        </p:nvSpPr>
        <p:spPr>
          <a:xfrm>
            <a:off x="5800375" y="1738399"/>
            <a:ext cx="1594800" cy="139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7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ноября — День всех святых
</a:t>
            </a:r>
            <a:pPr algn="l" indent="0" marL="0">
              <a:lnSpc>
                <a:spcPct val="100000"/>
              </a:lnSpc>
              <a:buNone/>
            </a:pPr>
            <a:r>
              <a:rPr lang="en-US" sz="147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Поминание усопших с посещением кладбищ и молитвами, традиционно сопровождаемое семейными встречами и памятными обрядами.
</a:t>
            </a:r>
            <a:endParaRPr lang="en-US" sz="1479" dirty="0"/>
          </a:p>
        </p:txBody>
      </p:sp>
      <p:sp>
        <p:nvSpPr>
          <p:cNvPr id="12" name="Text 5"/>
          <p:cNvSpPr txBox="1"/>
          <p:nvPr/>
        </p:nvSpPr>
        <p:spPr>
          <a:xfrm>
            <a:off x="3986575" y="1738399"/>
            <a:ext cx="1594800" cy="139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4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 октября — Национальный день Испании
</a:t>
            </a:r>
            <a:pPr algn="l" indent="0" marL="0">
              <a:lnSpc>
                <a:spcPct val="100000"/>
              </a:lnSpc>
              <a:buNone/>
            </a:pPr>
            <a:r>
              <a:rPr lang="en-US" sz="144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6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этот день проводятся парады и культурные мероприятия, подчеркивающие единство нации и исторические достижения страны.
</a:t>
            </a:r>
            <a:endParaRPr lang="en-US" sz="1444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84825" y="1473064"/>
            <a:ext cx="5742000" cy="130092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84825" y="3027077"/>
            <a:ext cx="5742000" cy="130092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516075"/>
            <a:ext cx="83811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Мировое культурное наследие: объекты и признание
</a:t>
            </a:r>
            <a:endParaRPr lang="en-US" sz="2650" dirty="0"/>
          </a:p>
        </p:txBody>
      </p:sp>
      <p:sp>
        <p:nvSpPr>
          <p:cNvPr id="7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55800" y="1470575"/>
            <a:ext cx="2153400" cy="13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Альгамбра и исторические центры
</a:t>
            </a:r>
            <a:pPr algn="l" indent="0" marL="0">
              <a:lnSpc>
                <a:spcPct val="100000"/>
              </a:lnSpc>
              <a:buNone/>
            </a:pPr>
            <a:r>
              <a:rPr lang="en-US" sz="77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Альгамбра в Гранаде — впечатляющий дворцовый комплекс мавританской эпохи, включённый в список ЮНЕСКО. Исторический центр Толедо сохраняет архитектуру и уникальную атмосферу средневековья.
</a:t>
            </a:r>
            <a:endParaRPr lang="en-US" sz="1358" dirty="0"/>
          </a:p>
        </p:txBody>
      </p:sp>
      <p:sp>
        <p:nvSpPr>
          <p:cNvPr id="9" name="Text 3"/>
          <p:cNvSpPr txBox="1"/>
          <p:nvPr/>
        </p:nvSpPr>
        <p:spPr>
          <a:xfrm>
            <a:off x="355800" y="3024588"/>
            <a:ext cx="2153400" cy="13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шедевры архитектуры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Парк Гуэль и Собор Святого Семейства в Барселоне — выдающиеся obras архитектора Гауди, признанные всемирным культурным наследием и символами Испании.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800" y="1808049"/>
            <a:ext cx="4231200" cy="217160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516075"/>
            <a:ext cx="58917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5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Языковое многообразие Испании
</a:t>
            </a:r>
            <a:endParaRPr lang="en-US" sz="2759" dirty="0"/>
          </a:p>
        </p:txBody>
      </p:sp>
      <p:sp>
        <p:nvSpPr>
          <p:cNvPr id="7" name="Text 1"/>
          <p:cNvSpPr txBox="1"/>
          <p:nvPr/>
        </p:nvSpPr>
        <p:spPr>
          <a:xfrm>
            <a:off x="4874046" y="1535000"/>
            <a:ext cx="31446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Испании официально признаны несколько языков, что отражает культурное и региональное разнообразие страны. Многие жители владеют более чем одним языком.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4874046" y="3048800"/>
            <a:ext cx="31446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Языковое многообразие способствует сохранению региональных традиций и развитию межкультурного общения.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355800" y="4416769"/>
            <a:ext cx="3257700" cy="21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Министерство культуры Испании, 2023
</a:t>
            </a:r>
            <a:endParaRPr lang="en-US" sz="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" y="0"/>
            <a:ext cx="4480471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878800" y="582700"/>
            <a:ext cx="39093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 образования и школы Испании
</a:t>
            </a:r>
            <a:endParaRPr lang="en-US" sz="2649" dirty="0"/>
          </a:p>
        </p:txBody>
      </p:sp>
      <p:sp>
        <p:nvSpPr>
          <p:cNvPr id="7" name="Text 1"/>
          <p:cNvSpPr txBox="1"/>
          <p:nvPr/>
        </p:nvSpPr>
        <p:spPr>
          <a:xfrm>
            <a:off x="5116601" y="1705161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Обязательное среднее образование охватывает детей от 6 до 16 лет, после чего доступны программы бакалавриата и профессиональной подготовки для развития навыков и знаний.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116601" y="3286161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университеты, такие как Мадридский Комплутенсе и Барселонский, предоставляют высококачественное образование с поддержкой современных технологий и международных обменов.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5750" y="2660333"/>
            <a:ext cx="8592300" cy="22319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776150" y="661750"/>
            <a:ext cx="5591700" cy="72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86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Заключение: значение Испании на мировой арене
</a:t>
            </a:r>
            <a:endParaRPr lang="en-US" sz="2863" dirty="0"/>
          </a:p>
        </p:txBody>
      </p:sp>
      <p:sp>
        <p:nvSpPr>
          <p:cNvPr id="6" name="Text 1"/>
          <p:cNvSpPr txBox="1"/>
          <p:nvPr/>
        </p:nvSpPr>
        <p:spPr>
          <a:xfrm>
            <a:off x="2319025" y="1790700"/>
            <a:ext cx="4506000" cy="72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Испания — страна с уникальным историческим наследием и значительным вкладом в мировую культуру. Современные достижения в туризме, технологиях и спорте усиливают её влияние на международной сцене.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2026-05-10T16:41:17Z</dcterms:created>
  <dcterms:modified xsi:type="dcterms:W3CDTF">2026-05-10T16:41:17Z</dcterms:modified>
</cp:coreProperties>
</file>