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image" Target="../media/image-1-3.png"/><Relationship Id="rId4" Type="http://schemas.openxmlformats.org/officeDocument/2006/relationships/image" Target="../media/image-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jpeg"/><Relationship Id="rId5" Type="http://schemas.openxmlformats.org/officeDocument/2006/relationships/image" Target="../media/image-4-5.jpeg"/><Relationship Id="rId6" Type="http://schemas.openxmlformats.org/officeDocument/2006/relationships/image" Target="../media/image-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jpe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image" Target="../media/image-8-7.jpeg"/><Relationship Id="rId8" Type="http://schemas.openxmlformats.org/officeDocument/2006/relationships/image" Target="../media/image-8-8.png"/><Relationship Id="rId9" Type="http://schemas.openxmlformats.org/officeDocument/2006/relationships/image" Target="../media/image-8-9.png"/><Relationship Id="rId10" Type="http://schemas.openxmlformats.org/officeDocument/2006/relationships/image" Target="../media/image-8-10.jpeg"/><Relationship Id="rId11" Type="http://schemas.openxmlformats.org/officeDocument/2006/relationships/image" Target="../media/image-8-11.png"/><Relationship Id="rId12" Type="http://schemas.openxmlformats.org/officeDocument/2006/relationships/slideLayout" Target="../slideLayouts/slideLayout1.xml"/><Relationship Id="rId13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jpe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image" Target="../media/image-15-6.png"/><Relationship Id="rId7" Type="http://schemas.openxmlformats.org/officeDocument/2006/relationships/image" Target="../media/image-15-7.png"/><Relationship Id="rId8" Type="http://schemas.openxmlformats.org/officeDocument/2006/relationships/image" Target="../media/image-15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jpe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08725" y="486223"/>
            <a:ext cx="8731800" cy="438295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91325" y="1116725"/>
            <a:ext cx="4058700" cy="127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Число 10 — первый большой шаг в математике
</a:t>
            </a:r>
            <a:endParaRPr lang="en-US" sz="2600" dirty="0"/>
          </a:p>
        </p:txBody>
      </p:sp>
      <p:sp>
        <p:nvSpPr>
          <p:cNvPr id="7" name="Text 1"/>
          <p:cNvSpPr txBox="1"/>
          <p:nvPr/>
        </p:nvSpPr>
        <p:spPr>
          <a:xfrm>
            <a:off x="1442950" y="2852525"/>
            <a:ext cx="4058700" cy="127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Число 10 открывает новый этап счёта и двузначных чисел.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208725" y="235275"/>
            <a:ext cx="4219800" cy="13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7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709350" y="787013"/>
            <a:ext cx="4177800" cy="296607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31038" y="785650"/>
            <a:ext cx="3789300" cy="1115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первоклассники встречают число 10
</a:t>
            </a:r>
            <a:endParaRPr lang="en-US" sz="2200" dirty="0"/>
          </a:p>
        </p:txBody>
      </p:sp>
      <p:sp>
        <p:nvSpPr>
          <p:cNvPr id="7" name="Text 1"/>
          <p:cNvSpPr txBox="1"/>
          <p:nvPr/>
        </p:nvSpPr>
        <p:spPr>
          <a:xfrm>
            <a:off x="1547825" y="2989950"/>
            <a:ext cx="3968700" cy="13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Число 10 легко заметить вокруг: в пальцах, шагах, карандашах, играх и на уроках. Оно помогает считать по порядку, находить десяток и лучше понимать, как устроены числа.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8682225" y="4798650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8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682225" y="4798650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800" dirty="0"/>
          </a:p>
        </p:txBody>
      </p:sp>
      <p:sp>
        <p:nvSpPr>
          <p:cNvPr id="6" name="Text 1"/>
          <p:cNvSpPr txBox="1"/>
          <p:nvPr/>
        </p:nvSpPr>
        <p:spPr>
          <a:xfrm>
            <a:off x="420700" y="722325"/>
            <a:ext cx="5064900" cy="1297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6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
</a:t>
            </a:r>
            <a:endParaRPr lang="en-US" sz="6000" dirty="0"/>
          </a:p>
        </p:txBody>
      </p:sp>
      <p:sp>
        <p:nvSpPr>
          <p:cNvPr id="7" name="Text 2"/>
          <p:cNvSpPr txBox="1"/>
          <p:nvPr/>
        </p:nvSpPr>
        <p:spPr>
          <a:xfrm>
            <a:off x="420700" y="2242875"/>
            <a:ext cx="5064900" cy="129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цифры нужны, чтобы записать это число.
</a:t>
            </a:r>
            <a:endParaRPr lang="en-US" sz="2000" dirty="0"/>
          </a:p>
        </p:txBody>
      </p:sp>
      <p:sp>
        <p:nvSpPr>
          <p:cNvPr id="8" name="Text 3"/>
          <p:cNvSpPr txBox="1"/>
          <p:nvPr/>
        </p:nvSpPr>
        <p:spPr>
          <a:xfrm>
            <a:off x="226475" y="249125"/>
            <a:ext cx="4978800" cy="10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68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 условий задания
</a:t>
            </a:r>
            <a:endParaRPr lang="en-US" sz="688" dirty="0"/>
          </a:p>
        </p:txBody>
      </p:sp>
      <p:sp>
        <p:nvSpPr>
          <p:cNvPr id="9" name="Text 4"/>
          <p:cNvSpPr txBox="1"/>
          <p:nvPr/>
        </p:nvSpPr>
        <p:spPr>
          <a:xfrm>
            <a:off x="5572150" y="3079750"/>
            <a:ext cx="2635200" cy="98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Число 10 состоит из одной цифры, показывающей десяток, и нуля, который обозначает отсутствие единиц.
</a:t>
            </a:r>
            <a:endParaRPr lang="en-US" sz="10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720211" y="932326"/>
            <a:ext cx="2770500" cy="2010236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349049" y="2933842"/>
            <a:ext cx="2770500" cy="2010236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682225" y="4798650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800" dirty="0"/>
          </a:p>
        </p:txBody>
      </p:sp>
      <p:sp>
        <p:nvSpPr>
          <p:cNvPr id="9" name="Text 1"/>
          <p:cNvSpPr txBox="1"/>
          <p:nvPr/>
        </p:nvSpPr>
        <p:spPr>
          <a:xfrm>
            <a:off x="321650" y="546725"/>
            <a:ext cx="5409300" cy="77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4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Десять пальцев помогают считать
</a:t>
            </a:r>
            <a:endParaRPr lang="en-US" sz="2246" dirty="0"/>
          </a:p>
        </p:txBody>
      </p:sp>
      <p:sp>
        <p:nvSpPr>
          <p:cNvPr id="10" name="Text 2"/>
          <p:cNvSpPr txBox="1"/>
          <p:nvPr/>
        </p:nvSpPr>
        <p:spPr>
          <a:xfrm>
            <a:off x="610550" y="1784925"/>
            <a:ext cx="4812900" cy="84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Счёт на руках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ребёнок загибает пальцы, числа видны и слышны одновременно. Такой способ помогает не сбиться, быстрее запомнить порядок и проверить ответ без лишних пересчётов. Две руки становятся удобной маленькой счётной машиной.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216200" y="3448750"/>
            <a:ext cx="4812900" cy="84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Пальцы как подсказка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 десяти легко дойти, если считать по одному пальцу за шаг. Если на одной руке уже пять, вторая быстро доводит счёт до нужной отметки. На иллюстрации хорошо смотрятся две руки с загнутыми пальцами и числом 10 рядом.
</a:t>
            </a:r>
            <a:endParaRPr lang="en-US" sz="12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706425" y="2129425"/>
            <a:ext cx="5373600" cy="71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Перед числом 10 стоит 9, а разница между ними равна одному шагу. Это помогает ребёнку видеть, как числа выстраиваются в строгом порядке.
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333375" y="640150"/>
            <a:ext cx="8469300" cy="1129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Соседи числа 10
</a:t>
            </a:r>
            <a:endParaRPr lang="en-US" sz="3000" dirty="0"/>
          </a:p>
        </p:txBody>
      </p:sp>
      <p:sp>
        <p:nvSpPr>
          <p:cNvPr id="7" name="Text 2"/>
          <p:cNvSpPr txBox="1"/>
          <p:nvPr/>
        </p:nvSpPr>
        <p:spPr>
          <a:xfrm>
            <a:off x="706425" y="2962850"/>
            <a:ext cx="5373600" cy="71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10 идёт 11, и снова между соседями только один переход. Так число 10 оказывается ровно посередине между двумя близкими числами.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706425" y="3796275"/>
            <a:ext cx="5373600" cy="71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знать соседей 10, легче сравнивать числа и проверять себя в счёте. Маленький шаг в ряду чисел сразу заметен и запоминается.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8641250" y="4748525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8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58750" y="423125"/>
            <a:ext cx="4186200" cy="1071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получить 10 из двух чисел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373413" y="2897975"/>
            <a:ext cx="5558100" cy="72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Есть и другие сочетания: 4 и 6, 5 и 5. Ребёнок быстро понимает, что у одного ответа может быть несколько разных путей.
</a:t>
            </a:r>
            <a:endParaRPr lang="en-US" sz="1025" dirty="0"/>
          </a:p>
        </p:txBody>
      </p:sp>
      <p:sp>
        <p:nvSpPr>
          <p:cNvPr id="9" name="Text 2"/>
          <p:cNvSpPr txBox="1"/>
          <p:nvPr/>
        </p:nvSpPr>
        <p:spPr>
          <a:xfrm>
            <a:off x="1991387" y="1885050"/>
            <a:ext cx="5558100" cy="72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Десять можно собрать из пары чисел: 1 и 9, 2 и 8, 3 и 7. Такие пары учат видеть, как числа соединяются в один результат.
</a:t>
            </a:r>
            <a:endParaRPr lang="en-US" sz="1025" dirty="0"/>
          </a:p>
        </p:txBody>
      </p:sp>
      <p:sp>
        <p:nvSpPr>
          <p:cNvPr id="10" name="Text 3"/>
          <p:cNvSpPr txBox="1"/>
          <p:nvPr/>
        </p:nvSpPr>
        <p:spPr>
          <a:xfrm>
            <a:off x="3297538" y="4073075"/>
            <a:ext cx="5558100" cy="72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Состав числа 10 нужен для устного счёта. Когда пары запоминаются, складывать и вычитать становится проще, а считать предметы — заметно быстрее.
</a:t>
            </a:r>
            <a:endParaRPr lang="en-US" sz="1025" dirty="0"/>
          </a:p>
        </p:txBody>
      </p:sp>
      <p:sp>
        <p:nvSpPr>
          <p:cNvPr id="11" name="Text 4"/>
          <p:cNvSpPr txBox="1"/>
          <p:nvPr/>
        </p:nvSpPr>
        <p:spPr>
          <a:xfrm>
            <a:off x="8682225" y="167275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8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682225" y="4798650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800" dirty="0"/>
          </a:p>
        </p:txBody>
      </p:sp>
      <p:sp>
        <p:nvSpPr>
          <p:cNvPr id="6" name="Text 1"/>
          <p:cNvSpPr txBox="1"/>
          <p:nvPr/>
        </p:nvSpPr>
        <p:spPr>
          <a:xfrm>
            <a:off x="420700" y="722325"/>
            <a:ext cx="5064900" cy="1297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6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
</a:t>
            </a:r>
            <a:endParaRPr lang="en-US" sz="6000" dirty="0"/>
          </a:p>
        </p:txBody>
      </p:sp>
      <p:sp>
        <p:nvSpPr>
          <p:cNvPr id="7" name="Text 2"/>
          <p:cNvSpPr txBox="1"/>
          <p:nvPr/>
        </p:nvSpPr>
        <p:spPr>
          <a:xfrm>
            <a:off x="420700" y="2242875"/>
            <a:ext cx="5064900" cy="129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единиц образуют один десяток.
</a:t>
            </a:r>
            <a:endParaRPr lang="en-US" sz="2000" dirty="0"/>
          </a:p>
        </p:txBody>
      </p:sp>
      <p:sp>
        <p:nvSpPr>
          <p:cNvPr id="8" name="Text 3"/>
          <p:cNvSpPr txBox="1"/>
          <p:nvPr/>
        </p:nvSpPr>
        <p:spPr>
          <a:xfrm>
            <a:off x="226475" y="249125"/>
            <a:ext cx="4978800" cy="10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68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 условий задания
</a:t>
            </a:r>
            <a:endParaRPr lang="en-US" sz="688" dirty="0"/>
          </a:p>
        </p:txBody>
      </p:sp>
      <p:sp>
        <p:nvSpPr>
          <p:cNvPr id="9" name="Text 4"/>
          <p:cNvSpPr txBox="1"/>
          <p:nvPr/>
        </p:nvSpPr>
        <p:spPr>
          <a:xfrm>
            <a:off x="5572150" y="3079750"/>
            <a:ext cx="2635200" cy="98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первое правило разрядного строения чисел: в числе 10 есть один десяток и ноль единиц.
</a:t>
            </a:r>
            <a:endParaRPr lang="en-US" sz="10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00400" y="1553559"/>
            <a:ext cx="2563200" cy="1787231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3137925" y="1553559"/>
            <a:ext cx="2563200" cy="1787231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5975450" y="1553559"/>
            <a:ext cx="2563200" cy="1787231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3" name="Text 0"/>
          <p:cNvSpPr txBox="1"/>
          <p:nvPr/>
        </p:nvSpPr>
        <p:spPr>
          <a:xfrm>
            <a:off x="8682225" y="4798650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800" dirty="0"/>
          </a:p>
        </p:txBody>
      </p:sp>
      <p:sp>
        <p:nvSpPr>
          <p:cNvPr id="14" name="Text 1"/>
          <p:cNvSpPr txBox="1"/>
          <p:nvPr/>
        </p:nvSpPr>
        <p:spPr>
          <a:xfrm>
            <a:off x="321650" y="546725"/>
            <a:ext cx="5409300" cy="77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4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Число 10 в жизни школьника
</a:t>
            </a:r>
            <a:endParaRPr lang="en-US" sz="2246" dirty="0"/>
          </a:p>
        </p:txBody>
      </p:sp>
      <p:sp>
        <p:nvSpPr>
          <p:cNvPr id="15" name="Text 2"/>
          <p:cNvSpPr txBox="1"/>
          <p:nvPr/>
        </p:nvSpPr>
        <p:spPr>
          <a:xfrm>
            <a:off x="445625" y="3560300"/>
            <a:ext cx="2513700" cy="104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уроке и дома
</a:t>
            </a:r>
            <a:pPr algn="l" indent="0" marL="0">
              <a:lnSpc>
                <a:spcPct val="115000"/>
              </a:lnSpc>
              <a:buNone/>
            </a:pPr>
            <a:r>
              <a:rPr lang="en-US" sz="80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2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Десять минут до звонка, десять страниц задания или десять шагов до двери — такие примеры знакомы каждому школьнику. Число 10 помогает замечать порядок и тренировать внимание в повседневных делах.
</a:t>
            </a:r>
            <a:endParaRPr lang="en-US" sz="1054" dirty="0"/>
          </a:p>
        </p:txBody>
      </p:sp>
      <p:sp>
        <p:nvSpPr>
          <p:cNvPr id="16" name="Text 3"/>
          <p:cNvSpPr txBox="1"/>
          <p:nvPr/>
        </p:nvSpPr>
        <p:spPr>
          <a:xfrm>
            <a:off x="3283150" y="3560300"/>
            <a:ext cx="2513700" cy="104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1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играх и счёте очков
</a:t>
            </a:r>
            <a:pPr algn="l" indent="0" marL="0">
              <a:lnSpc>
                <a:spcPct val="115000"/>
              </a:lnSpc>
              <a:buNone/>
            </a:pPr>
            <a:r>
              <a:rPr lang="en-US" sz="76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9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настольных играх часто нужно набрать именно десять фишек, звёздочек или баллов. Это удобно для правил и делает игру понятной. На картинке можно показать карточки, значки или предметы, разложенные по десять штук.
</a:t>
            </a:r>
            <a:endParaRPr lang="en-US" sz="1011" dirty="0"/>
          </a:p>
        </p:txBody>
      </p:sp>
      <p:sp>
        <p:nvSpPr>
          <p:cNvPr id="17" name="Text 4"/>
          <p:cNvSpPr txBox="1"/>
          <p:nvPr/>
        </p:nvSpPr>
        <p:spPr>
          <a:xfrm>
            <a:off x="6120675" y="3560300"/>
            <a:ext cx="2513700" cy="104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Маленькие измерения
</a:t>
            </a:r>
            <a:pPr algn="l" indent="0" marL="0">
              <a:lnSpc>
                <a:spcPct val="115000"/>
              </a:lnSpc>
              <a:buNone/>
            </a:pPr>
            <a:r>
              <a:rPr lang="en-US" sz="84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7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Десять сантиметров, десять рублей или десять наклеек — число 10 встречается даже там, где взрослые спешат, а дети успевают посчитать. Оно хорошо связывает математику с обычной жизнью.
</a:t>
            </a:r>
            <a:endParaRPr lang="en-US" sz="1105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682225" y="4798650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800" dirty="0"/>
          </a:p>
        </p:txBody>
      </p:sp>
      <p:sp>
        <p:nvSpPr>
          <p:cNvPr id="8" name="Text 1"/>
          <p:cNvSpPr txBox="1"/>
          <p:nvPr/>
        </p:nvSpPr>
        <p:spPr>
          <a:xfrm>
            <a:off x="205000" y="418300"/>
            <a:ext cx="5361900" cy="101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4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Счёт до 10 и обратно
</a:t>
            </a:r>
            <a:endParaRPr lang="en-US" sz="2246" dirty="0"/>
          </a:p>
        </p:txBody>
      </p:sp>
      <p:sp>
        <p:nvSpPr>
          <p:cNvPr id="9" name="Text 2"/>
          <p:cNvSpPr txBox="1"/>
          <p:nvPr/>
        </p:nvSpPr>
        <p:spPr>
          <a:xfrm>
            <a:off x="1904175" y="2596748"/>
            <a:ext cx="2350200" cy="101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Шаг вперёд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Считаем от 1 до 10 по порядку: каждое следующее число приходит на один шаг позже. Так ребёнок запоминает последовательность и не путается.
</a:t>
            </a:r>
            <a:endParaRPr lang="en-US" sz="1100" dirty="0"/>
          </a:p>
        </p:txBody>
      </p:sp>
      <p:sp>
        <p:nvSpPr>
          <p:cNvPr id="10" name="Text 3"/>
          <p:cNvSpPr txBox="1"/>
          <p:nvPr/>
        </p:nvSpPr>
        <p:spPr>
          <a:xfrm>
            <a:off x="4799975" y="2598487"/>
            <a:ext cx="2350200" cy="101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Шаг назад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Счёт от 10 к 1 тренирует внимание и готовит к вычитанию. Если порядок уже знаком, решать примеры становится легче и спокойнее.
</a:t>
            </a:r>
            <a:endParaRPr lang="en-US" sz="11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682225" y="167275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800" dirty="0"/>
          </a:p>
        </p:txBody>
      </p:sp>
      <p:sp>
        <p:nvSpPr>
          <p:cNvPr id="7" name="Text 1"/>
          <p:cNvSpPr txBox="1"/>
          <p:nvPr/>
        </p:nvSpPr>
        <p:spPr>
          <a:xfrm>
            <a:off x="209100" y="412750"/>
            <a:ext cx="5079900" cy="98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Сложение, которое приводит к 10
</a:t>
            </a:r>
            <a:endParaRPr lang="en-US" sz="2000" dirty="0"/>
          </a:p>
        </p:txBody>
      </p:sp>
      <p:sp>
        <p:nvSpPr>
          <p:cNvPr id="8" name="Text 2"/>
          <p:cNvSpPr txBox="1"/>
          <p:nvPr/>
        </p:nvSpPr>
        <p:spPr>
          <a:xfrm>
            <a:off x="3206450" y="2232625"/>
            <a:ext cx="5373600" cy="71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7+3 и 6+4 показывают, что разные числа могут давать один и тот же ответ. Это очень удобно для быстрого устного счёта.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3206450" y="3066050"/>
            <a:ext cx="5373600" cy="71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Есть и «дружная пара» 5+5=10. Такие примеры легко запомнить, потому что они сразу складываются в знакомый десяток.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3206450" y="3899475"/>
            <a:ext cx="5373600" cy="71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ребёнок видит, какие числа дополняют друг друга до 10, ему проще находить пары без пересчитывания. Счёт становится увереннее и веселее.
</a:t>
            </a:r>
            <a:endParaRPr lang="en-US" sz="12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706425" y="2129425"/>
            <a:ext cx="5373600" cy="71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вычитают из 10 маленькое число, ответ находится быстро и без лишних пересчётов: 10−1=9, 10−2=8, 10−3=7. Это помогает тренировать устный счёт и уверенно работать с числовым рядом.
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333375" y="640150"/>
            <a:ext cx="8469300" cy="1129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Вычитание из 10
</a:t>
            </a:r>
            <a:endParaRPr lang="en-US" sz="3000" dirty="0"/>
          </a:p>
        </p:txBody>
      </p:sp>
      <p:sp>
        <p:nvSpPr>
          <p:cNvPr id="7" name="Text 2"/>
          <p:cNvSpPr txBox="1"/>
          <p:nvPr/>
        </p:nvSpPr>
        <p:spPr>
          <a:xfrm>
            <a:off x="706425" y="2962850"/>
            <a:ext cx="5373600" cy="71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Такие примеры удобно проговаривать вслух и сравнивать между собой. Ребёнок видит, что при вычитании число становится меньше, а каждый следующий ответ уменьшается ещё на один.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706425" y="3796275"/>
            <a:ext cx="5373600" cy="71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Запоминать примеры легче, если представить их как маленький шаг назад по числовой дорожке. Так число 10 становится опорой, с которой удобно начинать обучение вычитанию.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8641250" y="4748525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8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33375" y="1726321"/>
            <a:ext cx="8435100" cy="295133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641250" y="4748525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800" dirty="0"/>
          </a:p>
        </p:txBody>
      </p:sp>
      <p:sp>
        <p:nvSpPr>
          <p:cNvPr id="6" name="Text 1"/>
          <p:cNvSpPr txBox="1"/>
          <p:nvPr/>
        </p:nvSpPr>
        <p:spPr>
          <a:xfrm>
            <a:off x="146400" y="357450"/>
            <a:ext cx="5625300" cy="60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4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Собираем число 10 из двух частей
</a:t>
            </a:r>
            <a:endParaRPr lang="en-US" sz="2246" dirty="0"/>
          </a:p>
        </p:txBody>
      </p:sp>
      <p:sp>
        <p:nvSpPr>
          <p:cNvPr id="7" name="Text 2"/>
          <p:cNvSpPr txBox="1"/>
          <p:nvPr/>
        </p:nvSpPr>
        <p:spPr>
          <a:xfrm>
            <a:off x="146400" y="1005416"/>
            <a:ext cx="5625300" cy="21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помогает быстро находить пару чисел, которые вместе дают 10.
</a:t>
            </a:r>
            <a:endParaRPr lang="en-US" sz="11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709350" y="787013"/>
            <a:ext cx="4177800" cy="296607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73738" y="392900"/>
            <a:ext cx="3789300" cy="1115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Число 10 в играх и считалках
</a:t>
            </a:r>
            <a:endParaRPr lang="en-US" sz="2200" dirty="0"/>
          </a:p>
        </p:txBody>
      </p:sp>
      <p:sp>
        <p:nvSpPr>
          <p:cNvPr id="8" name="Text 1"/>
          <p:cNvSpPr txBox="1"/>
          <p:nvPr/>
        </p:nvSpPr>
        <p:spPr>
          <a:xfrm>
            <a:off x="8682225" y="4798650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434125" y="2763946"/>
            <a:ext cx="4177800" cy="73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играх число 10 помогает делать правила простыми и понятными: собрать десять фишек, шагнуть десять раз, набрать десять звёздочек. Ребёнок считает почти незаметно, а заодно тренирует внимание.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434125" y="3605321"/>
            <a:ext cx="4177800" cy="73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считалках и маленьких заданиях десятка тоже встречается часто. Она делает игру ритмичной и удобной, потому что до десяти легко досчитать вслух, не сбиваясь и не скучая.
</a:t>
            </a:r>
            <a:endParaRPr lang="en-US" sz="10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682225" y="4798650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800" dirty="0"/>
          </a:p>
        </p:txBody>
      </p:sp>
      <p:sp>
        <p:nvSpPr>
          <p:cNvPr id="7" name="Text 1"/>
          <p:cNvSpPr txBox="1"/>
          <p:nvPr/>
        </p:nvSpPr>
        <p:spPr>
          <a:xfrm>
            <a:off x="706438" y="2091975"/>
            <a:ext cx="5251500" cy="48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Число 10 сразу выделяется в ряду, потому что оно записывается двумя цифрами. Такая запись отличается от всех чисел от 1 до 9 и хорошо бросается в глаза.
</a:t>
            </a:r>
            <a:endParaRPr lang="en-US" sz="900" dirty="0"/>
          </a:p>
        </p:txBody>
      </p:sp>
      <p:sp>
        <p:nvSpPr>
          <p:cNvPr id="8" name="Text 2"/>
          <p:cNvSpPr txBox="1"/>
          <p:nvPr/>
        </p:nvSpPr>
        <p:spPr>
          <a:xfrm>
            <a:off x="706438" y="2679328"/>
            <a:ext cx="5251500" cy="48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Ноль в конце делает число особенно заметным. Он показывает, что единиц уже нет, а значит, запись стала новой и более «взрослой» для первоклассника.
</a:t>
            </a:r>
            <a:endParaRPr lang="en-US" sz="900" dirty="0"/>
          </a:p>
        </p:txBody>
      </p:sp>
      <p:sp>
        <p:nvSpPr>
          <p:cNvPr id="9" name="Text 3"/>
          <p:cNvSpPr txBox="1"/>
          <p:nvPr/>
        </p:nvSpPr>
        <p:spPr>
          <a:xfrm>
            <a:off x="2786050" y="3682975"/>
            <a:ext cx="5251500" cy="48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Число 10 удобно сравнивать с соседями и другими числами. Оно словно стоит на видном месте и помогает быстро понять, где заканчивается первый десяток.
</a:t>
            </a:r>
            <a:endParaRPr lang="en-US" sz="900" dirty="0"/>
          </a:p>
        </p:txBody>
      </p:sp>
      <p:sp>
        <p:nvSpPr>
          <p:cNvPr id="10" name="Text 4"/>
          <p:cNvSpPr txBox="1"/>
          <p:nvPr/>
        </p:nvSpPr>
        <p:spPr>
          <a:xfrm>
            <a:off x="2786050" y="4270328"/>
            <a:ext cx="5251500" cy="48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Запомнить 10 легче ещё и потому, что с ним связано много знакомых вещей: пальцы, десятки предметов, простые примеры. Когда число встречается часто, оно прочно остаётся в памяти.
</a:t>
            </a:r>
            <a:endParaRPr lang="en-US" sz="900" dirty="0"/>
          </a:p>
        </p:txBody>
      </p:sp>
      <p:sp>
        <p:nvSpPr>
          <p:cNvPr id="11" name="Text 5"/>
          <p:cNvSpPr txBox="1"/>
          <p:nvPr/>
        </p:nvSpPr>
        <p:spPr>
          <a:xfrm>
            <a:off x="205000" y="418300"/>
            <a:ext cx="5361900" cy="101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4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число 10 легко запомнить
</a:t>
            </a:r>
            <a:endParaRPr lang="en-US" sz="2246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05100" y="2057775"/>
            <a:ext cx="295050" cy="3372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3205901" y="2349926"/>
            <a:ext cx="322200" cy="3222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6233875" y="3120774"/>
            <a:ext cx="295050" cy="3372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8682225" y="4798650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800" dirty="0"/>
          </a:p>
        </p:txBody>
      </p:sp>
      <p:sp>
        <p:nvSpPr>
          <p:cNvPr id="11" name="Text 1"/>
          <p:cNvSpPr txBox="1"/>
          <p:nvPr/>
        </p:nvSpPr>
        <p:spPr>
          <a:xfrm>
            <a:off x="365050" y="628050"/>
            <a:ext cx="6565800" cy="79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4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Число 10 и числа рядом
</a:t>
            </a:r>
            <a:endParaRPr lang="en-US" sz="2246" dirty="0"/>
          </a:p>
        </p:txBody>
      </p:sp>
      <p:sp>
        <p:nvSpPr>
          <p:cNvPr id="12" name="Text 2"/>
          <p:cNvSpPr txBox="1"/>
          <p:nvPr/>
        </p:nvSpPr>
        <p:spPr>
          <a:xfrm>
            <a:off x="580900" y="2057775"/>
            <a:ext cx="2341800" cy="111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6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Число перед ним
</a:t>
            </a:r>
            <a:pPr algn="l" indent="0" marL="0">
              <a:lnSpc>
                <a:spcPct val="115000"/>
              </a:lnSpc>
              <a:buNone/>
            </a:pPr>
            <a:r>
              <a:rPr lang="en-US" sz="81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3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Перед 10 стоит 9. Разница между ними равна одному шагу, поэтому ребёнок легко видит, как числа идут друг за другом.
</a:t>
            </a:r>
            <a:endParaRPr lang="en-US" sz="1064" dirty="0"/>
          </a:p>
        </p:txBody>
      </p:sp>
      <p:sp>
        <p:nvSpPr>
          <p:cNvPr id="13" name="Text 3"/>
          <p:cNvSpPr txBox="1"/>
          <p:nvPr/>
        </p:nvSpPr>
        <p:spPr>
          <a:xfrm>
            <a:off x="3595301" y="2342425"/>
            <a:ext cx="2341800" cy="111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6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Граница десятка
</a:t>
            </a:r>
            <a:pPr algn="l" indent="0" marL="0">
              <a:lnSpc>
                <a:spcPct val="115000"/>
              </a:lnSpc>
              <a:buNone/>
            </a:pPr>
            <a:r>
              <a:rPr lang="en-US" sz="81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3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Десятка — это рубеж между числами от 1 до 9 и следующим рядом. После 10 начинается уже другой участок числового ряда, и его удобно замечать.
</a:t>
            </a:r>
            <a:endParaRPr lang="en-US" sz="1064" dirty="0"/>
          </a:p>
        </p:txBody>
      </p:sp>
      <p:sp>
        <p:nvSpPr>
          <p:cNvPr id="14" name="Text 4"/>
          <p:cNvSpPr txBox="1"/>
          <p:nvPr/>
        </p:nvSpPr>
        <p:spPr>
          <a:xfrm>
            <a:off x="6609674" y="3120775"/>
            <a:ext cx="2341800" cy="111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6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Число после него
</a:t>
            </a:r>
            <a:pPr algn="l" indent="0" marL="0">
              <a:lnSpc>
                <a:spcPct val="115000"/>
              </a:lnSpc>
              <a:buNone/>
            </a:pPr>
            <a:r>
              <a:rPr lang="en-US" sz="81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3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10 идёт 11. Оно показывает, что рядом с десяткой появляется новое двузначное число, а порядок чисел продолжается без пропусков.
</a:t>
            </a:r>
            <a:endParaRPr lang="en-US" sz="1064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58750" y="423125"/>
            <a:ext cx="4186200" cy="1071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в математике нужен десяток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373413" y="2897975"/>
            <a:ext cx="5558100" cy="72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 помощью десятка легче понимать, как числа складываются в группы. Это первый шаг к аккуратному счёту, где не нужно пересчитывать всё по одному, как в длинной очереди.
</a:t>
            </a:r>
            <a:endParaRPr lang="en-US" sz="1025" dirty="0"/>
          </a:p>
        </p:txBody>
      </p:sp>
      <p:sp>
        <p:nvSpPr>
          <p:cNvPr id="9" name="Text 2"/>
          <p:cNvSpPr txBox="1"/>
          <p:nvPr/>
        </p:nvSpPr>
        <p:spPr>
          <a:xfrm>
            <a:off x="1991387" y="1885050"/>
            <a:ext cx="5558100" cy="72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Десяток помогает считать предметы быстрее. Когда вещи удобно собраны по десять, ребёнку проще не путаться в палочках, кубиках, монетах и других знакомых предметах.
</a:t>
            </a:r>
            <a:endParaRPr lang="en-US" sz="1025" dirty="0"/>
          </a:p>
        </p:txBody>
      </p:sp>
      <p:sp>
        <p:nvSpPr>
          <p:cNvPr id="10" name="Text 3"/>
          <p:cNvSpPr txBox="1"/>
          <p:nvPr/>
        </p:nvSpPr>
        <p:spPr>
          <a:xfrm>
            <a:off x="3297538" y="4073075"/>
            <a:ext cx="5558100" cy="72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Понимание десятка открывает дорогу к большим числам. Если ученик знает, что 10 единиц образуют один десяток, ему проще читать и записывать числа дальше.
</a:t>
            </a:r>
            <a:endParaRPr lang="en-US" sz="1025" dirty="0"/>
          </a:p>
        </p:txBody>
      </p:sp>
      <p:sp>
        <p:nvSpPr>
          <p:cNvPr id="11" name="Text 4"/>
          <p:cNvSpPr txBox="1"/>
          <p:nvPr/>
        </p:nvSpPr>
        <p:spPr>
          <a:xfrm>
            <a:off x="8682225" y="167275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8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679892" y="438287"/>
            <a:ext cx="4312500" cy="306170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76010" y="407832"/>
            <a:ext cx="4040100" cy="118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4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найти 10 вокруг себя
</a:t>
            </a:r>
            <a:endParaRPr lang="en-US" sz="2246" dirty="0"/>
          </a:p>
        </p:txBody>
      </p:sp>
      <p:sp>
        <p:nvSpPr>
          <p:cNvPr id="9" name="Text 1"/>
          <p:cNvSpPr txBox="1"/>
          <p:nvPr/>
        </p:nvSpPr>
        <p:spPr>
          <a:xfrm>
            <a:off x="8682225" y="4798650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800" dirty="0"/>
          </a:p>
        </p:txBody>
      </p:sp>
      <p:sp>
        <p:nvSpPr>
          <p:cNvPr id="10" name="Text 2"/>
          <p:cNvSpPr txBox="1"/>
          <p:nvPr/>
        </p:nvSpPr>
        <p:spPr>
          <a:xfrm>
            <a:off x="556900" y="2292100"/>
            <a:ext cx="4861200" cy="97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Посмотри вокруг дома или в классе и найди предметы, которые можно посчитать до 10. Это могут быть кнопки, ступеньки, страницы или картинки с десятью объектами.
</a:t>
            </a:r>
            <a:endParaRPr lang="en-US" sz="1000" dirty="0"/>
          </a:p>
        </p:txBody>
      </p:sp>
      <p:sp>
        <p:nvSpPr>
          <p:cNvPr id="11" name="Text 3"/>
          <p:cNvSpPr txBox="1"/>
          <p:nvPr/>
        </p:nvSpPr>
        <p:spPr>
          <a:xfrm>
            <a:off x="1358525" y="3779200"/>
            <a:ext cx="4861200" cy="97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Такая охота за десяткой превращает счёт в интересную игру. Ребёнок не просто называет число, а замечает его в привычных вещах и быстрее запоминает.
</a:t>
            </a:r>
            <a:endParaRPr lang="en-US" sz="10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682225" y="4798650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800" dirty="0"/>
          </a:p>
        </p:txBody>
      </p:sp>
      <p:sp>
        <p:nvSpPr>
          <p:cNvPr id="8" name="Text 1"/>
          <p:cNvSpPr txBox="1"/>
          <p:nvPr/>
        </p:nvSpPr>
        <p:spPr>
          <a:xfrm>
            <a:off x="2560150" y="2163425"/>
            <a:ext cx="5769300" cy="52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Полезно называть соседей числа 10: 9 и 11. Такое задание помогает лучше видеть место числа в ряду и не путать порядок чисел.
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2560150" y="2808678"/>
            <a:ext cx="5769300" cy="52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Можно составлять 10 из двух частей: 6 и 4, 7 и 3, 8 и 2. Так ребёнок учится быстро находить нужную пару, не считая всё заново.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2560150" y="3453929"/>
            <a:ext cx="5769300" cy="52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Хорошее упражнение — посчитать десять предметов: карандаши, кубики, наклейки или шаги. Оно развивает внимание и делает счёт более уверенным.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2560150" y="4099179"/>
            <a:ext cx="5769300" cy="52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Ещё полезно решать простые примеры с 10, например 10−1 и 7+3. Они помогают закрепить вычитание и сложение в спокойном, понятном темпе.
</a:t>
            </a:r>
            <a:endParaRPr lang="en-US" sz="1000" dirty="0"/>
          </a:p>
        </p:txBody>
      </p:sp>
      <p:sp>
        <p:nvSpPr>
          <p:cNvPr id="12" name="Text 5"/>
          <p:cNvSpPr txBox="1"/>
          <p:nvPr/>
        </p:nvSpPr>
        <p:spPr>
          <a:xfrm>
            <a:off x="211575" y="451649"/>
            <a:ext cx="5625300" cy="95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4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Упражнения с числом 10
</a:t>
            </a:r>
            <a:endParaRPr lang="en-US" sz="2246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682225" y="167275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800" dirty="0"/>
          </a:p>
        </p:txBody>
      </p:sp>
      <p:sp>
        <p:nvSpPr>
          <p:cNvPr id="7" name="Text 1"/>
          <p:cNvSpPr txBox="1"/>
          <p:nvPr/>
        </p:nvSpPr>
        <p:spPr>
          <a:xfrm>
            <a:off x="209100" y="412750"/>
            <a:ext cx="5079900" cy="98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умеет ученик, когда знает число 10
</a:t>
            </a:r>
            <a:endParaRPr lang="en-US" sz="2000" dirty="0"/>
          </a:p>
        </p:txBody>
      </p:sp>
      <p:sp>
        <p:nvSpPr>
          <p:cNvPr id="8" name="Text 2"/>
          <p:cNvSpPr txBox="1"/>
          <p:nvPr/>
        </p:nvSpPr>
        <p:spPr>
          <a:xfrm>
            <a:off x="3206450" y="2232625"/>
            <a:ext cx="5373600" cy="71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Ученик уверенно считает до 10 и обратно, не теряя порядок чисел. Это хороший признак того, что числовой ряд уже стал знакомым и понятным.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3206450" y="3066050"/>
            <a:ext cx="5373600" cy="71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 узнаёт число 10 среди других чисел, находит его соседей и понимает состав десятка. Такие умения помогают быстрее выполнять задания на уроке.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3206450" y="3899475"/>
            <a:ext cx="5373600" cy="71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Ребёнок также знает, что 10 единиц составляют 1 десяток. Это знание становится прочной основой для знакомства с более крупными числами и новыми действиями.
</a:t>
            </a:r>
            <a:endParaRPr lang="en-US" sz="12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984375" y="2558600"/>
            <a:ext cx="4856400" cy="163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Число 10 помогает считать, сравнивать, складывать и вычитать. Оно знакомит с десятком и делает математику понятнее. После такой ступеньки двигаться дальше намного легче.
</a:t>
            </a:r>
            <a:endParaRPr lang="en-US" sz="1200" dirty="0"/>
          </a:p>
        </p:txBody>
      </p:sp>
      <p:sp>
        <p:nvSpPr>
          <p:cNvPr id="5" name="Text 1"/>
          <p:cNvSpPr txBox="1"/>
          <p:nvPr/>
        </p:nvSpPr>
        <p:spPr>
          <a:xfrm>
            <a:off x="388225" y="603250"/>
            <a:ext cx="5858700" cy="97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Число 10 — надёжный старт для новых открытий
</a:t>
            </a:r>
            <a:endParaRPr lang="en-US" sz="3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2026-05-20T12:54:03Z</dcterms:created>
  <dcterms:modified xsi:type="dcterms:W3CDTF">2026-05-20T12:54:03Z</dcterms:modified>
</cp:coreProperties>
</file>