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и профилактика: что нужно знать
</a:t>
            </a:r>
            <a:pPr algn="l" indent="0" marL="0">
              <a:lnSpc>
                <a:spcPct val="90000"/>
              </a:lnSpc>
              <a:buNone/>
            </a:pPr>
            <a:r>
              <a:rPr lang="en-US" sz="19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Неклеточная природа вирусов и способы защиты от них
</a:t>
            </a:r>
            <a:endParaRPr lang="en-US" sz="1991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Вирусные инфекции встречаются часто, распространяются быстро и могут влиять на самочувствие, учёбу и повседневные дела. Поэтому важно понимать, как они устроены и как снизить риск заражения.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понимать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вирусы не клетки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20350" y="1528838"/>
            <a:ext cx="3537900" cy="7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Наследственный материал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 — это не полноценная клетка, а инфекционная частица, которая несёт наследственную информацию в виде ДНК или РНК и использует её для заражения других клеток.
</a:t>
            </a:r>
            <a:endParaRPr lang="en-US" sz="963" dirty="0"/>
          </a:p>
        </p:txBody>
      </p:sp>
      <p:sp>
        <p:nvSpPr>
          <p:cNvPr id="11" name="Text 3"/>
          <p:cNvSpPr txBox="1"/>
          <p:nvPr/>
        </p:nvSpPr>
        <p:spPr>
          <a:xfrm>
            <a:off x="720350" y="2818462"/>
            <a:ext cx="3537900" cy="7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собственных «инструментов»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вирусов нет цитоплазмы и рибосом, поэтому они не могут сами синтезировать белки и поддерживать обмен веществ без ресурсов хозяина.
</a:t>
            </a:r>
            <a:endParaRPr lang="en-US" sz="1084" dirty="0"/>
          </a:p>
        </p:txBody>
      </p:sp>
      <p:sp>
        <p:nvSpPr>
          <p:cNvPr id="12" name="Text 4"/>
          <p:cNvSpPr txBox="1"/>
          <p:nvPr/>
        </p:nvSpPr>
        <p:spPr>
          <a:xfrm>
            <a:off x="4850000" y="2818462"/>
            <a:ext cx="3537900" cy="7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внутри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 клетки вирус не растёт и не делится, а только сохраняет свою структуру. Именно поэтому его относят к неклеточным формам жизни.
</a:t>
            </a:r>
            <a:endParaRPr lang="en-US" sz="1084" dirty="0"/>
          </a:p>
        </p:txBody>
      </p:sp>
      <p:sp>
        <p:nvSpPr>
          <p:cNvPr id="13" name="Text 5"/>
          <p:cNvSpPr txBox="1"/>
          <p:nvPr/>
        </p:nvSpPr>
        <p:spPr>
          <a:xfrm>
            <a:off x="4850000" y="1528838"/>
            <a:ext cx="3537900" cy="7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Белковая оболочка
</a:t>
            </a:r>
            <a:pPr algn="l" indent="0" marL="0">
              <a:lnSpc>
                <a:spcPct val="115000"/>
              </a:lnSpc>
              <a:buNone/>
            </a:pPr>
            <a:r>
              <a:rPr lang="en-US" sz="4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вирус обычно окружён белковым капсидом. Он защищает генетический материал и помогает частице узнавать подходящую клетку, с которой она сможет взаимодействовать.
</a:t>
            </a:r>
            <a:endParaRPr lang="en-US" sz="888" dirty="0"/>
          </a:p>
        </p:txBody>
      </p:sp>
      <p:sp>
        <p:nvSpPr>
          <p:cNvPr id="14" name="Text 6"/>
          <p:cNvSpPr txBox="1"/>
          <p:nvPr/>
        </p:nvSpPr>
        <p:spPr>
          <a:xfrm>
            <a:off x="720350" y="4108088"/>
            <a:ext cx="7692600" cy="3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46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устройство делает вирусы особым объектом: они несут признаки живого, но не обладают всеми свойствами клетки.
</a:t>
            </a:r>
            <a:endParaRPr lang="en-US" sz="102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вирусной частицы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68900" y="16043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материал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вирусной частицы находится генетический материал — ДНК или РНК. Он содержит информацию, необходимую для создания новых вирусов после попадания в клетку.
</a:t>
            </a:r>
            <a:endParaRPr lang="en-US" sz="874" dirty="0"/>
          </a:p>
        </p:txBody>
      </p:sp>
      <p:sp>
        <p:nvSpPr>
          <p:cNvPr id="10" name="Text 3"/>
          <p:cNvSpPr txBox="1"/>
          <p:nvPr/>
        </p:nvSpPr>
        <p:spPr>
          <a:xfrm>
            <a:off x="6005175" y="16097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Наружная оболочка
</a:t>
            </a:r>
            <a:pPr algn="l" indent="0" marL="0">
              <a:lnSpc>
                <a:spcPct val="115000"/>
              </a:lnSpc>
              <a:buNone/>
            </a:pPr>
            <a:r>
              <a:rPr lang="en-US" sz="41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вирусов есть дополнительная липидная оболочка с белками-шипами. Она участвует в прикреплении к клетке и облегчает проникновение внутрь.
</a:t>
            </a:r>
            <a:endParaRPr lang="en-US" sz="993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28034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Капсид
</a:t>
            </a:r>
            <a:pPr algn="l" indent="0" marL="0">
              <a:lnSpc>
                <a:spcPct val="115000"/>
              </a:lnSpc>
              <a:buNone/>
            </a:pPr>
            <a:r>
              <a:rPr lang="en-US" sz="4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Капсид — это белковая оболочка, которая защищает наследственный материал и помогает вирусу закрепиться на поверхности клетки-мишени.
</a:t>
            </a:r>
            <a:endParaRPr lang="en-US" sz="103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20–300 нм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типичный диапазон размеров большинства вирусов.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размеры объясняют, почему вирусы нельзя увидеть без специальной техники: они намного меньше клеток и требуют электронного микроскопа.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жизненного цикла вируса в клетке-хозяине.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вирус размножается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вирусы зависят от клетки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72750" y="1369450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 не умеет делиться самостоятельно, как клетка. Ему нужна уже существующая клетка, в которой есть нужные ферменты, рибосомы и материалы для синтеза новых частиц.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72750" y="3942474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вирусы называют облигатными внутриклеточными паразитами: они полностью зависят от хозяина на всех этапах размножения.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2750" y="2212221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обмена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Собственный обмен веществ у вирусов отсутствует, поэтому они не производят энергию и не создают молекулы для жизни без участия клеточного аппарата.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2750" y="3077344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вне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вирус находится вне клетки, он может сохранять структуру и заражающую способность, но не проявляет признаков самостоятельной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1954" y="1394038"/>
            <a:ext cx="7060092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 — это клетки, а вирусы нет; поэтому антибиотики не подходят для лечения вирусных инфекций.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сравнение помогает увидеть, почему вирусы и бактерии по-разному устроены и по-разному реагируют на лечение.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и бактерии: короткое сравнение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2250" y="1291100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055087"/>
            <a:ext cx="300900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444" y="3055087"/>
            <a:ext cx="338513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болезни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 сначала прикрепляется к клетке с подходящими рецепторами. От типа клетки зависит, сможет ли инфекция начаться и в каком органе она проявится сильнее.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Прикрепление к клетке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проникновения вирус использует ресурсы клетки для создания копий своего генетического материала и белков. Это нарушает работу ткани и ослабляет её функции.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клеточных ресурсов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Повреждённые клетки и иммунный ответ вызывают воспаление. Именно поэтому появляются температура, слабость, боль, кашель или другие признаки болезни.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Воспаление и симптомы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различаются в зависимости от того, какие органы поражены: дыхательные пути, кожа, печень или пищеварительная система. Поэтому одна и та же группа вирусов может проявляться по-разному.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органы — разные признаки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важных примера — вирусы гриппа и коронавирусы, для которых особенно заметны новые варианты.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Вирусология: школьный курс биологии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вирусов гриппа и коронавирусов регулярно появляются новые варианты, поэтому наблюдение за изменениями важно для профилактики и обновления мер защиты.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вирусных заболеваний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8900" y="16043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 дыхательных путей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группа заболеваний, которые чаще всего начинаются с поражения дыхательных путей. ОРВИ, грипп и COVID-19 быстро распространяются в коллективах и особенно заметны в сезон подъёма заболеваемости.
</a:t>
            </a:r>
            <a:endParaRPr lang="en-US" sz="873" dirty="0"/>
          </a:p>
        </p:txBody>
      </p:sp>
      <p:sp>
        <p:nvSpPr>
          <p:cNvPr id="11" name="Text 3"/>
          <p:cNvSpPr txBox="1"/>
          <p:nvPr/>
        </p:nvSpPr>
        <p:spPr>
          <a:xfrm>
            <a:off x="6005175" y="16097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Кожные проявления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вирусы, которые дают характерные внешние проявления. Герпес и ветряная оспа затрагивают кожу и слизистые, вызывая высыпания, зуд и дискомфорт, заметные даже без сложной диагностики.
</a:t>
            </a:r>
            <a:endParaRPr lang="en-US" sz="873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28034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вирусы действуют не на носоглотку, а на внутренние органы. Гепатиты поражают печень, ротавирусная инфекция — пищеварительную систему, поэтому проявления и последствия у них существенно различаются.
</a:t>
            </a:r>
            <a:endParaRPr lang="en-US" sz="873" dirty="0"/>
          </a:p>
        </p:txBody>
      </p:sp>
      <p:sp>
        <p:nvSpPr>
          <p:cNvPr id="13" name="Text 5"/>
          <p:cNvSpPr txBox="1"/>
          <p:nvPr/>
        </p:nvSpPr>
        <p:spPr>
          <a:xfrm>
            <a:off x="6005175" y="28346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течение болезни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каждой инфекции важны путь передачи, возраст человека и состояние иммунитета. Поэтому одинаково протекают они редко: у одних болезнь проходит легко, у других требует медицинского наблюдения.
</a:t>
            </a:r>
            <a:endParaRPr lang="en-US" sz="87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34675" y="3591287"/>
            <a:ext cx="3296400" cy="1043002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передачи вирусов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534550" y="1648500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Воздушно-капельный
</a:t>
            </a:r>
            <a:pPr algn="l" indent="0" marL="0">
              <a:lnSpc>
                <a:spcPct val="115000"/>
              </a:lnSpc>
              <a:buNone/>
            </a:pPr>
            <a:r>
              <a:rPr lang="en-US" sz="2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вирусы передаются при кашле, чихании и разговоре, когда в воздух попадают мелкие капли и аэрозоли. Чем ближе и дольше контакт, тем выше риск заражения.
</a:t>
            </a:r>
            <a:endParaRPr lang="en-US" sz="860" dirty="0"/>
          </a:p>
        </p:txBody>
      </p:sp>
      <p:sp>
        <p:nvSpPr>
          <p:cNvPr id="13" name="Text 3"/>
          <p:cNvSpPr txBox="1"/>
          <p:nvPr/>
        </p:nvSpPr>
        <p:spPr>
          <a:xfrm>
            <a:off x="5132850" y="1648500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0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Руки, дверные ручки, смартфоны и другие поверхности могут стать промежуточным звеном передачи. Человек заносит вирус на слизистые, если касается лица после контакта с загрязнённым предметом.
</a:t>
            </a:r>
            <a:endParaRPr lang="en-US" sz="757" dirty="0"/>
          </a:p>
        </p:txBody>
      </p:sp>
      <p:sp>
        <p:nvSpPr>
          <p:cNvPr id="14" name="Text 4"/>
          <p:cNvSpPr txBox="1"/>
          <p:nvPr/>
        </p:nvSpPr>
        <p:spPr>
          <a:xfrm>
            <a:off x="534675" y="2864575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пищу и воду
</a:t>
            </a:r>
            <a:pPr algn="l" indent="0" marL="0">
              <a:lnSpc>
                <a:spcPct val="115000"/>
              </a:lnSpc>
              <a:buNone/>
            </a:pPr>
            <a:r>
              <a:rPr lang="en-US" sz="23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Загрязнённая вода, немытые руки и пища при нарушении гигиены могут стать причиной заражения. Этот путь особенно опасен там, где трудно обеспечить санитарный контроль.
</a:t>
            </a:r>
            <a:endParaRPr lang="en-US" sz="869" dirty="0"/>
          </a:p>
        </p:txBody>
      </p:sp>
      <p:sp>
        <p:nvSpPr>
          <p:cNvPr id="15" name="Text 5"/>
          <p:cNvSpPr txBox="1"/>
          <p:nvPr/>
        </p:nvSpPr>
        <p:spPr>
          <a:xfrm>
            <a:off x="5132850" y="2864575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жидкости
</a:t>
            </a:r>
            <a:pPr algn="l" indent="0" marL="0">
              <a:lnSpc>
                <a:spcPct val="115000"/>
              </a:lnSpc>
              <a:buNone/>
            </a:pPr>
            <a:r>
              <a:rPr lang="en-US" sz="22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вирусы передаются через кровь, при незащищённых половых контактах или использовании общих игл. В таких случаях опасны биологические жидкости, а не обычное бытовое общение.
</a:t>
            </a:r>
            <a:endParaRPr lang="en-US" sz="825" dirty="0"/>
          </a:p>
        </p:txBody>
      </p:sp>
      <p:sp>
        <p:nvSpPr>
          <p:cNvPr id="16" name="Text 6"/>
          <p:cNvSpPr txBox="1"/>
          <p:nvPr/>
        </p:nvSpPr>
        <p:spPr>
          <a:xfrm>
            <a:off x="5159050" y="4076499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переносчиков
</a:t>
            </a:r>
            <a:pPr algn="l" indent="0" marL="0">
              <a:lnSpc>
                <a:spcPct val="115000"/>
              </a:lnSpc>
              <a:buNone/>
            </a:pPr>
            <a:r>
              <a:rPr lang="en-US" sz="2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вирусы переносят насекомые или другие животные. Укус может стать входными воротами инфекции, если переносчик ранее контактировал с заражённым организмом.
</a:t>
            </a:r>
            <a:endParaRPr lang="en-US" sz="83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Попадание вируса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 попадает в организм и прикрепляется к клеткам подходящей ткани. Первые часы и дни могут пройти почти без заметных признаков, пока инфекция распространяется локально.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2495875" y="2061025"/>
            <a:ext cx="18165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реакции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Заражённые клетки начинают работать иначе, а иммунная система распознаёт угрозу. Появляются воспаление, повышение температуры и ощущение общей слабости — это ранний ответ организма.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1142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Разгар болезни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поражён конкретный орган, формируются характерные симптомы: насморк и кашель при инфекции дыхательных путей, сыпь при поражении кожи, расстройство желудка при кишечных вирусах.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52697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Выздоровление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иммунитет справляется, воспаление уменьшается, а ткани восстанавливаются. При тяжёлом течении или осложнениях требуется помощь врача, чтобы не допустить ухудшения состояния.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симптомы бывают разными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9370" y="1309125"/>
            <a:ext cx="2380061" cy="33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против вирусов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203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барьер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Кожа, слизистые оболочки и выделения создают первую линию защиты. Они не дают большинству вирусов легко проникнуть внутрь, а при повреждении запускают местное воспаление.
</a:t>
            </a:r>
            <a:endParaRPr lang="en-US" sz="1028" dirty="0"/>
          </a:p>
        </p:txBody>
      </p:sp>
      <p:sp>
        <p:nvSpPr>
          <p:cNvPr id="11" name="Text 3"/>
          <p:cNvSpPr txBox="1"/>
          <p:nvPr/>
        </p:nvSpPr>
        <p:spPr>
          <a:xfrm>
            <a:off x="720350" y="3386413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Лимфоциты распознают определённый возбудитель точнее, чем клетки врождённого иммунитета. После этого организм начинает вырабатывать антитела, которые помогают нейтрализовать вирус и ограничивать его распространение.
</a:t>
            </a:r>
            <a:endParaRPr lang="en-US" sz="909" dirty="0"/>
          </a:p>
        </p:txBody>
      </p:sp>
      <p:sp>
        <p:nvSpPr>
          <p:cNvPr id="12" name="Text 4"/>
          <p:cNvSpPr txBox="1"/>
          <p:nvPr/>
        </p:nvSpPr>
        <p:spPr>
          <a:xfrm>
            <a:off x="6043250" y="3386413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болезни или вакцинации остаются клетки памяти. При повторной встрече они запускают ответ быстрее, поэтому заражение может пройти легче или вовсе не развиться.
</a:t>
            </a:r>
            <a:endParaRPr lang="en-US" sz="1028" dirty="0"/>
          </a:p>
        </p:txBody>
      </p:sp>
      <p:sp>
        <p:nvSpPr>
          <p:cNvPr id="13" name="Text 5"/>
          <p:cNvSpPr txBox="1"/>
          <p:nvPr/>
        </p:nvSpPr>
        <p:spPr>
          <a:xfrm>
            <a:off x="60432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реакция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вирус всё же проник, быстро подключаются лейкоциты и другие клетки врождённой защиты. Они реагируют не на конкретный вирус, а на сам факт опасности.
</a:t>
            </a:r>
            <a:endParaRPr lang="en-US" sz="114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вакцинация
</a:t>
            </a:r>
            <a:endParaRPr lang="en-US" sz="2364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без болезни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вакцинации иммунная система получает безопасный сигнал, похожий на настоящий вирус. Организм не болеет, но учится распознавать угрозу заранее. Позже встреча с инфекцией уже не кажется ему новой задачей.
</a:t>
            </a:r>
            <a:endParaRPr lang="en-US" sz="962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на будущее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прививки запускается выработка антител и формируются клетки памяти. Это похоже на пробную тревогу: система запоминает маршрут ответа и в следующий раз действует заметно быстрее и увереннее.
</a:t>
            </a:r>
            <a:endParaRPr lang="en-US" sz="964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защита со временем ослабевает, бустерная доза напоминает иммунитету о возбудителе. Такой повторный сигнал особенно важен для устойчивой защиты в периоды повышенного риска заражения.
</a:t>
            </a:r>
            <a:endParaRPr lang="en-US" sz="9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012" y="1473492"/>
            <a:ext cx="185700" cy="1650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650" y="1481745"/>
            <a:ext cx="185700" cy="148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61650" y="3311907"/>
            <a:ext cx="185700" cy="1485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3550" y="3301887"/>
            <a:ext cx="168600" cy="168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профилактика каждый день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Мойте руки с мылом не меньше 20 секунд, особенно после улицы и перед едой. Это снижает вероятность занести вирус на лицо, еду и личные вещи.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Кашлевой этикет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кашле и чихании прикрывайте рот и нос салфеткой или локтем, а использованные салфетки сразу выбрасывайте. Так меньше капель попадает в воздух и на поверхности.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954750" y="3686375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Маска при симптомах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появились симптомы, носите маску и по возможности сокращайте контакты. Это помогает защитить окружающих и снижает риск передачи инфекции в транспорте, школе и дома.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98125" y="3686375"/>
            <a:ext cx="35292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открывайте окна и проветривайте класс или комнату, чтобы уменьшить концентрацию вирусных частиц в воздухе. Особенно важно делать это после длительного пребывания людей в помещении.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6234" y="1220200"/>
            <a:ext cx="2827482" cy="347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дома и в школе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72750" y="2212220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26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должны быть свои полотенца, бутылки для воды и предметы личной гигиены. Это простая мера, которая помогает не обмениваться микрочастицами слюны и другими биологическими следами.
</a:t>
            </a:r>
            <a:endParaRPr lang="en-US" sz="1065" dirty="0"/>
          </a:p>
        </p:txBody>
      </p:sp>
      <p:sp>
        <p:nvSpPr>
          <p:cNvPr id="11" name="Text 3"/>
          <p:cNvSpPr txBox="1"/>
          <p:nvPr/>
        </p:nvSpPr>
        <p:spPr>
          <a:xfrm>
            <a:off x="672750" y="3077342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использование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26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кто-то заболел, лучше не делиться посудой, игрушками и гаджетами, а также по возможности ограничить близкий контакт. Такой подход особенно важен в первые дни болезни.
</a:t>
            </a:r>
            <a:endParaRPr lang="en-US" sz="1065" dirty="0"/>
          </a:p>
        </p:txBody>
      </p:sp>
      <p:sp>
        <p:nvSpPr>
          <p:cNvPr id="12" name="Text 4"/>
          <p:cNvSpPr txBox="1"/>
          <p:nvPr/>
        </p:nvSpPr>
        <p:spPr>
          <a:xfrm>
            <a:off x="672750" y="1369450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в помещении
</a:t>
            </a:r>
            <a:pPr algn="l" indent="0" marL="0">
              <a:lnSpc>
                <a:spcPct val="115000"/>
              </a:lnSpc>
              <a:buNone/>
            </a:pPr>
            <a:r>
              <a:rPr lang="en-US" sz="26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влажная уборка уменьшает количество вирусов на поверхностях, особенно в местах общего пользования. Важно уделять внимание ручкам, столам и предметам, которых часто касаются руками.
</a:t>
            </a:r>
            <a:endParaRPr lang="en-US" sz="1065" dirty="0"/>
          </a:p>
        </p:txBody>
      </p:sp>
      <p:sp>
        <p:nvSpPr>
          <p:cNvPr id="13" name="Text 5"/>
          <p:cNvSpPr txBox="1"/>
          <p:nvPr/>
        </p:nvSpPr>
        <p:spPr>
          <a:xfrm>
            <a:off x="672750" y="3942471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Разумный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26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температуре и выраженном недомогании нужен домашний режим, а в школе — выполнение правил, которые вводятся при вспышках. Спокойные и последовательные меры работают эффективнее паники.
</a:t>
            </a:r>
            <a:endParaRPr lang="en-US" sz="106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34675" y="3591287"/>
            <a:ext cx="3296400" cy="1043002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медицинская помощь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534550" y="1648500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температура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2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температура высокая и держится дольше ожидаемого, нельзя ограничиваться наблюдением. Важно оценить общее состояние и не откладывать обращение к врачу при ухудшении.
</a:t>
            </a:r>
            <a:endParaRPr lang="en-US" sz="863" dirty="0"/>
          </a:p>
        </p:txBody>
      </p:sp>
      <p:sp>
        <p:nvSpPr>
          <p:cNvPr id="13" name="Text 3"/>
          <p:cNvSpPr txBox="1"/>
          <p:nvPr/>
        </p:nvSpPr>
        <p:spPr>
          <a:xfrm>
            <a:off x="5132850" y="1648500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 дыханием
</a:t>
            </a:r>
            <a:pPr algn="l" indent="0" marL="0">
              <a:lnSpc>
                <a:spcPct val="115000"/>
              </a:lnSpc>
              <a:buNone/>
            </a:pPr>
            <a:r>
              <a:rPr lang="en-US" sz="2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Одышка, затруднённое дыхание и боль в груди требуют срочной оценки специалиста. Такие симптомы могут указывать на осложнение, которое нельзя безопасно лечить дома.
</a:t>
            </a:r>
            <a:endParaRPr lang="en-US" sz="867" dirty="0"/>
          </a:p>
        </p:txBody>
      </p:sp>
      <p:sp>
        <p:nvSpPr>
          <p:cNvPr id="14" name="Text 4"/>
          <p:cNvSpPr txBox="1"/>
          <p:nvPr/>
        </p:nvSpPr>
        <p:spPr>
          <a:xfrm>
            <a:off x="534675" y="2864575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23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обезвоживания, сильная вялость, судороги или повторная рвота особенно опасны у детей и подростков. В этих случаях нужна медицинская помощь без промедления.
</a:t>
            </a:r>
            <a:endParaRPr lang="en-US" sz="869" dirty="0"/>
          </a:p>
        </p:txBody>
      </p:sp>
      <p:sp>
        <p:nvSpPr>
          <p:cNvPr id="15" name="Text 5"/>
          <p:cNvSpPr txBox="1"/>
          <p:nvPr/>
        </p:nvSpPr>
        <p:spPr>
          <a:xfrm>
            <a:off x="5132850" y="2864575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Сыпь и ухудшение
</a:t>
            </a:r>
            <a:pPr algn="l" indent="0" marL="0">
              <a:lnSpc>
                <a:spcPct val="115000"/>
              </a:lnSpc>
              <a:buNone/>
            </a:pPr>
            <a:r>
              <a:rPr lang="en-US" sz="21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Сыпь, которая появляется вместе с ухудшением самочувствия, может быть не просто внешним проявлением. Иногда она сопровождает серьёзную вирусную инфекцию или реакцию организма на воспаление.
</a:t>
            </a:r>
            <a:endParaRPr lang="en-US" sz="771" dirty="0"/>
          </a:p>
        </p:txBody>
      </p:sp>
      <p:sp>
        <p:nvSpPr>
          <p:cNvPr id="16" name="Text 6"/>
          <p:cNvSpPr txBox="1"/>
          <p:nvPr/>
        </p:nvSpPr>
        <p:spPr>
          <a:xfrm>
            <a:off x="5159050" y="4076499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течение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21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симптомы не проходят или становятся сильнее, самодиагностика не помогает. Врач определит причину болезни и подскажет безопасную тактику, вместо случайного выбора лекарств.
</a:t>
            </a:r>
            <a:endParaRPr lang="en-US" sz="78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секунд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именно столько советуют мыть руки с мылом для эффективной профилактики.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CDC (Centers for Disease Control and Prevention) — Handwashing: Clean Hands Save Lives.
</a:t>
            </a:r>
            <a:endParaRPr lang="en-US" sz="852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срок называют рекомендуемой длительностью мытья рук с мылом: он помогает механически удалить вирусы и снижает риск передачи инфекции лучше, чем спешка.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действительно работает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нельзя назвать клетками: у них нет собственного обмена веществ, а размножение возможно только внутри хозяина. Поэтому лучшая защита — гигиена, вакцинация и привычка разрывать цепочки передачи.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2026-07-25T22:12:38Z</dcterms:created>
  <dcterms:modified xsi:type="dcterms:W3CDTF">2026-07-25T22:12:38Z</dcterms:modified>
</cp:coreProperties>
</file>