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image" Target="../media/image-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image" Target="../media/image-8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jpeg"/><Relationship Id="rId5" Type="http://schemas.openxmlformats.org/officeDocument/2006/relationships/image" Target="../media/image-10-5.jpeg"/><Relationship Id="rId6" Type="http://schemas.openxmlformats.org/officeDocument/2006/relationships/image" Target="../media/image-10-6.jpeg"/><Relationship Id="rId7" Type="http://schemas.openxmlformats.org/officeDocument/2006/relationships/image" Target="../media/image-10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image" Target="../media/image-11-7.png"/><Relationship Id="rId8" Type="http://schemas.openxmlformats.org/officeDocument/2006/relationships/image" Target="../media/image-11-8.png"/><Relationship Id="rId9" Type="http://schemas.openxmlformats.org/officeDocument/2006/relationships/image" Target="../media/image-11-9.png"/><Relationship Id="rId10" Type="http://schemas.openxmlformats.org/officeDocument/2006/relationships/image" Target="../media/image-11-10.png"/><Relationship Id="rId11" Type="http://schemas.openxmlformats.org/officeDocument/2006/relationships/image" Target="../media/image-11-11.png"/><Relationship Id="rId12" Type="http://schemas.openxmlformats.org/officeDocument/2006/relationships/image" Target="../media/image-11-12.png"/><Relationship Id="rId13" Type="http://schemas.openxmlformats.org/officeDocument/2006/relationships/slideLayout" Target="../slideLayouts/slideLayout1.xml"/><Relationship Id="rId1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jpe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image" Target="../media/image-2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94425" y="161"/>
            <a:ext cx="8549700" cy="514317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180013"/>
            <a:ext cx="3246300" cy="19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4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46" dirty="0"/>
          </a:p>
        </p:txBody>
      </p:sp>
      <p:sp>
        <p:nvSpPr>
          <p:cNvPr id="7" name="Text 1"/>
          <p:cNvSpPr txBox="1"/>
          <p:nvPr/>
        </p:nvSpPr>
        <p:spPr>
          <a:xfrm>
            <a:off x="180000" y="464175"/>
            <a:ext cx="52533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Зашифрованная переписка: математика скрытых сообщений
</a:t>
            </a:r>
            <a:endParaRPr lang="en-US" sz="2223" dirty="0"/>
          </a:p>
        </p:txBody>
      </p:sp>
      <p:sp>
        <p:nvSpPr>
          <p:cNvPr id="8" name="Text 2"/>
          <p:cNvSpPr txBox="1"/>
          <p:nvPr/>
        </p:nvSpPr>
        <p:spPr>
          <a:xfrm>
            <a:off x="330850" y="2622913"/>
            <a:ext cx="3562200" cy="119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числа и правила скрывают смысл сообщения?
</a:t>
            </a:r>
            <a:endParaRPr lang="en-US" sz="10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410150" y="1574"/>
            <a:ext cx="5733900" cy="514035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700" dirty="0"/>
          </a:p>
        </p:txBody>
      </p:sp>
      <p:sp>
        <p:nvSpPr>
          <p:cNvPr id="7" name="Text 1"/>
          <p:cNvSpPr txBox="1"/>
          <p:nvPr/>
        </p:nvSpPr>
        <p:spPr>
          <a:xfrm>
            <a:off x="180000" y="180000"/>
            <a:ext cx="52533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Шифры вокруг нас каждый день
</a:t>
            </a:r>
            <a:endParaRPr lang="en-US" sz="2223" dirty="0"/>
          </a:p>
        </p:txBody>
      </p:sp>
      <p:sp>
        <p:nvSpPr>
          <p:cNvPr id="8" name="Text 2"/>
          <p:cNvSpPr txBox="1"/>
          <p:nvPr/>
        </p:nvSpPr>
        <p:spPr>
          <a:xfrm>
            <a:off x="180000" y="4080300"/>
            <a:ext cx="33630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Шифры появились ещё в древности, а сегодня защищают сообщения в мессенджерах, игры, дневники и банковские данные. Один и тот же принцип работает всегда: понять текст может только тот, кто знает правило или ключ.
</a:t>
            </a:r>
            <a:endParaRPr lang="en-US" sz="9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99400" y="326400"/>
            <a:ext cx="52533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шифр
</a:t>
            </a:r>
            <a:endParaRPr lang="en-US" sz="2223" dirty="0"/>
          </a:p>
        </p:txBody>
      </p:sp>
      <p:sp>
        <p:nvSpPr>
          <p:cNvPr id="8" name="Text 1"/>
          <p:cNvSpPr txBox="1"/>
          <p:nvPr/>
        </p:nvSpPr>
        <p:spPr>
          <a:xfrm>
            <a:off x="337050" y="1743100"/>
            <a:ext cx="23229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Шифр — это правило преобразования текста, при котором обычное сообщение становится набором букв, чисел или знаков, понятных только тем, кто знает способ чтения.
</a:t>
            </a:r>
            <a:endParaRPr lang="en-US" sz="900" dirty="0"/>
          </a:p>
        </p:txBody>
      </p:sp>
      <p:sp>
        <p:nvSpPr>
          <p:cNvPr id="9" name="Text 2"/>
          <p:cNvSpPr txBox="1"/>
          <p:nvPr/>
        </p:nvSpPr>
        <p:spPr>
          <a:xfrm>
            <a:off x="337050" y="3159800"/>
            <a:ext cx="23229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 помогает вернуть исходный текст. Это может быть число, слово или условие, без которого шифртекст остаётся непонятным даже при знании общего правила.
</a:t>
            </a:r>
            <a:endParaRPr lang="en-US" sz="900" dirty="0"/>
          </a:p>
        </p:txBody>
      </p:sp>
      <p:sp>
        <p:nvSpPr>
          <p:cNvPr id="10" name="Text 3"/>
          <p:cNvSpPr txBox="1"/>
          <p:nvPr/>
        </p:nvSpPr>
        <p:spPr>
          <a:xfrm>
            <a:off x="3192150" y="1743087"/>
            <a:ext cx="23229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Открытый текст — это сообщение до изменения, а шифртекст — результат преобразования. Между ними всегда есть точное правило, которое действует одинаково для всех символов.
</a:t>
            </a:r>
            <a:endParaRPr lang="en-US" sz="900" dirty="0"/>
          </a:p>
        </p:txBody>
      </p:sp>
      <p:sp>
        <p:nvSpPr>
          <p:cNvPr id="11" name="Text 4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7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410150" y="1574"/>
            <a:ext cx="5733900" cy="514035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700" dirty="0"/>
          </a:p>
        </p:txBody>
      </p:sp>
      <p:sp>
        <p:nvSpPr>
          <p:cNvPr id="8" name="Text 1"/>
          <p:cNvSpPr txBox="1"/>
          <p:nvPr/>
        </p:nvSpPr>
        <p:spPr>
          <a:xfrm>
            <a:off x="180000" y="180000"/>
            <a:ext cx="52533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 превращается в шифртекст
</a:t>
            </a:r>
            <a:endParaRPr lang="en-US" sz="2223" dirty="0"/>
          </a:p>
        </p:txBody>
      </p:sp>
      <p:sp>
        <p:nvSpPr>
          <p:cNvPr id="9" name="Text 2"/>
          <p:cNvSpPr txBox="1"/>
          <p:nvPr/>
        </p:nvSpPr>
        <p:spPr>
          <a:xfrm>
            <a:off x="180000" y="2852325"/>
            <a:ext cx="30429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Открытый текст и правило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берут исходное сообщение и применяют к нему заранее заданное правило. Каждая буква или знак меняются не случайно, а по понятной схеме, которую можно повторить.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180000" y="4018950"/>
            <a:ext cx="30429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 и результат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используется ключ, например число сдвига. После преобразования появляется новый набор символов, и только правильный ключ позволяет восстановить исходное слово без ошибок.
</a:t>
            </a:r>
            <a:endParaRPr lang="en-US" sz="1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0000" y="2518933"/>
            <a:ext cx="5253300" cy="148328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99400" y="326400"/>
            <a:ext cx="52533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Простые и более сложные шифры
</a:t>
            </a:r>
            <a:endParaRPr lang="en-US" sz="2223" dirty="0"/>
          </a:p>
        </p:txBody>
      </p:sp>
      <p:sp>
        <p:nvSpPr>
          <p:cNvPr id="8" name="Text 1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5787400" y="2306000"/>
            <a:ext cx="3176700" cy="869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 меняются способ работы и надёжность разных шифров.
</a:t>
            </a:r>
            <a:endParaRPr lang="en-US" sz="900" dirty="0"/>
          </a:p>
        </p:txBody>
      </p:sp>
      <p:sp>
        <p:nvSpPr>
          <p:cNvPr id="10" name="Text 3"/>
          <p:cNvSpPr txBox="1"/>
          <p:nvPr/>
        </p:nvSpPr>
        <p:spPr>
          <a:xfrm>
            <a:off x="5787400" y="3320197"/>
            <a:ext cx="3176700" cy="86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больше вариантов и сложнее ключ, тем труднее угадать исходное сообщение.
</a:t>
            </a:r>
            <a:endParaRPr lang="en-US" sz="900" dirty="0"/>
          </a:p>
        </p:txBody>
      </p:sp>
      <p:sp>
        <p:nvSpPr>
          <p:cNvPr id="11" name="Text 4"/>
          <p:cNvSpPr txBox="1"/>
          <p:nvPr/>
        </p:nvSpPr>
        <p:spPr>
          <a:xfrm>
            <a:off x="180000" y="4539000"/>
            <a:ext cx="31767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учебных примеров шифрования
</a:t>
            </a:r>
            <a:endParaRPr lang="en-US" sz="7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45225" y="1996921"/>
            <a:ext cx="2444400" cy="153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шифре Цезаря каждая буква заменяется другой, которая стоит на одинаковое число мест дальше в алфавите. Правило одинаково для всего сообщения.
</a:t>
            </a:r>
            <a:endParaRPr lang="en-US" sz="900" dirty="0"/>
          </a:p>
        </p:txBody>
      </p:sp>
      <p:sp>
        <p:nvSpPr>
          <p:cNvPr id="8" name="Text 1"/>
          <p:cNvSpPr txBox="1"/>
          <p:nvPr/>
        </p:nvSpPr>
        <p:spPr>
          <a:xfrm>
            <a:off x="3349763" y="1996899"/>
            <a:ext cx="2444400" cy="153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сдвиг равен 3, то А превращается в Г, Б — в Д, В — в Е. При расшифровке нужно сделать такой же сдвиг в обратную сторону.
</a:t>
            </a:r>
            <a:endParaRPr lang="en-US" sz="900" dirty="0"/>
          </a:p>
        </p:txBody>
      </p:sp>
      <p:sp>
        <p:nvSpPr>
          <p:cNvPr id="9" name="Text 2"/>
          <p:cNvSpPr txBox="1"/>
          <p:nvPr/>
        </p:nvSpPr>
        <p:spPr>
          <a:xfrm>
            <a:off x="6354300" y="1996921"/>
            <a:ext cx="2444400" cy="153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Этот шифр удобен для первого знакомства с идеей преобразования. Он показывает, что буквы можно рассматривать как объекты, к которым применяют одно и то же правило.
</a:t>
            </a:r>
            <a:endParaRPr lang="en-US" sz="900" dirty="0"/>
          </a:p>
        </p:txBody>
      </p:sp>
      <p:sp>
        <p:nvSpPr>
          <p:cNvPr id="10" name="Text 3"/>
          <p:cNvSpPr txBox="1"/>
          <p:nvPr/>
        </p:nvSpPr>
        <p:spPr>
          <a:xfrm>
            <a:off x="299400" y="326400"/>
            <a:ext cx="52533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Шифр Цезаря как пример сдвига
</a:t>
            </a:r>
            <a:endParaRPr lang="en-US" sz="2223" dirty="0"/>
          </a:p>
        </p:txBody>
      </p:sp>
      <p:sp>
        <p:nvSpPr>
          <p:cNvPr id="11" name="Text 4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7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805500" y="2048501"/>
            <a:ext cx="5158500" cy="2152947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99400" y="322002"/>
            <a:ext cx="5253300" cy="85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способов шифрования по надёжности
</a:t>
            </a:r>
            <a:endParaRPr lang="en-US" sz="2223" dirty="0"/>
          </a:p>
        </p:txBody>
      </p:sp>
      <p:sp>
        <p:nvSpPr>
          <p:cNvPr id="8" name="Text 1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180000" y="2318775"/>
            <a:ext cx="3176700" cy="869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помогает увидеть, что удобство и стойкость не всегда растут вместе.
</a:t>
            </a:r>
            <a:endParaRPr lang="en-US" sz="900" dirty="0"/>
          </a:p>
        </p:txBody>
      </p:sp>
      <p:sp>
        <p:nvSpPr>
          <p:cNvPr id="10" name="Text 3"/>
          <p:cNvSpPr txBox="1"/>
          <p:nvPr/>
        </p:nvSpPr>
        <p:spPr>
          <a:xfrm>
            <a:off x="180000" y="3332972"/>
            <a:ext cx="3176700" cy="86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больше вариантов у шифра, тем выше защита и сложнее перебор.
</a:t>
            </a:r>
            <a:endParaRPr lang="en-US" sz="900" dirty="0"/>
          </a:p>
        </p:txBody>
      </p:sp>
      <p:sp>
        <p:nvSpPr>
          <p:cNvPr id="11" name="Text 4"/>
          <p:cNvSpPr txBox="1"/>
          <p:nvPr/>
        </p:nvSpPr>
        <p:spPr>
          <a:xfrm>
            <a:off x="3874550" y="4265275"/>
            <a:ext cx="31767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Учебное сравнение шифров по уровню стойкости
</a:t>
            </a:r>
            <a:endParaRPr lang="en-US" sz="7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299400" y="326400"/>
            <a:ext cx="52533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ключ делает шифр сильнее
</a:t>
            </a:r>
            <a:endParaRPr lang="en-US" sz="2223" dirty="0"/>
          </a:p>
        </p:txBody>
      </p:sp>
      <p:sp>
        <p:nvSpPr>
          <p:cNvPr id="10" name="Text 1"/>
          <p:cNvSpPr txBox="1"/>
          <p:nvPr/>
        </p:nvSpPr>
        <p:spPr>
          <a:xfrm>
            <a:off x="337050" y="1743100"/>
            <a:ext cx="23229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 — это изменяемая часть шифра. Даже если правило одно и то же, разные ключи дают разные результаты, поэтому сообщения выглядят по-разному.
</a:t>
            </a:r>
            <a:endParaRPr lang="en-US" sz="800" dirty="0"/>
          </a:p>
        </p:txBody>
      </p:sp>
      <p:sp>
        <p:nvSpPr>
          <p:cNvPr id="11" name="Text 2"/>
          <p:cNvSpPr txBox="1"/>
          <p:nvPr/>
        </p:nvSpPr>
        <p:spPr>
          <a:xfrm>
            <a:off x="337050" y="3159800"/>
            <a:ext cx="23229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ключ неизвестен, одно сообщение можно попытаться прочитать по-разному. Тогда приходится искать закономерности, сравнивать буквы и проверять версии.
</a:t>
            </a:r>
            <a:endParaRPr lang="en-US" sz="800" dirty="0"/>
          </a:p>
        </p:txBody>
      </p:sp>
      <p:sp>
        <p:nvSpPr>
          <p:cNvPr id="12" name="Text 3"/>
          <p:cNvSpPr txBox="1"/>
          <p:nvPr/>
        </p:nvSpPr>
        <p:spPr>
          <a:xfrm>
            <a:off x="3192150" y="1743087"/>
            <a:ext cx="23229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шифре сдвига ключом может быть число: 2, 5 или 8. Чем больше возможных ключей, тем труднее быстро проверить все варианты вручную.
</a:t>
            </a:r>
            <a:endParaRPr lang="en-US" sz="800" dirty="0"/>
          </a:p>
        </p:txBody>
      </p:sp>
      <p:sp>
        <p:nvSpPr>
          <p:cNvPr id="13" name="Text 4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700" dirty="0"/>
          </a:p>
        </p:txBody>
      </p:sp>
      <p:sp>
        <p:nvSpPr>
          <p:cNvPr id="14" name="Text 5"/>
          <p:cNvSpPr txBox="1"/>
          <p:nvPr/>
        </p:nvSpPr>
        <p:spPr>
          <a:xfrm>
            <a:off x="3192150" y="3149113"/>
            <a:ext cx="23229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Именно ключ делает шифр не просто заменой букв, а системой с выбором. Без него расшифровка становится намного проще для постороннего человека.
</a:t>
            </a:r>
            <a:endParaRPr lang="en-US" sz="8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83568" y="1506425"/>
            <a:ext cx="8776864" cy="30462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00150" y="307575"/>
            <a:ext cx="8543700" cy="54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шифруют и расшифровывают сообщение
</a:t>
            </a:r>
            <a:endParaRPr lang="en-US" sz="2223" dirty="0"/>
          </a:p>
        </p:txBody>
      </p:sp>
      <p:sp>
        <p:nvSpPr>
          <p:cNvPr id="8" name="Text 1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300150" y="907000"/>
            <a:ext cx="8543700" cy="35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2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Цепочка показывает, как исходный текст проходит через правило и ключ, а затем возвращается обратно.
</a:t>
            </a:r>
            <a:endParaRPr lang="en-US" sz="1123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530750" y="1251272"/>
            <a:ext cx="5433300" cy="1029356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530750" y="2396970"/>
            <a:ext cx="5433300" cy="1029356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530750" y="3558571"/>
            <a:ext cx="5433300" cy="1029356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180000" y="247500"/>
            <a:ext cx="8784000" cy="66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Шифры рядом с нами: маленькие истории из школьной жизни
</a:t>
            </a:r>
            <a:endParaRPr lang="en-US" sz="1823" dirty="0"/>
          </a:p>
        </p:txBody>
      </p:sp>
      <p:sp>
        <p:nvSpPr>
          <p:cNvPr id="10" name="Text 1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700" dirty="0"/>
          </a:p>
        </p:txBody>
      </p:sp>
      <p:sp>
        <p:nvSpPr>
          <p:cNvPr id="11" name="Text 2"/>
          <p:cNvSpPr txBox="1"/>
          <p:nvPr/>
        </p:nvSpPr>
        <p:spPr>
          <a:xfrm>
            <a:off x="179950" y="1249800"/>
            <a:ext cx="3055800" cy="103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9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Сообщение в телефоне под замком
</a:t>
            </a:r>
            <a:pPr algn="l" indent="0" marL="0">
              <a:lnSpc>
                <a:spcPct val="115000"/>
              </a:lnSpc>
              <a:buNone/>
            </a:pPr>
            <a:r>
              <a:rPr lang="en-US" sz="63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 ученик отправляет другу сообщение через телефон и даже не задумывается, что оно идёт не в открытом виде. Значок замка показывает, что данные защищены. Благодаря этому посторонний человек не сможет просто прочитать переписку или подменить её по дороге.
</a:t>
            </a:r>
            <a:endParaRPr lang="en-US" sz="996" dirty="0"/>
          </a:p>
        </p:txBody>
      </p:sp>
      <p:sp>
        <p:nvSpPr>
          <p:cNvPr id="12" name="Text 3"/>
          <p:cNvSpPr txBox="1"/>
          <p:nvPr/>
        </p:nvSpPr>
        <p:spPr>
          <a:xfrm>
            <a:off x="179950" y="2395497"/>
            <a:ext cx="3055800" cy="103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9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Wi‑Fi похож на секретный коридор
</a:t>
            </a:r>
            <a:pPr algn="l" indent="0" marL="0">
              <a:lnSpc>
                <a:spcPct val="115000"/>
              </a:lnSpc>
              <a:buNone/>
            </a:pPr>
            <a:r>
              <a:rPr lang="en-US" sz="63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Дома и в школе устройства подключаются к Wi‑Fi, чтобы быстро передавать данные. Но если сеть защищена, сообщения идут как по закрытому коридору. Для пользователя это выглядит обычно, а внутри работают правила, которые не дают чужим заглянуть в поток информации.
</a:t>
            </a:r>
            <a:endParaRPr lang="en-US" sz="996" dirty="0"/>
          </a:p>
        </p:txBody>
      </p:sp>
      <p:sp>
        <p:nvSpPr>
          <p:cNvPr id="13" name="Text 4"/>
          <p:cNvSpPr txBox="1"/>
          <p:nvPr/>
        </p:nvSpPr>
        <p:spPr>
          <a:xfrm>
            <a:off x="179950" y="3557099"/>
            <a:ext cx="3055800" cy="103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9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Электронный дневник и важные записи
</a:t>
            </a:r>
            <a:pPr algn="l" indent="0" marL="0">
              <a:lnSpc>
                <a:spcPct val="115000"/>
              </a:lnSpc>
              <a:buNone/>
            </a:pPr>
            <a:r>
              <a:rPr lang="en-US" sz="63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школьник открывает электронный дневник, он видит оценки, задания и сообщения учителя. Такие данные должны быть защищены, потому что их нельзя показывать посторонним. Поэтому сервисы используют защиту, которая помогает сохранить личную информацию и порядок в учёбе.
</a:t>
            </a:r>
            <a:endParaRPr lang="en-US" sz="996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25226" y="2362487"/>
            <a:ext cx="175350" cy="2004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173251" y="2362487"/>
            <a:ext cx="175350" cy="2004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6121276" y="2362487"/>
            <a:ext cx="175350" cy="2004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4" name="Text 0"/>
          <p:cNvSpPr txBox="1"/>
          <p:nvPr/>
        </p:nvSpPr>
        <p:spPr>
          <a:xfrm>
            <a:off x="180000" y="247500"/>
            <a:ext cx="8784000" cy="66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находят слабые места в простых шифрах
</a:t>
            </a:r>
            <a:endParaRPr lang="en-US" sz="1823" dirty="0"/>
          </a:p>
        </p:txBody>
      </p:sp>
      <p:sp>
        <p:nvSpPr>
          <p:cNvPr id="15" name="Text 1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700" dirty="0"/>
          </a:p>
        </p:txBody>
      </p:sp>
      <p:sp>
        <p:nvSpPr>
          <p:cNvPr id="16" name="Text 2"/>
          <p:cNvSpPr txBox="1"/>
          <p:nvPr/>
        </p:nvSpPr>
        <p:spPr>
          <a:xfrm>
            <a:off x="550577" y="2692775"/>
            <a:ext cx="2303700" cy="94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Перебор вариантов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шифр слишком простой, его можно проверить по очереди всеми возможными ключами. Такой способ особенно полезен, когда набор вариантов небольшой и сообщение короткое.
</a:t>
            </a:r>
            <a:endParaRPr lang="en-US" sz="1000" dirty="0"/>
          </a:p>
        </p:txBody>
      </p:sp>
      <p:sp>
        <p:nvSpPr>
          <p:cNvPr id="17" name="Text 3"/>
          <p:cNvSpPr txBox="1"/>
          <p:nvPr/>
        </p:nvSpPr>
        <p:spPr>
          <a:xfrm>
            <a:off x="3498603" y="2692775"/>
            <a:ext cx="2303700" cy="94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9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Повторы и закономерности
</a:t>
            </a:r>
            <a:pPr algn="l" indent="0" marL="0">
              <a:lnSpc>
                <a:spcPct val="115000"/>
              </a:lnSpc>
              <a:buNone/>
            </a:pPr>
            <a:r>
              <a:rPr lang="en-US" sz="59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9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длинных сообщениях ищут повторяющиеся буквы, слоги и одинаковые промежутки между символами. Повтор часто указывает на правило шифрования или на часто встречающееся слово.
</a:t>
            </a:r>
            <a:endParaRPr lang="en-US" sz="992" dirty="0"/>
          </a:p>
        </p:txBody>
      </p:sp>
      <p:sp>
        <p:nvSpPr>
          <p:cNvPr id="18" name="Text 4"/>
          <p:cNvSpPr txBox="1"/>
          <p:nvPr/>
        </p:nvSpPr>
        <p:spPr>
          <a:xfrm>
            <a:off x="6446628" y="2692775"/>
            <a:ext cx="2303700" cy="94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Частотное сравнение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одни буквы встречаются заметно чаще других, это помогает догадаться, какие символы скрывают О, Е, А, И, Н или Т. Такое сравнение ускоряет разгадывание.
</a:t>
            </a:r>
            <a:endParaRPr lang="en-US" sz="10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805500" y="2048501"/>
            <a:ext cx="5158500" cy="2152947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99400" y="322002"/>
            <a:ext cx="5253300" cy="85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буквы русского языка встречаются чаще
</a:t>
            </a:r>
            <a:endParaRPr lang="en-US" sz="2223" dirty="0"/>
          </a:p>
        </p:txBody>
      </p:sp>
      <p:sp>
        <p:nvSpPr>
          <p:cNvPr id="8" name="Text 1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180000" y="2318775"/>
            <a:ext cx="3176700" cy="869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реальном тексте буквы распределяются неравномерно, поэтому частотный анализ помогает проверять догадки и находить вероятные замены символов.
</a:t>
            </a:r>
            <a:endParaRPr lang="en-US" sz="900" dirty="0"/>
          </a:p>
        </p:txBody>
      </p:sp>
      <p:sp>
        <p:nvSpPr>
          <p:cNvPr id="10" name="Text 3"/>
          <p:cNvSpPr txBox="1"/>
          <p:nvPr/>
        </p:nvSpPr>
        <p:spPr>
          <a:xfrm>
            <a:off x="180000" y="3332972"/>
            <a:ext cx="3176700" cy="86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Самые частые буквы образуют заметный «след» в тексте. Если шифртекст сохраняет частоту, простую замену легче раскрыть.
</a:t>
            </a:r>
            <a:endParaRPr lang="en-US" sz="900" dirty="0"/>
          </a:p>
        </p:txBody>
      </p:sp>
      <p:sp>
        <p:nvSpPr>
          <p:cNvPr id="11" name="Text 4"/>
          <p:cNvSpPr txBox="1"/>
          <p:nvPr/>
        </p:nvSpPr>
        <p:spPr>
          <a:xfrm>
            <a:off x="3874550" y="4265275"/>
            <a:ext cx="31767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51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Частотные оценки букв русского языка по лингвистическим справочникам и корпусам текста; значения приведены в процентах.
</a:t>
            </a:r>
            <a:endParaRPr lang="en-US" sz="516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80000" y="1446891"/>
            <a:ext cx="8784000" cy="1989318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22688" y="297521"/>
            <a:ext cx="6277800" cy="70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тайной переписки: от древности до компьютеров
</a:t>
            </a:r>
            <a:endParaRPr lang="en-US" sz="2223" dirty="0"/>
          </a:p>
        </p:txBody>
      </p:sp>
      <p:sp>
        <p:nvSpPr>
          <p:cNvPr id="8" name="Text 1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180000" y="4094100"/>
            <a:ext cx="3176700" cy="86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Краткая история показывает, как менялись носители сообщений и способы их защиты.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3463900" y="4094097"/>
            <a:ext cx="3176700" cy="86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Носители менялись от письма до радиосвязи и цифровых сервисов, но цель оставалась прежней — скрыть смысл от посторонних.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180000" y="3633750"/>
            <a:ext cx="31767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5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Исторические сведения о развитии шифрования в античности, Средневековье и XX веке.
</a:t>
            </a:r>
            <a:endParaRPr lang="en-US" sz="596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61000" y="1629368"/>
            <a:ext cx="4227900" cy="67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играх часто используют замену букв значками или смайлами. Это весело и помогает запоминать правила, но такой способ легко понять, если догадаться о договорённости.
</a:t>
            </a:r>
            <a:endParaRPr lang="en-US" sz="900" dirty="0"/>
          </a:p>
        </p:txBody>
      </p:sp>
      <p:sp>
        <p:nvSpPr>
          <p:cNvPr id="9" name="Text 1"/>
          <p:cNvSpPr txBox="1"/>
          <p:nvPr/>
        </p:nvSpPr>
        <p:spPr>
          <a:xfrm>
            <a:off x="299400" y="326400"/>
            <a:ext cx="52533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Игровые шифры и условные знаки
</a:t>
            </a:r>
            <a:endParaRPr lang="en-US" sz="2223" dirty="0"/>
          </a:p>
        </p:txBody>
      </p:sp>
      <p:sp>
        <p:nvSpPr>
          <p:cNvPr id="10" name="Text 2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700" dirty="0"/>
          </a:p>
        </p:txBody>
      </p:sp>
      <p:sp>
        <p:nvSpPr>
          <p:cNvPr id="11" name="Text 3"/>
          <p:cNvSpPr txBox="1"/>
          <p:nvPr/>
        </p:nvSpPr>
        <p:spPr>
          <a:xfrm>
            <a:off x="261000" y="2493927"/>
            <a:ext cx="4227900" cy="67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Перестановка слов тренирует внимание к порядку и помогает увидеть, что смысл зависит не только от самих слов, но и от их расположения в записи.
</a:t>
            </a:r>
            <a:endParaRPr lang="en-US" sz="900" dirty="0"/>
          </a:p>
        </p:txBody>
      </p:sp>
      <p:sp>
        <p:nvSpPr>
          <p:cNvPr id="12" name="Text 4"/>
          <p:cNvSpPr txBox="1"/>
          <p:nvPr/>
        </p:nvSpPr>
        <p:spPr>
          <a:xfrm>
            <a:off x="261000" y="3358487"/>
            <a:ext cx="4227900" cy="67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Условные символы удобны для быстрых заметок и секретных посланий между друзьями. Однако без заранее известного списка обозначений они теряют смысл и перестают быть понятными.
</a:t>
            </a:r>
            <a:endParaRPr lang="en-US" sz="900" dirty="0"/>
          </a:p>
        </p:txBody>
      </p:sp>
      <p:sp>
        <p:nvSpPr>
          <p:cNvPr id="13" name="Text 5"/>
          <p:cNvSpPr txBox="1"/>
          <p:nvPr/>
        </p:nvSpPr>
        <p:spPr>
          <a:xfrm>
            <a:off x="258450" y="4223045"/>
            <a:ext cx="4227900" cy="67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серьёзной защиты нужен не только необычный вид записи, но и точное правило преобразования, секретный ключ и достаточное число вариантов, чтобы перебор стал слишком долгим.
</a:t>
            </a:r>
            <a:endParaRPr lang="en-US" sz="9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83568" y="1506425"/>
            <a:ext cx="8776864" cy="30462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00150" y="307575"/>
            <a:ext cx="8543700" cy="54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создать простой надёжный шифр
</a:t>
            </a:r>
            <a:endParaRPr lang="en-US" sz="2223" dirty="0"/>
          </a:p>
        </p:txBody>
      </p:sp>
      <p:sp>
        <p:nvSpPr>
          <p:cNvPr id="8" name="Text 1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300150" y="907000"/>
            <a:ext cx="8543700" cy="35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2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 последовательность действий и проверки, которые помогают сделать шифр понятным для адресата и трудным для посторонних.
</a:t>
            </a:r>
            <a:endParaRPr lang="en-US" sz="1123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410150" y="1574"/>
            <a:ext cx="5733900" cy="514035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700" dirty="0"/>
          </a:p>
        </p:txBody>
      </p:sp>
      <p:sp>
        <p:nvSpPr>
          <p:cNvPr id="7" name="Text 1"/>
          <p:cNvSpPr txBox="1"/>
          <p:nvPr/>
        </p:nvSpPr>
        <p:spPr>
          <a:xfrm>
            <a:off x="180000" y="180000"/>
            <a:ext cx="52533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Код и шифр: в чём разница
</a:t>
            </a:r>
            <a:endParaRPr lang="en-US" sz="2223" dirty="0"/>
          </a:p>
        </p:txBody>
      </p:sp>
      <p:sp>
        <p:nvSpPr>
          <p:cNvPr id="8" name="Text 2"/>
          <p:cNvSpPr txBox="1"/>
          <p:nvPr/>
        </p:nvSpPr>
        <p:spPr>
          <a:xfrm>
            <a:off x="180000" y="4080300"/>
            <a:ext cx="30429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Шифр изменяет сам текст по алгоритму: буквы, числа или символы превращаются по заданному правилу. Поэтому его можно описать математически и проверить обратным действием — расшифровкой.
</a:t>
            </a:r>
            <a:endParaRPr lang="en-US" sz="900" dirty="0"/>
          </a:p>
        </p:txBody>
      </p:sp>
      <p:sp>
        <p:nvSpPr>
          <p:cNvPr id="9" name="Text 3"/>
          <p:cNvSpPr txBox="1"/>
          <p:nvPr/>
        </p:nvSpPr>
        <p:spPr>
          <a:xfrm>
            <a:off x="180000" y="3064575"/>
            <a:ext cx="30429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Код работает как условный словарь: целым словам, фразам или действиям заранее назначают знаки. Чтобы понять сообщение, нужно знать договорённость, а не вычислять правило преобразования.
</a:t>
            </a:r>
            <a:endParaRPr lang="en-US" sz="9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805500" y="2048501"/>
            <a:ext cx="5158500" cy="2152947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99400" y="322002"/>
            <a:ext cx="5253300" cy="85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особенно важна защита данных
</a:t>
            </a:r>
            <a:endParaRPr lang="en-US" sz="2223" dirty="0"/>
          </a:p>
        </p:txBody>
      </p:sp>
      <p:sp>
        <p:nvSpPr>
          <p:cNvPr id="8" name="Text 1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180000" y="2318775"/>
            <a:ext cx="3176700" cy="869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чувствительнее информация, тем важнее не только скрыть её содержание, но и защитить от подмены при передаче.
</a:t>
            </a:r>
            <a:endParaRPr lang="en-US" sz="900" dirty="0"/>
          </a:p>
        </p:txBody>
      </p:sp>
      <p:sp>
        <p:nvSpPr>
          <p:cNvPr id="10" name="Text 3"/>
          <p:cNvSpPr txBox="1"/>
          <p:nvPr/>
        </p:nvSpPr>
        <p:spPr>
          <a:xfrm>
            <a:off x="180000" y="3332972"/>
            <a:ext cx="3176700" cy="86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Максимальная защита нужна там, где ошибка затрагивает деньги, здоровье или личную жизнь. В остальных случаях важны скорость и удобство.
</a:t>
            </a:r>
            <a:endParaRPr lang="en-US" sz="900" dirty="0"/>
          </a:p>
        </p:txBody>
      </p:sp>
      <p:sp>
        <p:nvSpPr>
          <p:cNvPr id="11" name="Text 4"/>
          <p:cNvSpPr txBox="1"/>
          <p:nvPr/>
        </p:nvSpPr>
        <p:spPr>
          <a:xfrm>
            <a:off x="3874550" y="4265275"/>
            <a:ext cx="31767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51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типичных областей применения шифрования в цифровых сервисах и средствах связи; оценка относительной важности по рискам утечки.
</a:t>
            </a:r>
            <a:endParaRPr lang="en-US" sz="516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700" dirty="0"/>
          </a:p>
        </p:txBody>
      </p:sp>
      <p:sp>
        <p:nvSpPr>
          <p:cNvPr id="9" name="Text 1"/>
          <p:cNvSpPr txBox="1"/>
          <p:nvPr/>
        </p:nvSpPr>
        <p:spPr>
          <a:xfrm>
            <a:off x="180000" y="180000"/>
            <a:ext cx="5992500" cy="6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Правила безопасного обращения с секретами
</a:t>
            </a:r>
            <a:endParaRPr lang="en-US" sz="2223" dirty="0"/>
          </a:p>
        </p:txBody>
      </p:sp>
      <p:sp>
        <p:nvSpPr>
          <p:cNvPr id="10" name="Text 2"/>
          <p:cNvSpPr txBox="1"/>
          <p:nvPr/>
        </p:nvSpPr>
        <p:spPr>
          <a:xfrm>
            <a:off x="394025" y="1903425"/>
            <a:ext cx="2073000" cy="959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Не делиться паролями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Пароль должен знать только владелец аккаунта. Если его передать другому человеку, защита перестаёт работать даже при хорошем шифровании.
</a:t>
            </a:r>
            <a:endParaRPr lang="en-US" sz="900" dirty="0"/>
          </a:p>
        </p:txBody>
      </p:sp>
      <p:sp>
        <p:nvSpPr>
          <p:cNvPr id="11" name="Text 3"/>
          <p:cNvSpPr txBox="1"/>
          <p:nvPr/>
        </p:nvSpPr>
        <p:spPr>
          <a:xfrm>
            <a:off x="2559757" y="1903425"/>
            <a:ext cx="2073000" cy="959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Выбирать сложный ключ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Слишком короткие и простые ключи легко угадываются. Лучше использовать длинные сочетания, которые трудно подобрать методом перебора.
</a:t>
            </a:r>
            <a:endParaRPr lang="en-US" sz="900" dirty="0"/>
          </a:p>
        </p:txBody>
      </p:sp>
      <p:sp>
        <p:nvSpPr>
          <p:cNvPr id="12" name="Text 4"/>
          <p:cNvSpPr txBox="1"/>
          <p:nvPr/>
        </p:nvSpPr>
        <p:spPr>
          <a:xfrm>
            <a:off x="4725487" y="1903425"/>
            <a:ext cx="2073000" cy="959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Проверять отправителя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Подозрительное сообщение нужно читать внимательно: важно убедиться, что оно пришло от знакомого и не содержит просьб открыть сомнительную ссылку.
</a:t>
            </a:r>
            <a:endParaRPr lang="en-US" sz="900" dirty="0"/>
          </a:p>
        </p:txBody>
      </p:sp>
      <p:sp>
        <p:nvSpPr>
          <p:cNvPr id="13" name="Text 5"/>
          <p:cNvSpPr txBox="1"/>
          <p:nvPr/>
        </p:nvSpPr>
        <p:spPr>
          <a:xfrm>
            <a:off x="6891217" y="1903425"/>
            <a:ext cx="2073000" cy="959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 Включать дополнительную защиту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Двухэтапный вход и подтверждение действий помогают даже тогда, когда кто-то узнал пароль. Это снижает риск взлома аккаунта.
</a:t>
            </a:r>
            <a:endParaRPr lang="en-US" sz="9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0000" y="2665716"/>
            <a:ext cx="5253300" cy="118971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99400" y="326400"/>
            <a:ext cx="52533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Сравнение: открытый текст, код и шифрованное сообщение
</a:t>
            </a:r>
            <a:endParaRPr lang="en-US" sz="2223" dirty="0"/>
          </a:p>
        </p:txBody>
      </p:sp>
      <p:sp>
        <p:nvSpPr>
          <p:cNvPr id="8" name="Text 1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5787400" y="2306000"/>
            <a:ext cx="3176700" cy="869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формы записи отличаются тем, как их читают и что нужно для понимания смысла.
</a:t>
            </a:r>
            <a:endParaRPr lang="en-US" sz="900" dirty="0"/>
          </a:p>
        </p:txBody>
      </p:sp>
      <p:sp>
        <p:nvSpPr>
          <p:cNvPr id="10" name="Text 3"/>
          <p:cNvSpPr txBox="1"/>
          <p:nvPr/>
        </p:nvSpPr>
        <p:spPr>
          <a:xfrm>
            <a:off x="5787400" y="3320197"/>
            <a:ext cx="3176700" cy="86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Открытый текст понятен без подготовки, код требует согласованных обозначений, а шифр добавляет ещё и правило преобразования с ключом, поэтому защита выше.
</a:t>
            </a:r>
            <a:endParaRPr lang="en-US" sz="900" dirty="0"/>
          </a:p>
        </p:txBody>
      </p:sp>
      <p:sp>
        <p:nvSpPr>
          <p:cNvPr id="11" name="Text 4"/>
          <p:cNvSpPr txBox="1"/>
          <p:nvPr/>
        </p:nvSpPr>
        <p:spPr>
          <a:xfrm>
            <a:off x="180000" y="4539000"/>
            <a:ext cx="31767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54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Базовые понятия теории информации и школьные примеры условных сообщений и шифрования.
</a:t>
            </a:r>
            <a:endParaRPr lang="en-US" sz="546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80000" y="464175"/>
            <a:ext cx="52533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Математика помогает скрывать и находить смысл
</a:t>
            </a:r>
            <a:endParaRPr lang="en-US" sz="2223" dirty="0"/>
          </a:p>
        </p:txBody>
      </p:sp>
      <p:sp>
        <p:nvSpPr>
          <p:cNvPr id="6" name="Text 1"/>
          <p:cNvSpPr txBox="1"/>
          <p:nvPr/>
        </p:nvSpPr>
        <p:spPr>
          <a:xfrm>
            <a:off x="330850" y="2622913"/>
            <a:ext cx="3562200" cy="119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Шифры показывают, как логика и математика защищают информацию: одни правила скрывают сообщение, а другие помогают его раскрыть. Понимание таких закономерностей развивает внимание и умение мыслить точно.
</a:t>
            </a:r>
            <a:endParaRPr lang="en-US" sz="1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2026-05-24T16:39:33Z</dcterms:created>
  <dcterms:modified xsi:type="dcterms:W3CDTF">2026-05-24T16:39:33Z</dcterms:modified>
</cp:coreProperties>
</file>