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94050" y="4044222"/>
            <a:ext cx="2755899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473309" y="999811"/>
            <a:ext cx="6197400" cy="262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общество: главные механизмы изменений
</a:t>
            </a:r>
            <a:pPr algn="ctr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Экономика, знания и ценности непрерывно перестраивают жизнь людей.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3537" y="787281"/>
            <a:ext cx="3665589" cy="35689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72825" y="678426"/>
            <a:ext cx="3267300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общества меняются
</a:t>
            </a:r>
            <a:pPr algn="ctr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общества — это не один процесс, а множество взаимосвязанных перемен в нормах, институтах, экономике и повседневной жизни. Чтобы понять современность, важно увидеть, как реформы, прогресс и исторические переломы меняют образ жизни людей.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факторы развития общества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и наука ускоряют производство, обмен информацией и появление новых профессий, поэтому именно они часто задают темп общественных перемен и расширяют возможности людей.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Демографические изменения влияют на численность, возрастную структуру и мобильность населения, а значит — на рынок труда, систему образования, здравоохранение и нагрузку на города.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Государственная политика, международные связи и культурные ценности определяют направление преобразований: одни нормы закрепляются, другие меняются, а общество перестраивает свои институты.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2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возникает и закрепляется социальное изменение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типичную последовательность общественных перемен на примере распространения новой идеи или изобретения.
</a:t>
            </a:r>
            <a:endParaRPr lang="en-US" sz="2602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13" y="1592325"/>
            <a:ext cx="2550322" cy="16761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7552" y="1592325"/>
            <a:ext cx="2550322" cy="16761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1233" y="1592325"/>
            <a:ext cx="2550322" cy="167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3470297"/>
            <a:ext cx="2550322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7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Деревня как центр повседневной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аграрном обществе большинство людей связано с землей, сезонным трудом и семейным хозяйством. Ритм жизни задают традиции, община и устойчивые привычки, а изменения происходят медленно. Такой уклад хорошо передает образ поля, деревенского дома и трудовой повседневности.
</a:t>
            </a:r>
            <a:endParaRPr lang="en-US" sz="1077" dirty="0"/>
          </a:p>
        </p:txBody>
      </p:sp>
      <p:sp>
        <p:nvSpPr>
          <p:cNvPr id="10" name="Text 1"/>
          <p:cNvSpPr txBox="1"/>
          <p:nvPr/>
        </p:nvSpPr>
        <p:spPr>
          <a:xfrm>
            <a:off x="3285897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9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Фабрика меняет ритм эпохи
</a:t>
            </a:r>
            <a:pPr algn="l" indent="0" marL="0">
              <a:lnSpc>
                <a:spcPct val="100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Индустриальное общество строится вокруг машинного производства и дисциплины труда. Люди массово переезжают в города, работают на фабриках и заводах, а рядом с цехами вырастают железные дороги, станции и новые кварталы. Именно так промышленный переворот меняет облик страны.
</a:t>
            </a:r>
            <a:endParaRPr lang="en-US" sz="1169" dirty="0"/>
          </a:p>
        </p:txBody>
      </p:sp>
      <p:sp>
        <p:nvSpPr>
          <p:cNvPr id="11" name="Text 2"/>
          <p:cNvSpPr txBox="1"/>
          <p:nvPr/>
        </p:nvSpPr>
        <p:spPr>
          <a:xfrm>
            <a:off x="6057394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7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становится символом перемен
</a:t>
            </a:r>
            <a:pPr algn="l" indent="0" marL="0">
              <a:lnSpc>
                <a:spcPct val="100000"/>
              </a:lnSpc>
              <a:buNone/>
            </a:pPr>
            <a:r>
              <a:rPr lang="en-US" sz="8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промышленности усиливает значение рабочих и служащих, а городская среда начинает определять образ жизни миллионов людей. В ней важны транспорт, рынок труда, образование и новые формы общения. На иллюстрации это может быть видно через силуэт фабрики и городской пейзаж.
</a:t>
            </a:r>
            <a:endParaRPr lang="en-US" sz="1087" dirty="0"/>
          </a:p>
        </p:txBody>
      </p:sp>
      <p:sp>
        <p:nvSpPr>
          <p:cNvPr id="12" name="Text 3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Аграрное и индустриальное общество: два разных уклада
</a:t>
            </a:r>
            <a:endParaRPr lang="en-US" sz="2700" dirty="0"/>
          </a:p>
        </p:txBody>
      </p:sp>
      <p:sp>
        <p:nvSpPr>
          <p:cNvPr id="13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типов общества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графике видна не только смена уклада, но и перераспределение труда: от земледелия к промышленности, а затем к услугам и знаниям.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доля городов и сферы услуг, тем заметнее отход от традиционной экономики и ручного труда.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модель для учебной презентации на основе типологии обществ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56453" y="1757140"/>
            <a:ext cx="750900" cy="600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11784" y="3141338"/>
            <a:ext cx="640238" cy="731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34303" y="1691638"/>
            <a:ext cx="731700" cy="731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34303" y="3141350"/>
            <a:ext cx="731700" cy="7317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и изменение образа жизни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2017816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
</a:t>
            </a:r>
            <a:pPr algn="l" indent="0" marL="0">
              <a:lnSpc>
                <a:spcPct val="100000"/>
              </a:lnSpc>
              <a:buNone/>
            </a:pPr>
            <a:r>
              <a:rPr lang="en-US" sz="9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притягивают население, потому что здесь сосредоточены рабочие места, транспорт, образование и медицина. Из-за этого меняется расселение людей и усиливается зависимость от городской инфраструктуры.
</a:t>
            </a:r>
            <a:endParaRPr lang="en-US" sz="1228" dirty="0"/>
          </a:p>
        </p:txBody>
      </p:sp>
      <p:sp>
        <p:nvSpPr>
          <p:cNvPr id="12" name="Text 3"/>
          <p:cNvSpPr txBox="1"/>
          <p:nvPr/>
        </p:nvSpPr>
        <p:spPr>
          <a:xfrm>
            <a:off x="2017816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Развитая транспортная сеть сокращает расстояния между районами и городами. Это облегчает учебу, работу и повседневные поездки, но одновременно увеличивает нагрузку на дороги и общественный транспорт.
</a:t>
            </a:r>
            <a:endParaRPr lang="en-US" sz="1279" dirty="0"/>
          </a:p>
        </p:txBody>
      </p:sp>
      <p:sp>
        <p:nvSpPr>
          <p:cNvPr id="13" name="Text 4"/>
          <p:cNvSpPr txBox="1"/>
          <p:nvPr/>
        </p:nvSpPr>
        <p:spPr>
          <a:xfrm>
            <a:off x="5608741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занятость
</a:t>
            </a:r>
            <a:pPr algn="l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быстрее развиваются промышленность, сервис и управление. Поэтому возрастает спрос на специалистов, а структура занятости становится более разнообразной и менее связанной с сельским трудом.
</a:t>
            </a:r>
            <a:endParaRPr lang="en-US" sz="1264" dirty="0"/>
          </a:p>
        </p:txBody>
      </p:sp>
      <p:sp>
        <p:nvSpPr>
          <p:cNvPr id="14" name="Text 5"/>
          <p:cNvSpPr txBox="1"/>
          <p:nvPr/>
        </p:nvSpPr>
        <p:spPr>
          <a:xfrm>
            <a:off x="5608741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риски
</a:t>
            </a:r>
            <a:pPr algn="l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создает экологические и социальные проблемы: загрязнение воздуха, дефицит жилья, перегруженность сервисов. Поэтому рост города требует планирования, а не только расширения территории.
</a:t>
            </a:r>
            <a:endParaRPr lang="en-US" sz="133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225" y="2159531"/>
            <a:ext cx="4176900" cy="14066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меняются сферы жизни общества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развитие затрагивает не одну область, а все основные сферы одновременно.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сферах заметен переход от жестких традиционных моделей к более гибким и открытым формам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типология социальных изменений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Научно-технический прогресс как двигатель развития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696117" y="1640136"/>
            <a:ext cx="2310670" cy="11388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XVIII век: паровая машина
</a:t>
            </a:r>
            <a:pPr algn="l" indent="0" marL="0">
              <a:lnSpc>
                <a:spcPct val="100000"/>
              </a:lnSpc>
              <a:buNone/>
            </a:pPr>
            <a:r>
              <a:rPr lang="en-US" sz="11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Механизация труда резко повысила производительность и начала перестраивать промышленность, транспорт и организацию производства.
</a:t>
            </a:r>
            <a:endParaRPr lang="en-US" sz="1396" dirty="0"/>
          </a:p>
        </p:txBody>
      </p:sp>
      <p:sp>
        <p:nvSpPr>
          <p:cNvPr id="12" name="Text 3"/>
          <p:cNvSpPr txBox="1"/>
          <p:nvPr/>
        </p:nvSpPr>
        <p:spPr>
          <a:xfrm>
            <a:off x="3414935" y="1640136"/>
            <a:ext cx="2310670" cy="11388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XX века: конвейер
</a:t>
            </a:r>
            <a:pPr algn="l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Поточное производство ускорило выпуск товаров и сделало промышленность массовой, а труд — более специализированным.
</a:t>
            </a:r>
            <a:endParaRPr lang="en-US" sz="1399" dirty="0"/>
          </a:p>
        </p:txBody>
      </p:sp>
      <p:sp>
        <p:nvSpPr>
          <p:cNvPr id="13" name="Text 4"/>
          <p:cNvSpPr txBox="1"/>
          <p:nvPr/>
        </p:nvSpPr>
        <p:spPr>
          <a:xfrm>
            <a:off x="1132535" y="3441333"/>
            <a:ext cx="2310669" cy="11388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век: электричество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Электрическая энергия сделала фабрики более эффективными, расширила возможности связи и изменила городской быт.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3845723" y="3441333"/>
            <a:ext cx="2319749" cy="11388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половина XX века: компьютер
</a:t>
            </a:r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обработка информации изменила управление, науку, образование и многие виды профессиональной деятельности.
</a:t>
            </a:r>
            <a:endParaRPr lang="en-US" sz="1406" dirty="0"/>
          </a:p>
        </p:txBody>
      </p:sp>
      <p:sp>
        <p:nvSpPr>
          <p:cNvPr id="15" name="Text 6"/>
          <p:cNvSpPr txBox="1"/>
          <p:nvPr/>
        </p:nvSpPr>
        <p:spPr>
          <a:xfrm>
            <a:off x="6119393" y="1640136"/>
            <a:ext cx="2310670" cy="11388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XX — XXI век: интернет
</a:t>
            </a:r>
            <a:pPr algn="l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Сетевые технологии объединили людей, ускорили обмен знаниями и создали новую информационную среду для учебы, работы и общения.
</a:t>
            </a:r>
            <a:endParaRPr lang="en-US" sz="131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2453" y="2097483"/>
            <a:ext cx="3675575" cy="21680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Информация и цифровое общество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911213" y="1729033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Цифровое общество опирается на быстрый обмен данными, сетевые сервисы и доступ к информации в любой момент. Это меняет учебу, работу и повседневное общение школьников и взрослых.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11213" y="3299736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дневники, онлайн-курсы, банковские приложения и государственные сервисы делают жизнь удобнее, но требуют цифровой грамотности, внимательности к данным и умения различать надежные источники.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силы общественного развития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разные эпохи один фактор может выходить на первый план, но устойчивые перемены почти всегда возникают при их одновременном воздействии.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и экономика задают основной импульс, а демография, политика и культура направляют и ускоряют изменения по-разному.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схема по материалам школьного курса обществознания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мобильность и новые возможности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мобильность показывает, насколько человек может перейти в другую профессиональную и статусную группу. В современном обществе этот путь чаще всего начинается с образования и развития навыков.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среда расширяет доступ к обучению, работе и информации, поэтому возрастает значение самостоятельности, умения учиться и быстро осваивать новые виды деятельности. Это особенно важно для старшеклассников.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возможности распределены неравномерно: влияют доход семьи, качество школы, поддержка окружения и доступ к ресурсам. Поэтому мобильность зависит не только от усилий человека, но и от условий среды.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 → изменение правил → новый 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общественные преобразования проходят путь от инициативы до устойчивого результата.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5725" y="1964866"/>
            <a:ext cx="3604200" cy="12137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Плюсы и риски общественного развития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57225" y="1432650"/>
            <a:ext cx="2832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каждый шаг вперед в обществе может давать как новые возможности, так и новые проблемы, требующие регулирования.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57225" y="2697149"/>
            <a:ext cx="28320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улучшает качество жизни, но одновременно усиливает социальные и экологические вызовы. Их нужно оценивать вместе, а не по отдельности.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теме школьного курса обществознания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4847" y="1694650"/>
            <a:ext cx="640238" cy="731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53459" y="1694650"/>
            <a:ext cx="640238" cy="731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847" y="3141338"/>
            <a:ext cx="640238" cy="731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53447" y="3141338"/>
            <a:ext cx="640238" cy="7317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Глобализация и взаимосвязь стран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1420874" y="169775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обмен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все активнее обмениваются товарами, капиталом и технологиями. Это ускоряет производство, делает рынки более связанными и расширяет выбор для потребителей.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5659499" y="169775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Информационные потоки
</a:t>
            </a:r>
            <a:pPr algn="l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и цифровые платформы позволяют мгновенно передавать идеи, новости и культурные образцы. Но та же скорость облегчает распространение манипуляций и недостоверной информации.
</a:t>
            </a:r>
            <a:endParaRPr lang="en-US" sz="1409" dirty="0"/>
          </a:p>
        </p:txBody>
      </p:sp>
      <p:sp>
        <p:nvSpPr>
          <p:cNvPr id="12" name="Text 4"/>
          <p:cNvSpPr txBox="1"/>
          <p:nvPr/>
        </p:nvSpPr>
        <p:spPr>
          <a:xfrm>
            <a:off x="1420874" y="314444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 логистика
</a:t>
            </a:r>
            <a:pPr algn="l" indent="0" marL="0">
              <a:lnSpc>
                <a:spcPct val="100000"/>
              </a:lnSpc>
              <a:buNone/>
            </a:pPr>
            <a:r>
              <a:rPr lang="en-US" sz="11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перевозки сокращают расстояния между странами и делают международную кооперацию повседневной. От этого зависят торговля, туризм, поставки и работа глобальных компаний.
</a:t>
            </a:r>
            <a:endParaRPr lang="en-US" sz="1427" dirty="0"/>
          </a:p>
        </p:txBody>
      </p:sp>
      <p:sp>
        <p:nvSpPr>
          <p:cNvPr id="13" name="Text 5"/>
          <p:cNvSpPr txBox="1"/>
          <p:nvPr/>
        </p:nvSpPr>
        <p:spPr>
          <a:xfrm>
            <a:off x="5659499" y="314444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Взаимозависимость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Решения одной страны могут влиять на другие через цены, рынки и международные связи. Поэтому глобализация требует сотрудничества, а не изоляции и односторонних действий.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Неравномерность развития в мире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между группами стран заметен не только в доходах, но и в возможностях включаться в мировую экономику на равных условиях.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уровень дохода, тем больше доступ к образованию, медицине и технологиям. Неравномерность закрепляется исторически и институционально.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схема по данным Всемирного банка и ООН, без привязки к конкретному году
</a:t>
            </a:r>
            <a:endParaRPr lang="en-US" sz="105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4649" y="457322"/>
            <a:ext cx="3822138" cy="19782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3814762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Нормы и права в современном обществе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57213" y="2810177"/>
            <a:ext cx="3814762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ценностей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общество все больше опирается на ценность личности, равноправие и гражданскую ответственность. Эти ориентиры влияют на поведение людей, школьные правила и общественные ожидания.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64650" y="2810177"/>
            <a:ext cx="3877904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культурного разнообразия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разнообразие учит уважать разные традиции, взгляды и формы общения. Оно помогает обществу сохранять единство без отказа от различий и упрощенных оценок.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современного этапа развития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трудности связаны с загрязнением воздуха, воды и почв. Они показывают, что технический прогресс без контроля может ухудшать качество жизни и состояние природной среды.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неравенство проявляется в различиях доходов, качества образования и доступе к медицине. Оно ограничивает жизненные шансы и усиливает напряженность в обществе.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735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Цифровой разрыв означает неравный доступ к интернету, устройствам и цифровым навыкам. Из-за него часть людей оказывается в более слабом положении в учебе, работе и коммуникации.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644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Информационная перегрузка затрудняет отбор достоверных сведений и повышает риск ошибок. Поэтому современному человеку нужны критическое мышление, самодисциплина и медиаграмотность.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условия устойчивого развития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взаимосвязь экономических, социальных и экологических оснований устойчивого развития.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73309" y="895350"/>
            <a:ext cx="6197400" cy="33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общества не останавливается
</a:t>
            </a:r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меняется тогда, когда технологии, экономика, политика, культура и демография действуют вместе. Будущее зависит от того, сумеет ли оно соединить прогресс, справедливость и ответственность.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2026-05-25T10:55:10Z</dcterms:created>
  <dcterms:modified xsi:type="dcterms:W3CDTF">2026-05-25T10:55:10Z</dcterms:modified>
</cp:coreProperties>
</file>