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image" Target="../media/image-8-4.jpe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slideLayout" Target="../slideLayouts/slideLayout1.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png"/><Relationship Id="rId5" Type="http://schemas.openxmlformats.org/officeDocument/2006/relationships/image" Target="../media/image-13-5.jpe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26012" y="691675"/>
            <a:ext cx="2772326" cy="3745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95925" y="717000"/>
            <a:ext cx="4341900" cy="3684300"/>
          </a:xfrm>
          <a:prstGeom prst="rect">
            <a:avLst/>
          </a:prstGeom>
          <a:noFill/>
          <a:ln/>
        </p:spPr>
        <p:txBody>
          <a:bodyPr wrap="square" lIns="0" tIns="0" rIns="0" bIns="0" rtlCol="0" anchor="ctr"/>
          <a:lstStyle/>
          <a:p>
            <a:pPr algn="l" indent="0" marL="0">
              <a:lnSpc>
                <a:spcPct val="100000"/>
              </a:lnSpc>
              <a:buNone/>
            </a:pPr>
            <a:r>
              <a:rPr lang="en-US" sz="3945" b="1" dirty="0">
                <a:solidFill>
                  <a:srgbClr val="000000"/>
                </a:solidFill>
                <a:latin typeface="Arial" pitchFamily="34" charset="0"/>
                <a:ea typeface="Arial" pitchFamily="34" charset="-122"/>
                <a:cs typeface="Arial" pitchFamily="34" charset="-120"/>
              </a:rPr>
              <a:t>Астрид Линдгрен. «Малыш и Карлсон, который живёт на крыше»
</a:t>
            </a:r>
            <a:pPr algn="l" indent="0" marL="0">
              <a:lnSpc>
                <a:spcPct val="100000"/>
              </a:lnSpc>
              <a:buNone/>
            </a:pPr>
            <a:r>
              <a:rPr lang="en-US" sz="177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775" dirty="0">
                <a:solidFill>
                  <a:srgbClr val="000000"/>
                </a:solidFill>
                <a:latin typeface="Arial" pitchFamily="34" charset="0"/>
                <a:ea typeface="Arial" pitchFamily="34" charset="-122"/>
                <a:cs typeface="Arial" pitchFamily="34" charset="-120"/>
              </a:rPr>
              <a:t>Добрая повесть о дружбе, мечтах и весёлых чудесах рядом с домом.
</a:t>
            </a:r>
            <a:endParaRPr lang="en-US" sz="3945" dirty="0"/>
          </a:p>
        </p:txBody>
      </p:sp>
      <p:sp>
        <p:nvSpPr>
          <p:cNvPr id="5" name="Text 1"/>
          <p:cNvSpPr txBox="1"/>
          <p:nvPr/>
        </p:nvSpPr>
        <p:spPr>
          <a:xfrm>
            <a:off x="795925" y="239150"/>
            <a:ext cx="6589200" cy="2838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43707" y="150"/>
            <a:ext cx="4199186"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37600" y="1326275"/>
            <a:ext cx="3914100" cy="34374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Астрид Линдгрен — известная шведская писательница, а история о Малыше и Карлсоне стала любимой во многих странах. Русским читателям особенно дорог перевод Лилианны Лунгиной: он сохранил юмор, живую речь и характер героев.
</a:t>
            </a:r>
            <a:endParaRPr lang="en-US" sz="1600" dirty="0"/>
          </a:p>
        </p:txBody>
      </p:sp>
      <p:sp>
        <p:nvSpPr>
          <p:cNvPr id="6" name="Text 1"/>
          <p:cNvSpPr txBox="1"/>
          <p:nvPr/>
        </p:nvSpPr>
        <p:spPr>
          <a:xfrm>
            <a:off x="337600" y="370650"/>
            <a:ext cx="6730200" cy="8109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Книга, автор и перевод
</a:t>
            </a:r>
            <a:endParaRPr lang="en-US" sz="3200" dirty="0"/>
          </a:p>
        </p:txBody>
      </p:sp>
      <p:sp>
        <p:nvSpPr>
          <p:cNvPr id="7" name="Text 2"/>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2</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750" y="370650"/>
            <a:ext cx="8041800" cy="6672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Кто такой Малыш
</a:t>
            </a:r>
            <a:endParaRPr lang="en-US" sz="3200" dirty="0"/>
          </a:p>
        </p:txBody>
      </p:sp>
      <p:sp>
        <p:nvSpPr>
          <p:cNvPr id="9" name="Text 1"/>
          <p:cNvSpPr txBox="1"/>
          <p:nvPr/>
        </p:nvSpPr>
        <p:spPr>
          <a:xfrm>
            <a:off x="137850" y="4596000"/>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3</a:t>
            </a:r>
            <a:endParaRPr lang="en-US" sz="2400" dirty="0"/>
          </a:p>
        </p:txBody>
      </p:sp>
      <p:sp>
        <p:nvSpPr>
          <p:cNvPr id="10" name="Text 2"/>
          <p:cNvSpPr txBox="1"/>
          <p:nvPr/>
        </p:nvSpPr>
        <p:spPr>
          <a:xfrm>
            <a:off x="575675" y="1221252"/>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Обычный мальчик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Малыш живёт в городе и кажется совсем обычным ребёнком. Но именно в его повседневной жизни особенно заметны одиночество, ожидание и надежда на что-то хорошее.
</a:t>
            </a:r>
            <a:endParaRPr lang="en-US" sz="1700" dirty="0"/>
          </a:p>
        </p:txBody>
      </p:sp>
      <p:sp>
        <p:nvSpPr>
          <p:cNvPr id="11" name="Text 3"/>
          <p:cNvSpPr txBox="1"/>
          <p:nvPr/>
        </p:nvSpPr>
        <p:spPr>
          <a:xfrm>
            <a:off x="4872152" y="1221252"/>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Любитель мечтать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Малыш часто представляет себе необыкновенные события и верит, что чудо может прийти в самый обычный день. Его фантазия помогает ему не скучать и не унывать.
</a:t>
            </a:r>
            <a:endParaRPr lang="en-US" sz="1700" dirty="0"/>
          </a:p>
        </p:txBody>
      </p:sp>
      <p:sp>
        <p:nvSpPr>
          <p:cNvPr id="12" name="Text 4"/>
          <p:cNvSpPr txBox="1"/>
          <p:nvPr/>
        </p:nvSpPr>
        <p:spPr>
          <a:xfrm>
            <a:off x="575675" y="2902490"/>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Доброе сердце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Он доверчивый, мягкий и умеет относиться к людям с теплом. Малыш не любит ссориться и быстро откликается на доброту, поэтому его легко полюбить.
</a:t>
            </a:r>
            <a:endParaRPr lang="en-US" sz="1700" dirty="0"/>
          </a:p>
        </p:txBody>
      </p:sp>
      <p:sp>
        <p:nvSpPr>
          <p:cNvPr id="13" name="Text 5"/>
          <p:cNvSpPr txBox="1"/>
          <p:nvPr/>
        </p:nvSpPr>
        <p:spPr>
          <a:xfrm>
            <a:off x="4872152" y="2902490"/>
            <a:ext cx="3468600" cy="15003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Радость простым вещам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Он умеет замечать маленькие радости: интересный разговор, игру, неожиданную встречу. Благодаря этому Малыш кажется живым, настоящим и очень близким юному читателю.
</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39825" y="1227135"/>
            <a:ext cx="3098400" cy="301973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37616" y="1342500"/>
            <a:ext cx="4953052" cy="898092"/>
          </a:xfrm>
          <a:prstGeom prst="rect">
            <a:avLst/>
          </a:prstGeom>
          <a:noFill/>
          <a:ln/>
        </p:spPr>
        <p:txBody>
          <a:bodyPr wrap="square" lIns="0" tIns="0" rIns="0" bIns="0" rtlCol="0" anchor="t"/>
          <a:lstStyle/>
          <a:p>
            <a:pPr algn="l" indent="0" marL="0">
              <a:lnSpc>
                <a:spcPct val="100000"/>
              </a:lnSpc>
              <a:buNone/>
            </a:pPr>
            <a:r>
              <a:rPr lang="en-US" sz="1673" b="1" dirty="0">
                <a:solidFill>
                  <a:srgbClr val="000000"/>
                </a:solidFill>
                <a:latin typeface="Arial" pitchFamily="34" charset="0"/>
                <a:ea typeface="Arial" pitchFamily="34" charset="-122"/>
                <a:cs typeface="Arial" pitchFamily="34" charset="-120"/>
              </a:rPr>
              <a:t>Необычный вид
</a:t>
            </a:r>
            <a:pPr algn="l" indent="0" marL="0">
              <a:lnSpc>
                <a:spcPct val="100000"/>
              </a:lnSpc>
              <a:buNone/>
            </a:pPr>
            <a:r>
              <a:rPr lang="en-US" sz="93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88" dirty="0">
                <a:solidFill>
                  <a:srgbClr val="000000"/>
                </a:solidFill>
                <a:latin typeface="Arial" pitchFamily="34" charset="0"/>
                <a:ea typeface="Arial" pitchFamily="34" charset="-122"/>
                <a:cs typeface="Arial" pitchFamily="34" charset="-120"/>
              </a:rPr>
              <a:t>Карлсон — маленький человечек с пропеллером на спине. Он появляется неожиданно и сразу кажется сказочным, будто прилетел из мира фантазии.
</a:t>
            </a:r>
            <a:endParaRPr lang="en-US" sz="1673" dirty="0"/>
          </a:p>
        </p:txBody>
      </p:sp>
      <p:sp>
        <p:nvSpPr>
          <p:cNvPr id="10" name="Text 1"/>
          <p:cNvSpPr txBox="1"/>
          <p:nvPr/>
        </p:nvSpPr>
        <p:spPr>
          <a:xfrm>
            <a:off x="337616" y="2378243"/>
            <a:ext cx="4953052" cy="898092"/>
          </a:xfrm>
          <a:prstGeom prst="rect">
            <a:avLst/>
          </a:prstGeom>
          <a:noFill/>
          <a:ln/>
        </p:spPr>
        <p:txBody>
          <a:bodyPr wrap="square" lIns="0" tIns="0" rIns="0" bIns="0" rtlCol="0" anchor="t"/>
          <a:lstStyle/>
          <a:p>
            <a:pPr algn="l" indent="0" marL="0">
              <a:lnSpc>
                <a:spcPct val="100000"/>
              </a:lnSpc>
              <a:buNone/>
            </a:pPr>
            <a:r>
              <a:rPr lang="en-US" sz="1673" b="1" dirty="0">
                <a:solidFill>
                  <a:srgbClr val="000000"/>
                </a:solidFill>
                <a:latin typeface="Arial" pitchFamily="34" charset="0"/>
                <a:ea typeface="Arial" pitchFamily="34" charset="-122"/>
                <a:cs typeface="Arial" pitchFamily="34" charset="-120"/>
              </a:rPr>
              <a:t>Любовь к варенью
</a:t>
            </a:r>
            <a:pPr algn="l" indent="0" marL="0">
              <a:lnSpc>
                <a:spcPct val="100000"/>
              </a:lnSpc>
              <a:buNone/>
            </a:pPr>
            <a:r>
              <a:rPr lang="en-US" sz="93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88" dirty="0">
                <a:solidFill>
                  <a:srgbClr val="000000"/>
                </a:solidFill>
                <a:latin typeface="Arial" pitchFamily="34" charset="0"/>
                <a:ea typeface="Arial" pitchFamily="34" charset="-122"/>
                <a:cs typeface="Arial" pitchFamily="34" charset="-120"/>
              </a:rPr>
              <a:t>Он обожает сладкое, особенно варенье, и говорит о нём так, будто это самое важное в жизни. Эта слабость делает его ещё смешнее и узнаваемее.
</a:t>
            </a:r>
            <a:endParaRPr lang="en-US" sz="1673" dirty="0"/>
          </a:p>
        </p:txBody>
      </p:sp>
      <p:sp>
        <p:nvSpPr>
          <p:cNvPr id="11" name="Text 2"/>
          <p:cNvSpPr txBox="1"/>
          <p:nvPr/>
        </p:nvSpPr>
        <p:spPr>
          <a:xfrm>
            <a:off x="337616" y="3416968"/>
            <a:ext cx="4953052" cy="898092"/>
          </a:xfrm>
          <a:prstGeom prst="rect">
            <a:avLst/>
          </a:prstGeom>
          <a:noFill/>
          <a:ln/>
        </p:spPr>
        <p:txBody>
          <a:bodyPr wrap="square" lIns="0" tIns="0" rIns="0" bIns="0" rtlCol="0" anchor="t"/>
          <a:lstStyle/>
          <a:p>
            <a:pPr algn="l" indent="0" marL="0">
              <a:lnSpc>
                <a:spcPct val="100000"/>
              </a:lnSpc>
              <a:buNone/>
            </a:pPr>
            <a:r>
              <a:rPr lang="en-US" sz="1533" b="1" dirty="0">
                <a:solidFill>
                  <a:srgbClr val="000000"/>
                </a:solidFill>
                <a:latin typeface="Arial" pitchFamily="34" charset="0"/>
                <a:ea typeface="Arial" pitchFamily="34" charset="-122"/>
                <a:cs typeface="Arial" pitchFamily="34" charset="-120"/>
              </a:rPr>
              <a:t>Шалун и хвастун
</a:t>
            </a:r>
            <a:pPr algn="l" indent="0" marL="0">
              <a:lnSpc>
                <a:spcPct val="100000"/>
              </a:lnSpc>
              <a:buNone/>
            </a:pPr>
            <a:r>
              <a:rPr lang="en-US" sz="852"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63" dirty="0">
                <a:solidFill>
                  <a:srgbClr val="000000"/>
                </a:solidFill>
                <a:latin typeface="Arial" pitchFamily="34" charset="0"/>
                <a:ea typeface="Arial" pitchFamily="34" charset="-122"/>
                <a:cs typeface="Arial" pitchFamily="34" charset="-120"/>
              </a:rPr>
              <a:t>Карлсон любит хвалиться, спорить и вести себя как большой озорник. Его уверенность часто выглядит смешно, потому что поступки не всегда совпадают с громкими словами.
</a:t>
            </a:r>
            <a:endParaRPr lang="en-US" sz="1533" dirty="0"/>
          </a:p>
        </p:txBody>
      </p:sp>
      <p:sp>
        <p:nvSpPr>
          <p:cNvPr id="12" name="Text 3"/>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2922" b="1" dirty="0">
                <a:solidFill>
                  <a:srgbClr val="000000"/>
                </a:solidFill>
                <a:latin typeface="Arial" pitchFamily="34" charset="0"/>
                <a:ea typeface="Arial" pitchFamily="34" charset="-122"/>
                <a:cs typeface="Arial" pitchFamily="34" charset="-120"/>
              </a:rPr>
              <a:t>Карлсон — смешной и важный гость с крыши
</a:t>
            </a:r>
            <a:endParaRPr lang="en-US" sz="2922" dirty="0"/>
          </a:p>
        </p:txBody>
      </p:sp>
      <p:sp>
        <p:nvSpPr>
          <p:cNvPr id="13" name="Text 4"/>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4</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080450" y="370650"/>
            <a:ext cx="7722000" cy="652800"/>
          </a:xfrm>
          <a:prstGeom prst="rect">
            <a:avLst/>
          </a:prstGeom>
          <a:noFill/>
          <a:ln/>
        </p:spPr>
        <p:txBody>
          <a:bodyPr wrap="square" lIns="0" tIns="0" rIns="0" bIns="0" rtlCol="0" anchor="t"/>
          <a:lstStyle/>
          <a:p>
            <a:pPr algn="l" indent="0" marL="0">
              <a:lnSpc>
                <a:spcPct val="100000"/>
              </a:lnSpc>
              <a:buNone/>
            </a:pPr>
            <a:r>
              <a:rPr lang="en-US" sz="2909" b="1" dirty="0">
                <a:solidFill>
                  <a:srgbClr val="000000"/>
                </a:solidFill>
                <a:latin typeface="Arial" pitchFamily="34" charset="0"/>
                <a:ea typeface="Arial" pitchFamily="34" charset="-122"/>
                <a:cs typeface="Arial" pitchFamily="34" charset="-120"/>
              </a:rPr>
              <a:t>Как устроена дружба Малыша и Карлсона
</a:t>
            </a:r>
            <a:endParaRPr lang="en-US" sz="2909" dirty="0"/>
          </a:p>
        </p:txBody>
      </p:sp>
      <p:sp>
        <p:nvSpPr>
          <p:cNvPr id="8"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5</a:t>
            </a:r>
            <a:endParaRPr lang="en-US" sz="2400" dirty="0"/>
          </a:p>
        </p:txBody>
      </p:sp>
      <p:sp>
        <p:nvSpPr>
          <p:cNvPr id="9" name="Text 2"/>
          <p:cNvSpPr txBox="1"/>
          <p:nvPr/>
        </p:nvSpPr>
        <p:spPr>
          <a:xfrm>
            <a:off x="1499500" y="3835025"/>
            <a:ext cx="2383500" cy="1204800"/>
          </a:xfrm>
          <a:prstGeom prst="rect">
            <a:avLst/>
          </a:prstGeom>
          <a:noFill/>
          <a:ln/>
        </p:spPr>
        <p:txBody>
          <a:bodyPr wrap="square" lIns="0" tIns="0" rIns="0" bIns="0" rtlCol="0" anchor="t"/>
          <a:lstStyle/>
          <a:p>
            <a:pPr algn="ctr" indent="0" marL="0">
              <a:lnSpc>
                <a:spcPct val="100000"/>
              </a:lnSpc>
              <a:buNone/>
            </a:pPr>
            <a:r>
              <a:rPr lang="en-US" sz="1400" b="1" dirty="0">
                <a:solidFill>
                  <a:srgbClr val="000000"/>
                </a:solidFill>
                <a:latin typeface="Arial" pitchFamily="34" charset="0"/>
                <a:ea typeface="Arial" pitchFamily="34" charset="-122"/>
                <a:cs typeface="Arial" pitchFamily="34" charset="-120"/>
              </a:rPr>
              <a:t>Первая встреча
</a:t>
            </a:r>
            <a:pPr algn="ctr"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000000"/>
                </a:solidFill>
                <a:latin typeface="Arial" pitchFamily="34" charset="0"/>
                <a:ea typeface="Arial" pitchFamily="34" charset="-122"/>
                <a:cs typeface="Arial" pitchFamily="34" charset="-120"/>
              </a:rPr>
              <a:t>Малыш знакомится с Карлсоном и сразу понимает: рядом появился очень необычный друг, с которым скучать не придётся.
</a:t>
            </a:r>
            <a:endParaRPr lang="en-US" sz="1400" dirty="0"/>
          </a:p>
        </p:txBody>
      </p:sp>
      <p:sp>
        <p:nvSpPr>
          <p:cNvPr id="10" name="Text 3"/>
          <p:cNvSpPr txBox="1"/>
          <p:nvPr/>
        </p:nvSpPr>
        <p:spPr>
          <a:xfrm>
            <a:off x="1729578" y="1545850"/>
            <a:ext cx="2383500" cy="1204800"/>
          </a:xfrm>
          <a:prstGeom prst="rect">
            <a:avLst/>
          </a:prstGeom>
          <a:noFill/>
          <a:ln/>
        </p:spPr>
        <p:txBody>
          <a:bodyPr wrap="square" lIns="0" tIns="0" rIns="0" bIns="0" rtlCol="0" anchor="ctr"/>
          <a:lstStyle/>
          <a:p>
            <a:pPr algn="r" indent="0" marL="0">
              <a:lnSpc>
                <a:spcPct val="100000"/>
              </a:lnSpc>
              <a:buNone/>
            </a:pPr>
            <a:r>
              <a:rPr lang="en-US" sz="1400" b="1" dirty="0">
                <a:solidFill>
                  <a:srgbClr val="000000"/>
                </a:solidFill>
                <a:latin typeface="Arial" pitchFamily="34" charset="0"/>
                <a:ea typeface="Arial" pitchFamily="34" charset="-122"/>
                <a:cs typeface="Arial" pitchFamily="34" charset="-120"/>
              </a:rPr>
              <a:t>Совместные проделки
</a:t>
            </a:r>
            <a:pPr algn="r"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r" indent="0" marL="0">
              <a:lnSpc>
                <a:spcPct val="100000"/>
              </a:lnSpc>
              <a:buNone/>
            </a:pPr>
            <a:r>
              <a:rPr lang="en-US" sz="1200" dirty="0">
                <a:solidFill>
                  <a:srgbClr val="000000"/>
                </a:solidFill>
                <a:latin typeface="Arial" pitchFamily="34" charset="0"/>
                <a:ea typeface="Arial" pitchFamily="34" charset="-122"/>
                <a:cs typeface="Arial" pitchFamily="34" charset="-120"/>
              </a:rPr>
              <a:t>Ребята придумывают забавы, спорят и смеются. Карлсон часто ведёт себя эгоистично, но именно поэтому их общение получается таким живым.
</a:t>
            </a:r>
            <a:endParaRPr lang="en-US" sz="1400" dirty="0"/>
          </a:p>
        </p:txBody>
      </p:sp>
      <p:sp>
        <p:nvSpPr>
          <p:cNvPr id="11" name="Text 4"/>
          <p:cNvSpPr txBox="1"/>
          <p:nvPr/>
        </p:nvSpPr>
        <p:spPr>
          <a:xfrm>
            <a:off x="6511454" y="1761300"/>
            <a:ext cx="2383500" cy="1204800"/>
          </a:xfrm>
          <a:prstGeom prst="rect">
            <a:avLst/>
          </a:prstGeom>
          <a:noFill/>
          <a:ln/>
        </p:spPr>
        <p:txBody>
          <a:bodyPr wrap="square" lIns="0" tIns="0" rIns="0" bIns="0" rtlCol="0" anchor="ctr"/>
          <a:lstStyle/>
          <a:p>
            <a:pPr algn="l" indent="0" marL="0">
              <a:lnSpc>
                <a:spcPct val="100000"/>
              </a:lnSpc>
              <a:buNone/>
            </a:pPr>
            <a:r>
              <a:rPr lang="en-US" sz="1382" b="1" dirty="0">
                <a:solidFill>
                  <a:srgbClr val="000000"/>
                </a:solidFill>
                <a:latin typeface="Arial" pitchFamily="34" charset="0"/>
                <a:ea typeface="Arial" pitchFamily="34" charset="-122"/>
                <a:cs typeface="Arial" pitchFamily="34" charset="-120"/>
              </a:rPr>
              <a:t>Ссоры и примирения
</a:t>
            </a:r>
            <a:pPr algn="l" indent="0" marL="0">
              <a:lnSpc>
                <a:spcPct val="100000"/>
              </a:lnSpc>
              <a:buNone/>
            </a:pPr>
            <a:r>
              <a:rPr lang="en-US" sz="98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85" dirty="0">
                <a:solidFill>
                  <a:srgbClr val="000000"/>
                </a:solidFill>
                <a:latin typeface="Arial" pitchFamily="34" charset="0"/>
                <a:ea typeface="Arial" pitchFamily="34" charset="-122"/>
                <a:cs typeface="Arial" pitchFamily="34" charset="-120"/>
              </a:rPr>
              <a:t>Иногда Малыш обижается, однако дружба не исчезает. После недоразумений герои снова мирятся, и в их отношениях остаются тепло и доверие.
</a:t>
            </a:r>
            <a:endParaRPr lang="en-US" sz="138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983969" y="2529223"/>
            <a:ext cx="299250" cy="342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841656" y="2530628"/>
            <a:ext cx="337500" cy="337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403250" y="3119228"/>
            <a:ext cx="337500" cy="337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422375" y="1934332"/>
            <a:ext cx="299250" cy="342000"/>
          </a:xfrm>
          <a:prstGeom prst="rect">
            <a:avLst/>
          </a:prstGeom>
        </p:spPr>
      </p:pic>
      <p:sp>
        <p:nvSpPr>
          <p:cNvPr id="11" name="Text 0"/>
          <p:cNvSpPr txBox="1"/>
          <p:nvPr/>
        </p:nvSpPr>
        <p:spPr>
          <a:xfrm>
            <a:off x="129025"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6</a:t>
            </a:r>
            <a:endParaRPr lang="en-US" sz="2400" dirty="0"/>
          </a:p>
        </p:txBody>
      </p:sp>
      <p:sp>
        <p:nvSpPr>
          <p:cNvPr id="12" name="Text 1"/>
          <p:cNvSpPr txBox="1"/>
          <p:nvPr/>
        </p:nvSpPr>
        <p:spPr>
          <a:xfrm>
            <a:off x="252450" y="370650"/>
            <a:ext cx="8059200" cy="4998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Почему эта история смешная
</a:t>
            </a:r>
            <a:endParaRPr lang="en-US" sz="3200" dirty="0"/>
          </a:p>
        </p:txBody>
      </p:sp>
      <p:sp>
        <p:nvSpPr>
          <p:cNvPr id="13" name="Text 2"/>
          <p:cNvSpPr txBox="1"/>
          <p:nvPr/>
        </p:nvSpPr>
        <p:spPr>
          <a:xfrm>
            <a:off x="5799150" y="1895525"/>
            <a:ext cx="2505300" cy="1607700"/>
          </a:xfrm>
          <a:prstGeom prst="rect">
            <a:avLst/>
          </a:prstGeom>
          <a:noFill/>
          <a:ln/>
        </p:spPr>
        <p:txBody>
          <a:bodyPr wrap="square" lIns="0" tIns="0" rIns="0" bIns="0" rtlCol="0" anchor="ctr"/>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Смешной быт
</a:t>
            </a:r>
            <a:pPr algn="l" indent="0" marL="0">
              <a:lnSpc>
                <a:spcPct val="100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Даже обычный обед или уборка превращаются в маленький спектакль. Простые домашние дела в повести становятся шумными, запутанными и очень забавными.
</a:t>
            </a:r>
            <a:endParaRPr lang="en-US" sz="1600" dirty="0"/>
          </a:p>
        </p:txBody>
      </p:sp>
      <p:sp>
        <p:nvSpPr>
          <p:cNvPr id="14" name="Text 3"/>
          <p:cNvSpPr txBox="1"/>
          <p:nvPr/>
        </p:nvSpPr>
        <p:spPr>
          <a:xfrm>
            <a:off x="839550" y="1895525"/>
            <a:ext cx="2505300" cy="1607700"/>
          </a:xfrm>
          <a:prstGeom prst="rect">
            <a:avLst/>
          </a:prstGeom>
          <a:noFill/>
          <a:ln/>
        </p:spPr>
        <p:txBody>
          <a:bodyPr wrap="square" lIns="0" tIns="0" rIns="0" bIns="0" rtlCol="0" anchor="ctr"/>
          <a:lstStyle/>
          <a:p>
            <a:pPr algn="r" indent="0" marL="0">
              <a:lnSpc>
                <a:spcPct val="100000"/>
              </a:lnSpc>
              <a:buNone/>
            </a:pPr>
            <a:r>
              <a:rPr lang="en-US" sz="1600" b="1" dirty="0">
                <a:solidFill>
                  <a:srgbClr val="000000"/>
                </a:solidFill>
                <a:latin typeface="Arial" pitchFamily="34" charset="0"/>
                <a:ea typeface="Arial" pitchFamily="34" charset="-122"/>
                <a:cs typeface="Arial" pitchFamily="34" charset="-120"/>
              </a:rPr>
              <a:t>Преувеличения
</a:t>
            </a:r>
            <a:pPr algn="r" indent="0" marL="0">
              <a:lnSpc>
                <a:spcPct val="100000"/>
              </a:lnSpc>
              <a:buNone/>
            </a:pPr>
            <a:r>
              <a:rPr lang="en-US" sz="700" dirty="0">
                <a:solidFill>
                  <a:srgbClr val="000000"/>
                </a:solidFill>
                <a:latin typeface="Arial" pitchFamily="34" charset="0"/>
                <a:ea typeface="Arial" pitchFamily="34" charset="-122"/>
                <a:cs typeface="Arial" pitchFamily="34" charset="-120"/>
              </a:rPr>
              <a:t>
</a:t>
            </a:r>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Карлсон любит говорить о себе так, будто он лучший во всём. Его самоуверенность сразу вызывает улыбку, особенно когда реальность показывает совсем другое.
</a:t>
            </a:r>
            <a:endParaRPr lang="en-US" sz="1600" dirty="0"/>
          </a:p>
        </p:txBody>
      </p:sp>
      <p:sp>
        <p:nvSpPr>
          <p:cNvPr id="15" name="Text 4"/>
          <p:cNvSpPr txBox="1"/>
          <p:nvPr/>
        </p:nvSpPr>
        <p:spPr>
          <a:xfrm>
            <a:off x="2259150" y="3966599"/>
            <a:ext cx="4625700" cy="986400"/>
          </a:xfrm>
          <a:prstGeom prst="rect">
            <a:avLst/>
          </a:prstGeom>
          <a:noFill/>
          <a:ln/>
        </p:spPr>
        <p:txBody>
          <a:bodyPr wrap="square" lIns="0" tIns="0" rIns="0" bIns="0" rtlCol="0" anchor="t"/>
          <a:lstStyle/>
          <a:p>
            <a:pPr algn="ctr" indent="0" marL="0">
              <a:lnSpc>
                <a:spcPct val="100000"/>
              </a:lnSpc>
              <a:buNone/>
            </a:pPr>
            <a:r>
              <a:rPr lang="en-US" sz="1600" b="1" dirty="0">
                <a:solidFill>
                  <a:srgbClr val="000000"/>
                </a:solidFill>
                <a:latin typeface="Arial" pitchFamily="34" charset="0"/>
                <a:ea typeface="Arial" pitchFamily="34" charset="-122"/>
                <a:cs typeface="Arial" pitchFamily="34" charset="-120"/>
              </a:rPr>
              <a:t>Неожиданные реплики
</a:t>
            </a:r>
            <a:pPr algn="ctr" indent="0" marL="0">
              <a:lnSpc>
                <a:spcPct val="100000"/>
              </a:lnSpc>
              <a:buNone/>
            </a:pPr>
            <a:r>
              <a:rPr lang="en-US" sz="70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400" dirty="0">
                <a:solidFill>
                  <a:srgbClr val="000000"/>
                </a:solidFill>
                <a:latin typeface="Arial" pitchFamily="34" charset="0"/>
                <a:ea typeface="Arial" pitchFamily="34" charset="-122"/>
                <a:cs typeface="Arial" pitchFamily="34" charset="-120"/>
              </a:rPr>
              <a:t>В диалогах герои часто говорят не так, как ждёшь. Смешные слова, внезапные ответы и спорные замечания делают каждую сцену особенно живой.
</a:t>
            </a:r>
            <a:endParaRPr lang="en-US" sz="1600" dirty="0"/>
          </a:p>
        </p:txBody>
      </p:sp>
      <p:sp>
        <p:nvSpPr>
          <p:cNvPr id="16" name="Text 5"/>
          <p:cNvSpPr txBox="1"/>
          <p:nvPr/>
        </p:nvSpPr>
        <p:spPr>
          <a:xfrm>
            <a:off x="1882650" y="909125"/>
            <a:ext cx="5378700" cy="536100"/>
          </a:xfrm>
          <a:prstGeom prst="rect">
            <a:avLst/>
          </a:prstGeom>
          <a:noFill/>
          <a:ln/>
        </p:spPr>
        <p:txBody>
          <a:bodyPr wrap="square" lIns="0" tIns="0" rIns="0" bIns="0" rtlCol="0" anchor="b"/>
          <a:lstStyle/>
          <a:p>
            <a:pPr algn="ctr" indent="0" marL="0">
              <a:lnSpc>
                <a:spcPct val="100000"/>
              </a:lnSpc>
              <a:buNone/>
            </a:pPr>
            <a:r>
              <a:rPr lang="en-US" sz="1055" dirty="0">
                <a:solidFill>
                  <a:srgbClr val="000000"/>
                </a:solidFill>
                <a:latin typeface="Arial" pitchFamily="34" charset="0"/>
                <a:ea typeface="Arial" pitchFamily="34" charset="-122"/>
                <a:cs typeface="Arial" pitchFamily="34" charset="-120"/>
              </a:rPr>
              <a:t>Карлсон постоянно что-то выдумывает, нарушает правила и попадает в нелепые ситуации. Именно его проказы создают в книге весёлую суету и неожиданный финал.
</a:t>
            </a:r>
            <a:pPr algn="ctr" indent="0" marL="0">
              <a:lnSpc>
                <a:spcPct val="100000"/>
              </a:lnSpc>
              <a:buNone/>
            </a:pPr>
            <a:r>
              <a:rPr lang="en-US" sz="528"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206" b="1" dirty="0">
                <a:solidFill>
                  <a:srgbClr val="000000"/>
                </a:solidFill>
                <a:latin typeface="Arial" pitchFamily="34" charset="0"/>
                <a:ea typeface="Arial" pitchFamily="34" charset="-122"/>
                <a:cs typeface="Arial" pitchFamily="34" charset="-120"/>
              </a:rPr>
              <a:t>Проказы Карлсона
</a:t>
            </a:r>
            <a:endParaRPr lang="en-US" sz="105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6E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Что важно в отрывках
</a:t>
            </a:r>
            <a:endParaRPr lang="en-US" sz="3200" dirty="0"/>
          </a:p>
        </p:txBody>
      </p:sp>
      <p:sp>
        <p:nvSpPr>
          <p:cNvPr id="9"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7</a:t>
            </a:r>
            <a:endParaRPr lang="en-US" sz="2400" dirty="0"/>
          </a:p>
        </p:txBody>
      </p:sp>
      <p:sp>
        <p:nvSpPr>
          <p:cNvPr id="10" name="Text 2"/>
          <p:cNvSpPr txBox="1"/>
          <p:nvPr/>
        </p:nvSpPr>
        <p:spPr>
          <a:xfrm>
            <a:off x="783700" y="1226774"/>
            <a:ext cx="8018700" cy="971100"/>
          </a:xfrm>
          <a:prstGeom prst="rect">
            <a:avLst/>
          </a:prstGeom>
          <a:noFill/>
          <a:ln/>
        </p:spPr>
        <p:txBody>
          <a:bodyPr wrap="square" lIns="0" tIns="0" rIns="0" bIns="0" rtlCol="0" anchor="ctr"/>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Живые разговоры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коротких сценах особенно хорошо слышно, как герои разговаривают друг с другом. По их словам легко понять, кто волнуется, кто шутит, а кто обижается.
</a:t>
            </a:r>
            <a:endParaRPr lang="en-US" sz="1800" dirty="0"/>
          </a:p>
        </p:txBody>
      </p:sp>
      <p:sp>
        <p:nvSpPr>
          <p:cNvPr id="11" name="Text 3"/>
          <p:cNvSpPr txBox="1"/>
          <p:nvPr/>
        </p:nvSpPr>
        <p:spPr>
          <a:xfrm>
            <a:off x="783700" y="2276824"/>
            <a:ext cx="8018700" cy="971100"/>
          </a:xfrm>
          <a:prstGeom prst="rect">
            <a:avLst/>
          </a:prstGeom>
          <a:noFill/>
          <a:ln/>
        </p:spPr>
        <p:txBody>
          <a:bodyPr wrap="square" lIns="0" tIns="0" rIns="0" bIns="0" rtlCol="0" anchor="ctr"/>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Характеры в действии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Даже небольшой эпизод показывает, каким добрым и доверчивым остаётся Малыш и каким шумным бывает Карлсон. Герои раскрываются не в описаниях, а в поступках.
</a:t>
            </a:r>
            <a:endParaRPr lang="en-US" sz="1800" dirty="0"/>
          </a:p>
        </p:txBody>
      </p:sp>
      <p:sp>
        <p:nvSpPr>
          <p:cNvPr id="12" name="Text 4"/>
          <p:cNvSpPr txBox="1"/>
          <p:nvPr/>
        </p:nvSpPr>
        <p:spPr>
          <a:xfrm>
            <a:off x="783700" y="3326874"/>
            <a:ext cx="8018700" cy="971100"/>
          </a:xfrm>
          <a:prstGeom prst="rect">
            <a:avLst/>
          </a:prstGeom>
          <a:noFill/>
          <a:ln/>
        </p:spPr>
        <p:txBody>
          <a:bodyPr wrap="square" lIns="0" tIns="0" rIns="0" bIns="0" rtlCol="0" anchor="ctr"/>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Сцена с началом и концом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Каждый отрывок похож на маленькую историю: сначала появляется повод, потом случается смешной поворот, а в конце остаётся ясное чувство и запоминающийся результат.
</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99449" y="1259389"/>
            <a:ext cx="2376191" cy="2176628"/>
          </a:xfrm>
          <a:prstGeom prst="rect">
            <a:avLst/>
          </a:prstGeom>
        </p:spPr>
      </p:pic>
      <p:pic>
        <p:nvPicPr>
          <p:cNvPr id="4" name="Image 2" descr="preencoded.png">    </p:cNvPr>
          <p:cNvPicPr>
            <a:picLocks noChangeAspect="1"/>
          </p:cNvPicPr>
          <p:nvPr/>
        </p:nvPicPr>
        <p:blipFill>
          <a:blip r:embed="rId3"/>
          <a:stretch>
            <a:fillRect/>
          </a:stretch>
        </p:blipFill>
        <p:spPr>
          <a:xfrm>
            <a:off x="3383903" y="1259389"/>
            <a:ext cx="2376191" cy="2176628"/>
          </a:xfrm>
          <a:prstGeom prst="rect">
            <a:avLst/>
          </a:prstGeom>
        </p:spPr>
      </p:pic>
      <p:pic>
        <p:nvPicPr>
          <p:cNvPr id="5" name="Image 3" descr="preencoded.png">    </p:cNvPr>
          <p:cNvPicPr>
            <a:picLocks noChangeAspect="1"/>
          </p:cNvPicPr>
          <p:nvPr/>
        </p:nvPicPr>
        <p:blipFill>
          <a:blip r:embed="rId4"/>
          <a:stretch>
            <a:fillRect/>
          </a:stretch>
        </p:blipFill>
        <p:spPr>
          <a:xfrm>
            <a:off x="5968353" y="1259389"/>
            <a:ext cx="2376191" cy="2176628"/>
          </a:xfrm>
          <a:prstGeom prst="rect">
            <a:avLst/>
          </a:prstGeom>
        </p:spPr>
      </p:pic>
      <p:sp>
        <p:nvSpPr>
          <p:cNvPr id="6" name="Text 0"/>
          <p:cNvSpPr txBox="1"/>
          <p:nvPr/>
        </p:nvSpPr>
        <p:spPr>
          <a:xfrm>
            <a:off x="799425" y="370650"/>
            <a:ext cx="7512300" cy="4998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Дом, крыша и место для чудес
</a:t>
            </a:r>
            <a:endParaRPr lang="en-US" sz="3200" dirty="0"/>
          </a:p>
        </p:txBody>
      </p:sp>
      <p:sp>
        <p:nvSpPr>
          <p:cNvPr id="7" name="Text 1"/>
          <p:cNvSpPr txBox="1"/>
          <p:nvPr/>
        </p:nvSpPr>
        <p:spPr>
          <a:xfrm>
            <a:off x="8754500" y="4821325"/>
            <a:ext cx="328800" cy="264300"/>
          </a:xfrm>
          <a:prstGeom prst="rect">
            <a:avLst/>
          </a:prstGeom>
          <a:noFill/>
          <a:ln/>
        </p:spPr>
        <p:txBody>
          <a:bodyPr wrap="square" lIns="0" tIns="0" rIns="0" bIns="0" rtlCol="0" anchor="ctr"/>
          <a:lstStyle/>
          <a:p>
            <a:pPr algn="ctr" indent="0" marL="0">
              <a:lnSpc>
                <a:spcPct val="100000"/>
              </a:lnSpc>
              <a:buNone/>
            </a:pPr>
            <a:r>
              <a:rPr lang="en-US" sz="2079" dirty="0">
                <a:solidFill>
                  <a:srgbClr val="FFF6E3"/>
                </a:solidFill>
                <a:latin typeface="Arial" pitchFamily="34" charset="0"/>
                <a:ea typeface="Arial" pitchFamily="34" charset="-122"/>
                <a:cs typeface="Arial" pitchFamily="34" charset="-120"/>
              </a:rPr>
              <a:t>8</a:t>
            </a:r>
            <a:endParaRPr lang="en-US" sz="2079" dirty="0"/>
          </a:p>
        </p:txBody>
      </p:sp>
      <p:sp>
        <p:nvSpPr>
          <p:cNvPr id="8" name="Text 2"/>
          <p:cNvSpPr txBox="1"/>
          <p:nvPr/>
        </p:nvSpPr>
        <p:spPr>
          <a:xfrm>
            <a:off x="799449" y="3662955"/>
            <a:ext cx="2376191" cy="1158178"/>
          </a:xfrm>
          <a:prstGeom prst="rect">
            <a:avLst/>
          </a:prstGeom>
          <a:noFill/>
          <a:ln/>
        </p:spPr>
        <p:txBody>
          <a:bodyPr wrap="square" lIns="0" tIns="0" rIns="0" bIns="0" rtlCol="0" anchor="t"/>
          <a:lstStyle/>
          <a:p>
            <a:pPr algn="ctr" indent="0" marL="0">
              <a:lnSpc>
                <a:spcPct val="100000"/>
              </a:lnSpc>
              <a:buNone/>
            </a:pPr>
            <a:r>
              <a:rPr lang="en-US" sz="1172" b="1" dirty="0">
                <a:solidFill>
                  <a:srgbClr val="000000"/>
                </a:solidFill>
                <a:latin typeface="Arial" pitchFamily="34" charset="0"/>
                <a:ea typeface="Arial" pitchFamily="34" charset="-122"/>
                <a:cs typeface="Arial" pitchFamily="34" charset="-120"/>
              </a:rPr>
              <a:t>Комната, где ждут чуда
</a:t>
            </a:r>
            <a:pPr algn="ctr" indent="0" marL="0">
              <a:lnSpc>
                <a:spcPct val="100000"/>
              </a:lnSpc>
              <a:buNone/>
            </a:pPr>
            <a:r>
              <a:rPr lang="en-US" sz="651"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42" dirty="0">
                <a:solidFill>
                  <a:srgbClr val="000000"/>
                </a:solidFill>
                <a:latin typeface="Arial" pitchFamily="34" charset="0"/>
                <a:ea typeface="Arial" pitchFamily="34" charset="-122"/>
                <a:cs typeface="Arial" pitchFamily="34" charset="-120"/>
              </a:rPr>
              <a:t>Комната Малыша в повести выглядит привычно и спокойно, но именно здесь начинается всё необычное. Обычные предметы соседствуют с ожиданием удивительной встречи, и даже тихий вечер кажется полным тайны.
</a:t>
            </a:r>
            <a:endParaRPr lang="en-US" sz="1172" dirty="0"/>
          </a:p>
        </p:txBody>
      </p:sp>
      <p:sp>
        <p:nvSpPr>
          <p:cNvPr id="9" name="Text 3"/>
          <p:cNvSpPr txBox="1"/>
          <p:nvPr/>
        </p:nvSpPr>
        <p:spPr>
          <a:xfrm>
            <a:off x="3383903" y="3662955"/>
            <a:ext cx="2376191" cy="1158178"/>
          </a:xfrm>
          <a:prstGeom prst="rect">
            <a:avLst/>
          </a:prstGeom>
          <a:noFill/>
          <a:ln/>
        </p:spPr>
        <p:txBody>
          <a:bodyPr wrap="square" lIns="0" tIns="0" rIns="0" bIns="0" rtlCol="0" anchor="t"/>
          <a:lstStyle/>
          <a:p>
            <a:pPr algn="ctr" indent="0" marL="0">
              <a:lnSpc>
                <a:spcPct val="100000"/>
              </a:lnSpc>
              <a:buNone/>
            </a:pPr>
            <a:r>
              <a:rPr lang="en-US" sz="1324" b="1" dirty="0">
                <a:solidFill>
                  <a:srgbClr val="000000"/>
                </a:solidFill>
                <a:latin typeface="Arial" pitchFamily="34" charset="0"/>
                <a:ea typeface="Arial" pitchFamily="34" charset="-122"/>
                <a:cs typeface="Arial" pitchFamily="34" charset="-120"/>
              </a:rPr>
              <a:t>Лестница к приключению
</a:t>
            </a:r>
            <a:pPr algn="ctr" indent="0" marL="0">
              <a:lnSpc>
                <a:spcPct val="100000"/>
              </a:lnSpc>
              <a:buNone/>
            </a:pPr>
            <a:r>
              <a:rPr lang="en-US" sz="735"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177" dirty="0">
                <a:solidFill>
                  <a:srgbClr val="000000"/>
                </a:solidFill>
                <a:latin typeface="Arial" pitchFamily="34" charset="0"/>
                <a:ea typeface="Arial" pitchFamily="34" charset="-122"/>
                <a:cs typeface="Arial" pitchFamily="34" charset="-120"/>
              </a:rPr>
              <a:t>Лестницы и коридоры в книге не просто часть дома. Они будто ведут к событию, которое вот-вот случится, поэтому каждый шаг звучит как приглашение в игру и в приключение.
</a:t>
            </a:r>
            <a:endParaRPr lang="en-US" sz="1324" dirty="0"/>
          </a:p>
        </p:txBody>
      </p:sp>
      <p:sp>
        <p:nvSpPr>
          <p:cNvPr id="10" name="Text 4"/>
          <p:cNvSpPr txBox="1"/>
          <p:nvPr/>
        </p:nvSpPr>
        <p:spPr>
          <a:xfrm>
            <a:off x="5968353" y="3662955"/>
            <a:ext cx="2376191" cy="1158178"/>
          </a:xfrm>
          <a:prstGeom prst="rect">
            <a:avLst/>
          </a:prstGeom>
          <a:noFill/>
          <a:ln/>
        </p:spPr>
        <p:txBody>
          <a:bodyPr wrap="square" lIns="0" tIns="0" rIns="0" bIns="0" rtlCol="0" anchor="t"/>
          <a:lstStyle/>
          <a:p>
            <a:pPr algn="ctr" indent="0" marL="0">
              <a:lnSpc>
                <a:spcPct val="100000"/>
              </a:lnSpc>
              <a:buNone/>
            </a:pPr>
            <a:r>
              <a:rPr lang="en-US" sz="1324" b="1" dirty="0">
                <a:solidFill>
                  <a:srgbClr val="000000"/>
                </a:solidFill>
                <a:latin typeface="Arial" pitchFamily="34" charset="0"/>
                <a:ea typeface="Arial" pitchFamily="34" charset="-122"/>
                <a:cs typeface="Arial" pitchFamily="34" charset="-120"/>
              </a:rPr>
              <a:t>Крыша как граница мира
</a:t>
            </a:r>
            <a:pPr algn="ctr" indent="0" marL="0">
              <a:lnSpc>
                <a:spcPct val="100000"/>
              </a:lnSpc>
              <a:buNone/>
            </a:pPr>
            <a:r>
              <a:rPr lang="en-US" sz="735"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177" dirty="0">
                <a:solidFill>
                  <a:srgbClr val="000000"/>
                </a:solidFill>
                <a:latin typeface="Arial" pitchFamily="34" charset="0"/>
                <a:ea typeface="Arial" pitchFamily="34" charset="-122"/>
                <a:cs typeface="Arial" pitchFamily="34" charset="-120"/>
              </a:rPr>
              <a:t>Крыша становится местом, где реальность встречается с фантазией. Там живёт Карлсон, и из обычного городского дома вырастает почти сказочный мир, совсем рядом с жизнью Малыша.
</a:t>
            </a:r>
            <a:endParaRPr lang="en-US" sz="1324"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Главные темы книги
</a:t>
            </a:r>
            <a:endParaRPr lang="en-US" sz="3200" dirty="0"/>
          </a:p>
        </p:txBody>
      </p:sp>
      <p:sp>
        <p:nvSpPr>
          <p:cNvPr id="9"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9</a:t>
            </a:r>
            <a:endParaRPr lang="en-US" sz="2400" dirty="0"/>
          </a:p>
        </p:txBody>
      </p:sp>
      <p:sp>
        <p:nvSpPr>
          <p:cNvPr id="10" name="Text 2"/>
          <p:cNvSpPr txBox="1"/>
          <p:nvPr/>
        </p:nvSpPr>
        <p:spPr>
          <a:xfrm>
            <a:off x="659383" y="1342434"/>
            <a:ext cx="1676064" cy="30387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Дружба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Повесть показывает, как важны рядом хороший друг, смех и поддержка. Даже если дружба бывает непростой, она помогает пережить скуку, обиды и одиночество.
</a:t>
            </a:r>
            <a:endParaRPr lang="en-US" sz="1700" dirty="0"/>
          </a:p>
        </p:txBody>
      </p:sp>
      <p:sp>
        <p:nvSpPr>
          <p:cNvPr id="11" name="Text 3"/>
          <p:cNvSpPr txBox="1"/>
          <p:nvPr/>
        </p:nvSpPr>
        <p:spPr>
          <a:xfrm>
            <a:off x="2815034" y="1342434"/>
            <a:ext cx="1676064" cy="30387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Одиночество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Малыш часто чувствует, что ему не хватает внимания и близкого общения. Эта тема делает книгу особенно понятной детям, которые тоже иногда ждут дружеского тепла.
</a:t>
            </a:r>
            <a:endParaRPr lang="en-US" sz="1700" dirty="0"/>
          </a:p>
        </p:txBody>
      </p:sp>
      <p:sp>
        <p:nvSpPr>
          <p:cNvPr id="12" name="Text 4"/>
          <p:cNvSpPr txBox="1"/>
          <p:nvPr/>
        </p:nvSpPr>
        <p:spPr>
          <a:xfrm>
            <a:off x="4970685" y="1342434"/>
            <a:ext cx="1676064" cy="30387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Мечта и игра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В книге мечта не отделена от жизни: она входит в обычный день через игру, фантазию и неожиданные встречи. Именно поэтому история кажется лёгкой и волшебной.
</a:t>
            </a:r>
            <a:endParaRPr lang="en-US" sz="1700" dirty="0"/>
          </a:p>
        </p:txBody>
      </p:sp>
      <p:sp>
        <p:nvSpPr>
          <p:cNvPr id="13" name="Text 5"/>
          <p:cNvSpPr txBox="1"/>
          <p:nvPr/>
        </p:nvSpPr>
        <p:spPr>
          <a:xfrm>
            <a:off x="7126336" y="1342434"/>
            <a:ext cx="1676064" cy="3038700"/>
          </a:xfrm>
          <a:prstGeom prst="rect">
            <a:avLst/>
          </a:prstGeom>
          <a:noFill/>
          <a:ln/>
        </p:spPr>
        <p:txBody>
          <a:bodyPr wrap="square" lIns="0" tIns="0" rIns="0" bIns="0" rtlCol="0" anchor="t"/>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Внимание к чувствам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Повесть напоминает, что детям важно быть услышанными и понятыми. Весёлые шалости Карлсона тоже говорят о желании быть рядом и не оставаться одному.
</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6E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Как говорят герои
</a:t>
            </a:r>
            <a:endParaRPr lang="en-US" sz="3200" dirty="0"/>
          </a:p>
        </p:txBody>
      </p:sp>
      <p:sp>
        <p:nvSpPr>
          <p:cNvPr id="9"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10</a:t>
            </a:r>
            <a:endParaRPr lang="en-US" sz="2400" dirty="0"/>
          </a:p>
        </p:txBody>
      </p:sp>
      <p:sp>
        <p:nvSpPr>
          <p:cNvPr id="10" name="Text 2"/>
          <p:cNvSpPr txBox="1"/>
          <p:nvPr/>
        </p:nvSpPr>
        <p:spPr>
          <a:xfrm>
            <a:off x="337601" y="1342509"/>
            <a:ext cx="7604871" cy="898092"/>
          </a:xfrm>
          <a:prstGeom prst="rect">
            <a:avLst/>
          </a:prstGeom>
          <a:noFill/>
          <a:ln/>
        </p:spPr>
        <p:txBody>
          <a:bodyPr wrap="square" lIns="0" tIns="0" rIns="0" bIns="0" rtlCol="0" anchor="t"/>
          <a:lstStyle/>
          <a:p>
            <a:pPr algn="l" indent="0" marL="0">
              <a:lnSpc>
                <a:spcPct val="100000"/>
              </a:lnSpc>
              <a:buNone/>
            </a:pPr>
            <a:r>
              <a:rPr lang="en-US" sz="1673" b="1" dirty="0">
                <a:solidFill>
                  <a:srgbClr val="000000"/>
                </a:solidFill>
                <a:latin typeface="Arial" pitchFamily="34" charset="0"/>
                <a:ea typeface="Arial" pitchFamily="34" charset="-122"/>
                <a:cs typeface="Arial" pitchFamily="34" charset="-120"/>
              </a:rPr>
              <a:t>Голос Карлсона
</a:t>
            </a:r>
            <a:pPr algn="l" indent="0" marL="0">
              <a:lnSpc>
                <a:spcPct val="100000"/>
              </a:lnSpc>
              <a:buNone/>
            </a:pPr>
            <a:r>
              <a:rPr lang="en-US" sz="93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88" dirty="0">
                <a:solidFill>
                  <a:srgbClr val="000000"/>
                </a:solidFill>
                <a:latin typeface="Arial" pitchFamily="34" charset="0"/>
                <a:ea typeface="Arial" pitchFamily="34" charset="-122"/>
                <a:cs typeface="Arial" pitchFamily="34" charset="-120"/>
              </a:rPr>
              <a:t>Карлсон говорит громко, уверенно и очень выразительно. Он любит спорить, хвастаться и придумывать такие фразы, которые сразу запоминаются и вызывают улыбку.
</a:t>
            </a:r>
            <a:endParaRPr lang="en-US" sz="1673" dirty="0"/>
          </a:p>
        </p:txBody>
      </p:sp>
      <p:sp>
        <p:nvSpPr>
          <p:cNvPr id="11" name="Text 3"/>
          <p:cNvSpPr txBox="1"/>
          <p:nvPr/>
        </p:nvSpPr>
        <p:spPr>
          <a:xfrm>
            <a:off x="337601" y="2378252"/>
            <a:ext cx="7604871" cy="898092"/>
          </a:xfrm>
          <a:prstGeom prst="rect">
            <a:avLst/>
          </a:prstGeom>
          <a:noFill/>
          <a:ln/>
        </p:spPr>
        <p:txBody>
          <a:bodyPr wrap="square" lIns="0" tIns="0" rIns="0" bIns="0" rtlCol="0" anchor="t"/>
          <a:lstStyle/>
          <a:p>
            <a:pPr algn="l" indent="0" marL="0">
              <a:lnSpc>
                <a:spcPct val="100000"/>
              </a:lnSpc>
              <a:buNone/>
            </a:pPr>
            <a:r>
              <a:rPr lang="en-US" sz="1723" b="1" dirty="0">
                <a:solidFill>
                  <a:srgbClr val="000000"/>
                </a:solidFill>
                <a:latin typeface="Arial" pitchFamily="34" charset="0"/>
                <a:ea typeface="Arial" pitchFamily="34" charset="-122"/>
                <a:cs typeface="Arial" pitchFamily="34" charset="-120"/>
              </a:rPr>
              <a:t>Речь Малыша
</a:t>
            </a:r>
            <a:pPr algn="l" indent="0" marL="0">
              <a:lnSpc>
                <a:spcPct val="100000"/>
              </a:lnSpc>
              <a:buNone/>
            </a:pPr>
            <a:r>
              <a:rPr lang="en-US" sz="95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31" dirty="0">
                <a:solidFill>
                  <a:srgbClr val="000000"/>
                </a:solidFill>
                <a:latin typeface="Arial" pitchFamily="34" charset="0"/>
                <a:ea typeface="Arial" pitchFamily="34" charset="-122"/>
                <a:cs typeface="Arial" pitchFamily="34" charset="-120"/>
              </a:rPr>
              <a:t>Малыш говорит спокойнее и мягче. Его слова простые и добрые, поэтому читателю легко почувствовать его характер и сочувствовать ему в трудные минуты.
</a:t>
            </a:r>
            <a:endParaRPr lang="en-US" sz="1723" dirty="0"/>
          </a:p>
        </p:txBody>
      </p:sp>
      <p:sp>
        <p:nvSpPr>
          <p:cNvPr id="12" name="Text 4"/>
          <p:cNvSpPr txBox="1"/>
          <p:nvPr/>
        </p:nvSpPr>
        <p:spPr>
          <a:xfrm>
            <a:off x="337601" y="3416977"/>
            <a:ext cx="7604871" cy="898092"/>
          </a:xfrm>
          <a:prstGeom prst="rect">
            <a:avLst/>
          </a:prstGeom>
          <a:noFill/>
          <a:ln/>
        </p:spPr>
        <p:txBody>
          <a:bodyPr wrap="square" lIns="0" tIns="0" rIns="0" bIns="0" rtlCol="0" anchor="t"/>
          <a:lstStyle/>
          <a:p>
            <a:pPr algn="l" indent="0" marL="0">
              <a:lnSpc>
                <a:spcPct val="100000"/>
              </a:lnSpc>
              <a:buNone/>
            </a:pPr>
            <a:r>
              <a:rPr lang="en-US" sz="1777" b="1" dirty="0">
                <a:solidFill>
                  <a:srgbClr val="000000"/>
                </a:solidFill>
                <a:latin typeface="Arial" pitchFamily="34" charset="0"/>
                <a:ea typeface="Arial" pitchFamily="34" charset="-122"/>
                <a:cs typeface="Arial" pitchFamily="34" charset="-120"/>
              </a:rPr>
              <a:t>Живой диалог
</a:t>
            </a:r>
            <a:pPr algn="l" indent="0" marL="0">
              <a:lnSpc>
                <a:spcPct val="100000"/>
              </a:lnSpc>
              <a:buNone/>
            </a:pPr>
            <a:r>
              <a:rPr lang="en-US" sz="98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80" dirty="0">
                <a:solidFill>
                  <a:srgbClr val="000000"/>
                </a:solidFill>
                <a:latin typeface="Arial" pitchFamily="34" charset="0"/>
                <a:ea typeface="Arial" pitchFamily="34" charset="-122"/>
                <a:cs typeface="Arial" pitchFamily="34" charset="-120"/>
              </a:rPr>
              <a:t>Разговоры героев звучат так, будто они происходят прямо рядом с нами. Именно диалоги делают книгу весёлой, подвижной и очень близкой юному читателю.
</a:t>
            </a:r>
            <a:endParaRPr lang="en-US" sz="177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846550" y="552750"/>
            <a:ext cx="3711900" cy="3383400"/>
          </a:xfrm>
          <a:prstGeom prst="rect">
            <a:avLst/>
          </a:prstGeom>
          <a:noFill/>
          <a:ln/>
        </p:spPr>
        <p:txBody>
          <a:bodyPr wrap="square" lIns="0" tIns="0" rIns="0" bIns="0" rtlCol="0" anchor="ctr"/>
          <a:lstStyle/>
          <a:p>
            <a:pPr algn="ctr" indent="0" marL="0">
              <a:lnSpc>
                <a:spcPct val="100000"/>
              </a:lnSpc>
              <a:buNone/>
            </a:pPr>
            <a:r>
              <a:rPr lang="en-US" sz="6884" b="1" dirty="0">
                <a:solidFill>
                  <a:srgbClr val="000000"/>
                </a:solidFill>
                <a:latin typeface="Arial" pitchFamily="34" charset="0"/>
                <a:ea typeface="Arial" pitchFamily="34" charset="-122"/>
                <a:cs typeface="Arial" pitchFamily="34" charset="-120"/>
              </a:rPr>
              <a:t>2
</a:t>
            </a:r>
            <a:pPr algn="ctr" indent="0" marL="0">
              <a:lnSpc>
                <a:spcPct val="100000"/>
              </a:lnSpc>
              <a:buNone/>
            </a:pPr>
            <a:r>
              <a:rPr lang="en-US" sz="3147" b="1" dirty="0">
                <a:solidFill>
                  <a:srgbClr val="000000"/>
                </a:solidFill>
                <a:latin typeface="Arial" pitchFamily="34" charset="0"/>
                <a:ea typeface="Arial" pitchFamily="34" charset="-122"/>
                <a:cs typeface="Arial" pitchFamily="34" charset="-120"/>
              </a:rPr>
              <a:t>главных героя создают ощущение близкой и понятной каждому ребёнку истории.
</a:t>
            </a:r>
            <a:endParaRPr lang="en-US" sz="6884" dirty="0"/>
          </a:p>
        </p:txBody>
      </p:sp>
      <p:sp>
        <p:nvSpPr>
          <p:cNvPr id="5"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11</a:t>
            </a:r>
            <a:endParaRPr lang="en-US" sz="2400" dirty="0"/>
          </a:p>
        </p:txBody>
      </p:sp>
      <p:sp>
        <p:nvSpPr>
          <p:cNvPr id="6" name="Text 2"/>
          <p:cNvSpPr txBox="1"/>
          <p:nvPr/>
        </p:nvSpPr>
        <p:spPr>
          <a:xfrm>
            <a:off x="1442750" y="552700"/>
            <a:ext cx="2563500" cy="33834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Два ярких персонажа и множество коротких диалогов делают чтение лёгким и очень живым.
</a:t>
            </a:r>
            <a:endParaRPr lang="en-US" sz="1600" dirty="0"/>
          </a:p>
        </p:txBody>
      </p:sp>
      <p:sp>
        <p:nvSpPr>
          <p:cNvPr id="7" name="Text 3"/>
          <p:cNvSpPr txBox="1"/>
          <p:nvPr/>
        </p:nvSpPr>
        <p:spPr>
          <a:xfrm>
            <a:off x="5154700" y="4300250"/>
            <a:ext cx="3165600" cy="7395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Повесть Астрид Линдгрен «Малыш и Карлсон, который живёт на крыше»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27675" y="1739000"/>
            <a:ext cx="337500" cy="337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92200" y="1739000"/>
            <a:ext cx="337500" cy="337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56725" y="1757750"/>
            <a:ext cx="337500" cy="300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21250" y="1772750"/>
            <a:ext cx="337500" cy="270000"/>
          </a:xfrm>
          <a:prstGeom prst="rect">
            <a:avLst/>
          </a:prstGeom>
        </p:spPr>
      </p:pic>
      <p:sp>
        <p:nvSpPr>
          <p:cNvPr id="11" name="Text 0"/>
          <p:cNvSpPr txBox="1"/>
          <p:nvPr/>
        </p:nvSpPr>
        <p:spPr>
          <a:xfrm>
            <a:off x="129025"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12</a:t>
            </a:r>
            <a:endParaRPr lang="en-US" sz="2400" dirty="0"/>
          </a:p>
        </p:txBody>
      </p:sp>
      <p:sp>
        <p:nvSpPr>
          <p:cNvPr id="12" name="Text 1"/>
          <p:cNvSpPr txBox="1"/>
          <p:nvPr/>
        </p:nvSpPr>
        <p:spPr>
          <a:xfrm>
            <a:off x="252450" y="370650"/>
            <a:ext cx="8059200" cy="652800"/>
          </a:xfrm>
          <a:prstGeom prst="rect">
            <a:avLst/>
          </a:prstGeom>
          <a:noFill/>
          <a:ln/>
        </p:spPr>
        <p:txBody>
          <a:bodyPr wrap="square" lIns="0" tIns="0" rIns="0" bIns="0" rtlCol="0" anchor="t"/>
          <a:lstStyle/>
          <a:p>
            <a:pPr algn="l" indent="0" marL="0">
              <a:lnSpc>
                <a:spcPct val="100000"/>
              </a:lnSpc>
              <a:buNone/>
            </a:pPr>
            <a:r>
              <a:rPr lang="en-US" sz="3038" b="1" dirty="0">
                <a:solidFill>
                  <a:srgbClr val="000000"/>
                </a:solidFill>
                <a:latin typeface="Arial" pitchFamily="34" charset="0"/>
                <a:ea typeface="Arial" pitchFamily="34" charset="-122"/>
                <a:cs typeface="Arial" pitchFamily="34" charset="-120"/>
              </a:rPr>
              <a:t>Почему читателю жалко и важно Малыша
</a:t>
            </a:r>
            <a:endParaRPr lang="en-US" sz="3038" dirty="0"/>
          </a:p>
        </p:txBody>
      </p:sp>
      <p:sp>
        <p:nvSpPr>
          <p:cNvPr id="13" name="Text 2"/>
          <p:cNvSpPr txBox="1"/>
          <p:nvPr/>
        </p:nvSpPr>
        <p:spPr>
          <a:xfrm>
            <a:off x="427850" y="2359925"/>
            <a:ext cx="1592100" cy="1356600"/>
          </a:xfrm>
          <a:prstGeom prst="rect">
            <a:avLst/>
          </a:prstGeom>
          <a:noFill/>
          <a:ln/>
        </p:spPr>
        <p:txBody>
          <a:bodyPr wrap="square" lIns="0" tIns="0" rIns="0" bIns="0" rtlCol="0" anchor="ctr"/>
          <a:lstStyle/>
          <a:p>
            <a:pPr algn="l" indent="0" marL="0">
              <a:lnSpc>
                <a:spcPct val="100000"/>
              </a:lnSpc>
              <a:buNone/>
            </a:pPr>
            <a:r>
              <a:rPr lang="en-US" sz="1239" b="1" dirty="0">
                <a:solidFill>
                  <a:srgbClr val="FFF6E3"/>
                </a:solidFill>
                <a:latin typeface="Arial" pitchFamily="34" charset="0"/>
                <a:ea typeface="Arial" pitchFamily="34" charset="-122"/>
                <a:cs typeface="Arial" pitchFamily="34" charset="-120"/>
              </a:rPr>
              <a:t>Ему не хватает тепла
</a:t>
            </a:r>
            <a:pPr algn="l" indent="0" marL="0">
              <a:lnSpc>
                <a:spcPct val="100000"/>
              </a:lnSpc>
              <a:buNone/>
            </a:pPr>
            <a:r>
              <a:rPr lang="en-US" sz="619"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1062" dirty="0">
                <a:solidFill>
                  <a:srgbClr val="FFF6E3"/>
                </a:solidFill>
                <a:latin typeface="Arial" pitchFamily="34" charset="0"/>
                <a:ea typeface="Arial" pitchFamily="34" charset="-122"/>
                <a:cs typeface="Arial" pitchFamily="34" charset="-120"/>
              </a:rPr>
              <a:t>Малыш часто остаётся один со своими мыслями и чувствами. Поэтому особенно заметно, как сильно ему нужны внимание, поддержка и дружеское участие.
</a:t>
            </a:r>
            <a:endParaRPr lang="en-US" sz="1239" dirty="0"/>
          </a:p>
        </p:txBody>
      </p:sp>
      <p:sp>
        <p:nvSpPr>
          <p:cNvPr id="14" name="Text 3"/>
          <p:cNvSpPr txBox="1"/>
          <p:nvPr/>
        </p:nvSpPr>
        <p:spPr>
          <a:xfrm>
            <a:off x="2492375" y="2359925"/>
            <a:ext cx="1592100" cy="1356600"/>
          </a:xfrm>
          <a:prstGeom prst="rect">
            <a:avLst/>
          </a:prstGeom>
          <a:noFill/>
          <a:ln/>
        </p:spPr>
        <p:txBody>
          <a:bodyPr wrap="square" lIns="0" tIns="0" rIns="0" bIns="0" rtlCol="0" anchor="ctr"/>
          <a:lstStyle/>
          <a:p>
            <a:pPr algn="l" indent="0" marL="0">
              <a:lnSpc>
                <a:spcPct val="100000"/>
              </a:lnSpc>
              <a:buNone/>
            </a:pPr>
            <a:r>
              <a:rPr lang="en-US" sz="1256" b="1" dirty="0">
                <a:solidFill>
                  <a:srgbClr val="FFF6E3"/>
                </a:solidFill>
                <a:latin typeface="Arial" pitchFamily="34" charset="0"/>
                <a:ea typeface="Arial" pitchFamily="34" charset="-122"/>
                <a:cs typeface="Arial" pitchFamily="34" charset="-120"/>
              </a:rPr>
              <a:t>Он умеет переживать
</a:t>
            </a:r>
            <a:pPr algn="l" indent="0" marL="0">
              <a:lnSpc>
                <a:spcPct val="100000"/>
              </a:lnSpc>
              <a:buNone/>
            </a:pPr>
            <a:r>
              <a:rPr lang="en-US" sz="628"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1077" dirty="0">
                <a:solidFill>
                  <a:srgbClr val="FFF6E3"/>
                </a:solidFill>
                <a:latin typeface="Arial" pitchFamily="34" charset="0"/>
                <a:ea typeface="Arial" pitchFamily="34" charset="-122"/>
                <a:cs typeface="Arial" pitchFamily="34" charset="-120"/>
              </a:rPr>
              <a:t>Малыш по-настоящему радуется, обижается, ждёт и надеется. Такие чувства знакомы многим детям, поэтому герой кажется близким и очень понятным.
</a:t>
            </a:r>
            <a:endParaRPr lang="en-US" sz="1256" dirty="0"/>
          </a:p>
        </p:txBody>
      </p:sp>
      <p:sp>
        <p:nvSpPr>
          <p:cNvPr id="15" name="Text 4"/>
          <p:cNvSpPr txBox="1"/>
          <p:nvPr/>
        </p:nvSpPr>
        <p:spPr>
          <a:xfrm>
            <a:off x="4556900" y="2359925"/>
            <a:ext cx="1592100" cy="1356600"/>
          </a:xfrm>
          <a:prstGeom prst="rect">
            <a:avLst/>
          </a:prstGeom>
          <a:noFill/>
          <a:ln/>
        </p:spPr>
        <p:txBody>
          <a:bodyPr wrap="square" lIns="0" tIns="0" rIns="0" bIns="0" rtlCol="0" anchor="ctr"/>
          <a:lstStyle/>
          <a:p>
            <a:pPr algn="l" indent="0" marL="0">
              <a:lnSpc>
                <a:spcPct val="100000"/>
              </a:lnSpc>
              <a:buNone/>
            </a:pPr>
            <a:r>
              <a:rPr lang="en-US" sz="1296" b="1" dirty="0">
                <a:solidFill>
                  <a:srgbClr val="FFF6E3"/>
                </a:solidFill>
                <a:latin typeface="Arial" pitchFamily="34" charset="0"/>
                <a:ea typeface="Arial" pitchFamily="34" charset="-122"/>
                <a:cs typeface="Arial" pitchFamily="34" charset="-120"/>
              </a:rPr>
              <a:t>Он верит в чудо
</a:t>
            </a:r>
            <a:pPr algn="l" indent="0" marL="0">
              <a:lnSpc>
                <a:spcPct val="100000"/>
              </a:lnSpc>
              <a:buNone/>
            </a:pPr>
            <a:r>
              <a:rPr lang="en-US" sz="648"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1111" dirty="0">
                <a:solidFill>
                  <a:srgbClr val="FFF6E3"/>
                </a:solidFill>
                <a:latin typeface="Arial" pitchFamily="34" charset="0"/>
                <a:ea typeface="Arial" pitchFamily="34" charset="-122"/>
                <a:cs typeface="Arial" pitchFamily="34" charset="-120"/>
              </a:rPr>
              <a:t>Даже в обычном дне Малыш ждёт чего-то необыкновенного. Эта доверчивость делает его трогательным: он не защищается от мира, а открывается ему.
</a:t>
            </a:r>
            <a:endParaRPr lang="en-US" sz="1296" dirty="0"/>
          </a:p>
        </p:txBody>
      </p:sp>
      <p:sp>
        <p:nvSpPr>
          <p:cNvPr id="16" name="Text 5"/>
          <p:cNvSpPr txBox="1"/>
          <p:nvPr/>
        </p:nvSpPr>
        <p:spPr>
          <a:xfrm>
            <a:off x="6621425" y="2359925"/>
            <a:ext cx="1592100" cy="1356600"/>
          </a:xfrm>
          <a:prstGeom prst="rect">
            <a:avLst/>
          </a:prstGeom>
          <a:noFill/>
          <a:ln/>
        </p:spPr>
        <p:txBody>
          <a:bodyPr wrap="square" lIns="0" tIns="0" rIns="0" bIns="0" rtlCol="0" anchor="ctr"/>
          <a:lstStyle/>
          <a:p>
            <a:pPr algn="l" indent="0" marL="0">
              <a:lnSpc>
                <a:spcPct val="100000"/>
              </a:lnSpc>
              <a:buNone/>
            </a:pPr>
            <a:r>
              <a:rPr lang="en-US" sz="1180" b="1" dirty="0">
                <a:solidFill>
                  <a:srgbClr val="FFF6E3"/>
                </a:solidFill>
                <a:latin typeface="Arial" pitchFamily="34" charset="0"/>
                <a:ea typeface="Arial" pitchFamily="34" charset="-122"/>
                <a:cs typeface="Arial" pitchFamily="34" charset="-120"/>
              </a:rPr>
              <a:t>Он нуждается в дружбе
</a:t>
            </a:r>
            <a:pPr algn="l" indent="0" marL="0">
              <a:lnSpc>
                <a:spcPct val="100000"/>
              </a:lnSpc>
              <a:buNone/>
            </a:pPr>
            <a:r>
              <a:rPr lang="en-US" sz="590" dirty="0">
                <a:solidFill>
                  <a:srgbClr val="FFF6E3"/>
                </a:solidFill>
                <a:latin typeface="Arial" pitchFamily="34" charset="0"/>
                <a:ea typeface="Arial" pitchFamily="34" charset="-122"/>
                <a:cs typeface="Arial" pitchFamily="34" charset="-120"/>
              </a:rPr>
              <a:t>
</a:t>
            </a:r>
            <a:pPr algn="l" indent="0" marL="0">
              <a:lnSpc>
                <a:spcPct val="100000"/>
              </a:lnSpc>
              <a:buNone/>
            </a:pPr>
            <a:r>
              <a:rPr lang="en-US" sz="1011" dirty="0">
                <a:solidFill>
                  <a:srgbClr val="FFF6E3"/>
                </a:solidFill>
                <a:latin typeface="Arial" pitchFamily="34" charset="0"/>
                <a:ea typeface="Arial" pitchFamily="34" charset="-122"/>
                <a:cs typeface="Arial" pitchFamily="34" charset="-120"/>
              </a:rPr>
              <a:t>Для Малыша дружба — не игра и не случайность, а настоящая опора. Карлсон заполняет пустоту, но именно потребность в близком человеке особенно важна.
</a:t>
            </a:r>
            <a:endParaRPr lang="en-US" sz="118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06750" y="1173256"/>
            <a:ext cx="3904200" cy="194828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836075" y="1173131"/>
            <a:ext cx="3904200" cy="194828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13</a:t>
            </a:r>
            <a:endParaRPr lang="en-US" sz="2400" dirty="0"/>
          </a:p>
        </p:txBody>
      </p:sp>
      <p:sp>
        <p:nvSpPr>
          <p:cNvPr id="9" name="Text 1"/>
          <p:cNvSpPr txBox="1"/>
          <p:nvPr/>
        </p:nvSpPr>
        <p:spPr>
          <a:xfrm>
            <a:off x="214275" y="370650"/>
            <a:ext cx="8695200" cy="4998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Комизм Карлсона в деталях
</a:t>
            </a:r>
            <a:endParaRPr lang="en-US" sz="3200" dirty="0"/>
          </a:p>
        </p:txBody>
      </p:sp>
      <p:sp>
        <p:nvSpPr>
          <p:cNvPr id="10" name="Text 2"/>
          <p:cNvSpPr txBox="1"/>
          <p:nvPr/>
        </p:nvSpPr>
        <p:spPr>
          <a:xfrm>
            <a:off x="626350" y="3209025"/>
            <a:ext cx="3585600" cy="1197300"/>
          </a:xfrm>
          <a:prstGeom prst="rect">
            <a:avLst/>
          </a:prstGeom>
          <a:noFill/>
          <a:ln/>
        </p:spPr>
        <p:txBody>
          <a:bodyPr wrap="square" lIns="0" tIns="0" rIns="0" bIns="0" rtlCol="0" anchor="t"/>
          <a:lstStyle/>
          <a:p>
            <a:pPr algn="l" indent="0" marL="0">
              <a:lnSpc>
                <a:spcPct val="100000"/>
              </a:lnSpc>
              <a:buNone/>
            </a:pPr>
            <a:r>
              <a:rPr lang="en-US" sz="1378" b="1" dirty="0">
                <a:solidFill>
                  <a:srgbClr val="434343"/>
                </a:solidFill>
                <a:latin typeface="Arial" pitchFamily="34" charset="0"/>
                <a:ea typeface="Arial" pitchFamily="34" charset="-122"/>
                <a:cs typeface="Arial" pitchFamily="34" charset="-120"/>
              </a:rPr>
              <a:t>Варенье — как повод для целой истории
</a:t>
            </a:r>
            <a:pPr algn="l" indent="0" marL="0">
              <a:lnSpc>
                <a:spcPct val="100000"/>
              </a:lnSpc>
              <a:buNone/>
            </a:pPr>
            <a:r>
              <a:rPr lang="en-US" sz="788"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181" dirty="0">
                <a:solidFill>
                  <a:srgbClr val="434343"/>
                </a:solidFill>
                <a:latin typeface="Arial" pitchFamily="34" charset="0"/>
                <a:ea typeface="Arial" pitchFamily="34" charset="-122"/>
                <a:cs typeface="Arial" pitchFamily="34" charset="-120"/>
              </a:rPr>
              <a:t>Карлсон умеет сделать из обычного лакомства важнейшее событие дня. Он требует угощение так уверенно, будто без варенья не может начаться ни разговор, ни приключение. От этого его капризы звучат особенно смешно и по-детски.
</a:t>
            </a:r>
            <a:endParaRPr lang="en-US" sz="1378" dirty="0"/>
          </a:p>
        </p:txBody>
      </p:sp>
      <p:sp>
        <p:nvSpPr>
          <p:cNvPr id="11" name="Text 3"/>
          <p:cNvSpPr txBox="1"/>
          <p:nvPr/>
        </p:nvSpPr>
        <p:spPr>
          <a:xfrm>
            <a:off x="5154700" y="3209025"/>
            <a:ext cx="3585600" cy="1197300"/>
          </a:xfrm>
          <a:prstGeom prst="rect">
            <a:avLst/>
          </a:prstGeom>
          <a:noFill/>
          <a:ln/>
        </p:spPr>
        <p:txBody>
          <a:bodyPr wrap="square" lIns="0" tIns="0" rIns="0" bIns="0" rtlCol="0" anchor="t"/>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Самый главный знаток на свете
</a:t>
            </a:r>
            <a:pPr algn="l" indent="0" marL="0">
              <a:lnSpc>
                <a:spcPct val="100000"/>
              </a:lnSpc>
              <a:buNone/>
            </a:pPr>
            <a:r>
              <a:rPr lang="en-US" sz="8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434343"/>
                </a:solidFill>
                <a:latin typeface="Arial" pitchFamily="34" charset="0"/>
                <a:ea typeface="Arial" pitchFamily="34" charset="-122"/>
                <a:cs typeface="Arial" pitchFamily="34" charset="-120"/>
              </a:rPr>
              <a:t>Карлсон говорит о себе так, словно умеет всё лучше остальных, и именно здесь рождается комизм. Его хвастовство сталкивается с реальностью, где он попадает в нелепые ситуации. Из этого и появляется весёлый контраст.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06750" y="2846405"/>
            <a:ext cx="8034000" cy="156914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750" y="370650"/>
            <a:ext cx="8041800" cy="6672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Перевод Лилианны Лунгиной
</a:t>
            </a:r>
            <a:endParaRPr lang="en-US" sz="3200" dirty="0"/>
          </a:p>
        </p:txBody>
      </p:sp>
      <p:sp>
        <p:nvSpPr>
          <p:cNvPr id="9" name="Text 1"/>
          <p:cNvSpPr txBox="1"/>
          <p:nvPr/>
        </p:nvSpPr>
        <p:spPr>
          <a:xfrm>
            <a:off x="137850" y="4596000"/>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14</a:t>
            </a:r>
            <a:endParaRPr lang="en-US" sz="2400" dirty="0"/>
          </a:p>
        </p:txBody>
      </p:sp>
      <p:sp>
        <p:nvSpPr>
          <p:cNvPr id="10" name="Text 2"/>
          <p:cNvSpPr txBox="1"/>
          <p:nvPr/>
        </p:nvSpPr>
        <p:spPr>
          <a:xfrm>
            <a:off x="575675" y="1221250"/>
            <a:ext cx="2265600" cy="1465800"/>
          </a:xfrm>
          <a:prstGeom prst="rect">
            <a:avLst/>
          </a:prstGeom>
          <a:noFill/>
          <a:ln/>
        </p:spPr>
        <p:txBody>
          <a:bodyPr wrap="square" lIns="0" tIns="0" rIns="0" bIns="0" rtlCol="0" anchor="t"/>
          <a:lstStyle/>
          <a:p>
            <a:pPr algn="l" indent="0" marL="0">
              <a:lnSpc>
                <a:spcPct val="100000"/>
              </a:lnSpc>
              <a:buNone/>
            </a:pPr>
            <a:r>
              <a:rPr lang="en-US" sz="1475" b="1" dirty="0">
                <a:solidFill>
                  <a:srgbClr val="000000"/>
                </a:solidFill>
                <a:latin typeface="Arial" pitchFamily="34" charset="0"/>
                <a:ea typeface="Arial" pitchFamily="34" charset="-122"/>
                <a:cs typeface="Arial" pitchFamily="34" charset="-120"/>
              </a:rPr>
              <a:t>Живая речь
</a:t>
            </a:r>
            <a:pPr algn="l" indent="0" marL="0">
              <a:lnSpc>
                <a:spcPct val="100000"/>
              </a:lnSpc>
              <a:buNone/>
            </a:pPr>
            <a:r>
              <a:rPr lang="en-US" sz="81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11" dirty="0">
                <a:solidFill>
                  <a:srgbClr val="000000"/>
                </a:solidFill>
                <a:latin typeface="Arial" pitchFamily="34" charset="0"/>
                <a:ea typeface="Arial" pitchFamily="34" charset="-122"/>
                <a:cs typeface="Arial" pitchFamily="34" charset="-120"/>
              </a:rPr>
              <a:t>Лунгина передала разговоры героев так, что они звучат естественно и легко. Русский текст читается без усилия, а реплики сразу запоминаются благодаря точному ритму и интонации.
</a:t>
            </a:r>
            <a:endParaRPr lang="en-US" sz="1475" dirty="0"/>
          </a:p>
        </p:txBody>
      </p:sp>
      <p:sp>
        <p:nvSpPr>
          <p:cNvPr id="11" name="Text 3"/>
          <p:cNvSpPr txBox="1"/>
          <p:nvPr/>
        </p:nvSpPr>
        <p:spPr>
          <a:xfrm>
            <a:off x="3329317" y="1221250"/>
            <a:ext cx="2265600" cy="1465800"/>
          </a:xfrm>
          <a:prstGeom prst="rect">
            <a:avLst/>
          </a:prstGeom>
          <a:noFill/>
          <a:ln/>
        </p:spPr>
        <p:txBody>
          <a:bodyPr wrap="square" lIns="0" tIns="0" rIns="0" bIns="0" rtlCol="0" anchor="t"/>
          <a:lstStyle/>
          <a:p>
            <a:pPr algn="l" indent="0" marL="0">
              <a:lnSpc>
                <a:spcPct val="100000"/>
              </a:lnSpc>
              <a:buNone/>
            </a:pPr>
            <a:r>
              <a:rPr lang="en-US" sz="1420" b="1" dirty="0">
                <a:solidFill>
                  <a:srgbClr val="000000"/>
                </a:solidFill>
                <a:latin typeface="Arial" pitchFamily="34" charset="0"/>
                <a:ea typeface="Arial" pitchFamily="34" charset="-122"/>
                <a:cs typeface="Arial" pitchFamily="34" charset="-120"/>
              </a:rPr>
              <a:t>Сохранённый юмор
</a:t>
            </a:r>
            <a:pPr algn="l" indent="0" marL="0">
              <a:lnSpc>
                <a:spcPct val="100000"/>
              </a:lnSpc>
              <a:buNone/>
            </a:pPr>
            <a:r>
              <a:rPr lang="en-US" sz="78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63" dirty="0">
                <a:solidFill>
                  <a:srgbClr val="000000"/>
                </a:solidFill>
                <a:latin typeface="Arial" pitchFamily="34" charset="0"/>
                <a:ea typeface="Arial" pitchFamily="34" charset="-122"/>
                <a:cs typeface="Arial" pitchFamily="34" charset="-120"/>
              </a:rPr>
              <a:t>Перевод не только передаёт смысл, но и бережно сохраняет смешное звучание сцены. Шутки, повторения и неожиданные слова Карлсона в русском тексте звучат ярко и очень выразительно.
</a:t>
            </a:r>
            <a:endParaRPr lang="en-US" sz="1420" dirty="0"/>
          </a:p>
        </p:txBody>
      </p:sp>
      <p:sp>
        <p:nvSpPr>
          <p:cNvPr id="12" name="Text 4"/>
          <p:cNvSpPr txBox="1"/>
          <p:nvPr/>
        </p:nvSpPr>
        <p:spPr>
          <a:xfrm>
            <a:off x="6082971" y="1221250"/>
            <a:ext cx="2265600" cy="1465800"/>
          </a:xfrm>
          <a:prstGeom prst="rect">
            <a:avLst/>
          </a:prstGeom>
          <a:noFill/>
          <a:ln/>
        </p:spPr>
        <p:txBody>
          <a:bodyPr wrap="square" lIns="0" tIns="0" rIns="0" bIns="0" rtlCol="0" anchor="t"/>
          <a:lstStyle/>
          <a:p>
            <a:pPr algn="l" indent="0" marL="0">
              <a:lnSpc>
                <a:spcPct val="100000"/>
              </a:lnSpc>
              <a:buNone/>
            </a:pPr>
            <a:r>
              <a:rPr lang="en-US" sz="1484" b="1" dirty="0">
                <a:solidFill>
                  <a:srgbClr val="000000"/>
                </a:solidFill>
                <a:latin typeface="Arial" pitchFamily="34" charset="0"/>
                <a:ea typeface="Arial" pitchFamily="34" charset="-122"/>
                <a:cs typeface="Arial" pitchFamily="34" charset="-120"/>
              </a:rPr>
              <a:t>Близость к читателю
</a:t>
            </a:r>
            <a:pPr algn="l" indent="0" marL="0">
              <a:lnSpc>
                <a:spcPct val="100000"/>
              </a:lnSpc>
              <a:buNone/>
            </a:pPr>
            <a:r>
              <a:rPr lang="en-US" sz="82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19" dirty="0">
                <a:solidFill>
                  <a:srgbClr val="000000"/>
                </a:solidFill>
                <a:latin typeface="Arial" pitchFamily="34" charset="0"/>
                <a:ea typeface="Arial" pitchFamily="34" charset="-122"/>
                <a:cs typeface="Arial" pitchFamily="34" charset="-120"/>
              </a:rPr>
              <a:t>Благодаря переводу Карлсон стал для русских детей почти знакомым соседом. Его речь, привычки и смешные выходки воспринимаются так, будто герой давно живёт рядом.
</a:t>
            </a:r>
            <a:endParaRPr lang="en-US" sz="1484"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15</a:t>
            </a:r>
            <a:endParaRPr lang="en-US" sz="2400" dirty="0"/>
          </a:p>
        </p:txBody>
      </p:sp>
      <p:sp>
        <p:nvSpPr>
          <p:cNvPr id="7" name="Text 1"/>
          <p:cNvSpPr txBox="1"/>
          <p:nvPr/>
        </p:nvSpPr>
        <p:spPr>
          <a:xfrm>
            <a:off x="6560750" y="1924650"/>
            <a:ext cx="2509200" cy="12942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Испытания дружбы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Герои спорят, обижаются и мирятся. Повесть показывает, что настоящая дружба не бывает без терпения: нужно уметь слышать другого и замечать его настроение.
</a:t>
            </a:r>
            <a:endParaRPr lang="en-US" sz="1400" dirty="0"/>
          </a:p>
        </p:txBody>
      </p:sp>
      <p:sp>
        <p:nvSpPr>
          <p:cNvPr id="8" name="Text 2"/>
          <p:cNvSpPr txBox="1"/>
          <p:nvPr/>
        </p:nvSpPr>
        <p:spPr>
          <a:xfrm>
            <a:off x="3270825" y="180753"/>
            <a:ext cx="2556900" cy="1294200"/>
          </a:xfrm>
          <a:prstGeom prst="rect">
            <a:avLst/>
          </a:prstGeom>
          <a:noFill/>
          <a:ln/>
        </p:spPr>
        <p:txBody>
          <a:bodyPr wrap="square" lIns="0" tIns="0" rIns="0" bIns="0" rtlCol="0" anchor="ctr"/>
          <a:lstStyle/>
          <a:p>
            <a:pPr algn="r" indent="0" marL="0">
              <a:lnSpc>
                <a:spcPct val="100000"/>
              </a:lnSpc>
              <a:buNone/>
            </a:pPr>
            <a:r>
              <a:rPr lang="en-US" sz="1400" b="1" dirty="0">
                <a:solidFill>
                  <a:srgbClr val="000000"/>
                </a:solidFill>
                <a:latin typeface="Arial" pitchFamily="34" charset="0"/>
                <a:ea typeface="Arial" pitchFamily="34" charset="-122"/>
                <a:cs typeface="Arial" pitchFamily="34" charset="-120"/>
              </a:rPr>
              <a:t>Знакомство
</a:t>
            </a:r>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r" indent="0" marL="0">
              <a:lnSpc>
                <a:spcPct val="100000"/>
              </a:lnSpc>
              <a:buNone/>
            </a:pPr>
            <a:r>
              <a:rPr lang="en-US" sz="1200" dirty="0">
                <a:solidFill>
                  <a:srgbClr val="000000"/>
                </a:solidFill>
                <a:latin typeface="Arial" pitchFamily="34" charset="0"/>
                <a:ea typeface="Arial" pitchFamily="34" charset="-122"/>
                <a:cs typeface="Arial" pitchFamily="34" charset="-120"/>
              </a:rPr>
              <a:t>Малыш встречает Карлсона и впервые чувствует, что рядом появился кто-то необычный. Это открывает путь к дружбе, в которой важны доверие и интерес друг к другу.
</a:t>
            </a:r>
            <a:endParaRPr lang="en-US" sz="1400" dirty="0"/>
          </a:p>
        </p:txBody>
      </p:sp>
      <p:sp>
        <p:nvSpPr>
          <p:cNvPr id="9" name="Text 3"/>
          <p:cNvSpPr txBox="1"/>
          <p:nvPr/>
        </p:nvSpPr>
        <p:spPr>
          <a:xfrm>
            <a:off x="3270825" y="3634103"/>
            <a:ext cx="2556900" cy="1294200"/>
          </a:xfrm>
          <a:prstGeom prst="rect">
            <a:avLst/>
          </a:prstGeom>
          <a:noFill/>
          <a:ln/>
        </p:spPr>
        <p:txBody>
          <a:bodyPr wrap="square" lIns="0" tIns="0" rIns="0" bIns="0" rtlCol="0" anchor="ctr"/>
          <a:lstStyle/>
          <a:p>
            <a:pPr algn="r" indent="0" marL="0">
              <a:lnSpc>
                <a:spcPct val="100000"/>
              </a:lnSpc>
              <a:buNone/>
            </a:pPr>
            <a:r>
              <a:rPr lang="en-US" sz="1400" b="1" dirty="0">
                <a:solidFill>
                  <a:srgbClr val="000000"/>
                </a:solidFill>
                <a:latin typeface="Arial" pitchFamily="34" charset="0"/>
                <a:ea typeface="Arial" pitchFamily="34" charset="-122"/>
                <a:cs typeface="Arial" pitchFamily="34" charset="-120"/>
              </a:rPr>
              <a:t>Тёплый итог
</a:t>
            </a:r>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r" indent="0" marL="0">
              <a:lnSpc>
                <a:spcPct val="100000"/>
              </a:lnSpc>
              <a:buNone/>
            </a:pPr>
            <a:r>
              <a:rPr lang="en-US" sz="1200" dirty="0">
                <a:solidFill>
                  <a:srgbClr val="000000"/>
                </a:solidFill>
                <a:latin typeface="Arial" pitchFamily="34" charset="0"/>
                <a:ea typeface="Arial" pitchFamily="34" charset="-122"/>
                <a:cs typeface="Arial" pitchFamily="34" charset="-120"/>
              </a:rPr>
              <a:t>После шумных приключений остаётся чувство доброты. История напоминает: даже смешной и непоседливый друг может быть важен, если рядом с ним не одиноко.
</a:t>
            </a:r>
            <a:endParaRPr lang="en-US" sz="1400" dirty="0"/>
          </a:p>
        </p:txBody>
      </p:sp>
      <p:sp>
        <p:nvSpPr>
          <p:cNvPr id="10" name="Text 4"/>
          <p:cNvSpPr txBox="1"/>
          <p:nvPr/>
        </p:nvSpPr>
        <p:spPr>
          <a:xfrm>
            <a:off x="510250" y="365925"/>
            <a:ext cx="2655600" cy="4409700"/>
          </a:xfrm>
          <a:prstGeom prst="rect">
            <a:avLst/>
          </a:prstGeom>
          <a:noFill/>
          <a:ln/>
        </p:spPr>
        <p:txBody>
          <a:bodyPr wrap="square" lIns="0" tIns="0" rIns="0" bIns="0" rtlCol="0" anchor="ctr"/>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Чему учит история
</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846550" y="552750"/>
            <a:ext cx="3711900" cy="3383400"/>
          </a:xfrm>
          <a:prstGeom prst="rect">
            <a:avLst/>
          </a:prstGeom>
          <a:noFill/>
          <a:ln/>
        </p:spPr>
        <p:txBody>
          <a:bodyPr wrap="square" lIns="0" tIns="0" rIns="0" bIns="0" rtlCol="0" anchor="ctr"/>
          <a:lstStyle/>
          <a:p>
            <a:pPr algn="ctr" indent="0" marL="0">
              <a:lnSpc>
                <a:spcPct val="100000"/>
              </a:lnSpc>
              <a:buNone/>
            </a:pPr>
            <a:r>
              <a:rPr lang="en-US" sz="6740" b="1" dirty="0">
                <a:solidFill>
                  <a:srgbClr val="000000"/>
                </a:solidFill>
                <a:latin typeface="Arial" pitchFamily="34" charset="0"/>
                <a:ea typeface="Arial" pitchFamily="34" charset="-122"/>
                <a:cs typeface="Arial" pitchFamily="34" charset="-120"/>
              </a:rPr>
              <a:t>3
</a:t>
            </a:r>
            <a:pPr algn="ctr" indent="0" marL="0">
              <a:lnSpc>
                <a:spcPct val="100000"/>
              </a:lnSpc>
              <a:buNone/>
            </a:pPr>
            <a:r>
              <a:rPr lang="en-US" sz="3081" b="1" dirty="0">
                <a:solidFill>
                  <a:srgbClr val="000000"/>
                </a:solidFill>
                <a:latin typeface="Arial" pitchFamily="34" charset="0"/>
                <a:ea typeface="Arial" pitchFamily="34" charset="-122"/>
                <a:cs typeface="Arial" pitchFamily="34" charset="-120"/>
              </a:rPr>
              <a:t>основных приёма — короткие сцены, повторы и живой диалог — делают текст особенно ритмичным.
</a:t>
            </a:r>
            <a:endParaRPr lang="en-US" sz="6740" dirty="0"/>
          </a:p>
        </p:txBody>
      </p:sp>
      <p:sp>
        <p:nvSpPr>
          <p:cNvPr id="5"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16</a:t>
            </a:r>
            <a:endParaRPr lang="en-US" sz="2400" dirty="0"/>
          </a:p>
        </p:txBody>
      </p:sp>
      <p:sp>
        <p:nvSpPr>
          <p:cNvPr id="6" name="Text 2"/>
          <p:cNvSpPr txBox="1"/>
          <p:nvPr/>
        </p:nvSpPr>
        <p:spPr>
          <a:xfrm>
            <a:off x="1442750" y="552700"/>
            <a:ext cx="2563500" cy="33834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Эти приёмы быстро меняют настроение от спокойного к смешному и помогают читать текст легко, будто играя.
</a:t>
            </a:r>
            <a:endParaRPr lang="en-US" sz="1600" dirty="0"/>
          </a:p>
        </p:txBody>
      </p:sp>
      <p:sp>
        <p:nvSpPr>
          <p:cNvPr id="7" name="Text 3"/>
          <p:cNvSpPr txBox="1"/>
          <p:nvPr/>
        </p:nvSpPr>
        <p:spPr>
          <a:xfrm>
            <a:off x="5154700" y="4300250"/>
            <a:ext cx="3165600" cy="7395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Наблюдение по отрывкам повести Астрид Линдгрен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Почему Карлсон запоминается надолго
</a:t>
            </a:r>
            <a:endParaRPr lang="en-US" sz="3200" dirty="0"/>
          </a:p>
        </p:txBody>
      </p:sp>
      <p:sp>
        <p:nvSpPr>
          <p:cNvPr id="8"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17</a:t>
            </a:r>
            <a:endParaRPr lang="en-US" sz="2400" dirty="0"/>
          </a:p>
        </p:txBody>
      </p:sp>
      <p:sp>
        <p:nvSpPr>
          <p:cNvPr id="9" name="Text 2"/>
          <p:cNvSpPr txBox="1"/>
          <p:nvPr/>
        </p:nvSpPr>
        <p:spPr>
          <a:xfrm>
            <a:off x="655825" y="1342450"/>
            <a:ext cx="2363100" cy="3038700"/>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Неидеальный герой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Карлсон смешон именно потому, что он не старается быть безупречным. Он капризничает, спорит и хвастается, но остаётся живым и очень узнаваемым персонажем.
</a:t>
            </a:r>
            <a:endParaRPr lang="en-US" sz="1800" dirty="0"/>
          </a:p>
        </p:txBody>
      </p:sp>
      <p:sp>
        <p:nvSpPr>
          <p:cNvPr id="10" name="Text 3"/>
          <p:cNvSpPr txBox="1"/>
          <p:nvPr/>
        </p:nvSpPr>
        <p:spPr>
          <a:xfrm>
            <a:off x="3549562" y="1342450"/>
            <a:ext cx="2363100" cy="3038700"/>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Источник движения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 появлением Карлсона обычный день Малыша сразу меняется. Он приносит шум, фантазию и неожиданности, поэтому каждая встреча превращается в маленькое приключение.
</a:t>
            </a:r>
            <a:endParaRPr lang="en-US" sz="1800" dirty="0"/>
          </a:p>
        </p:txBody>
      </p:sp>
      <p:sp>
        <p:nvSpPr>
          <p:cNvPr id="11" name="Text 4"/>
          <p:cNvSpPr txBox="1"/>
          <p:nvPr/>
        </p:nvSpPr>
        <p:spPr>
          <a:xfrm>
            <a:off x="6443313" y="1342450"/>
            <a:ext cx="2363100" cy="3038700"/>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Улыбка после чтения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Карлсон остаётся в памяти, потому что его характер яркий и голос слышится почти сразу. Даже его ошибки не отталкивают, а вызывают добрую улыбку.
</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39825" y="1227135"/>
            <a:ext cx="3098400" cy="301973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37600" y="370650"/>
            <a:ext cx="8464800" cy="7380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Мир фантазии рядом с обычной жизнью
</a:t>
            </a:r>
            <a:endParaRPr lang="en-US" sz="3200" dirty="0"/>
          </a:p>
        </p:txBody>
      </p:sp>
      <p:sp>
        <p:nvSpPr>
          <p:cNvPr id="10" name="Text 1"/>
          <p:cNvSpPr txBox="1"/>
          <p:nvPr/>
        </p:nvSpPr>
        <p:spPr>
          <a:xfrm>
            <a:off x="86294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18</a:t>
            </a:r>
            <a:endParaRPr lang="en-US" sz="2400" dirty="0"/>
          </a:p>
        </p:txBody>
      </p:sp>
      <p:sp>
        <p:nvSpPr>
          <p:cNvPr id="11" name="Text 2"/>
          <p:cNvSpPr txBox="1"/>
          <p:nvPr/>
        </p:nvSpPr>
        <p:spPr>
          <a:xfrm>
            <a:off x="783700" y="1226775"/>
            <a:ext cx="4506600" cy="971100"/>
          </a:xfrm>
          <a:prstGeom prst="rect">
            <a:avLst/>
          </a:prstGeom>
          <a:noFill/>
          <a:ln/>
        </p:spPr>
        <p:txBody>
          <a:bodyPr wrap="square" lIns="0" tIns="0" rIns="0" bIns="0" rtlCol="0" anchor="ctr"/>
          <a:lstStyle/>
          <a:p>
            <a:pPr algn="l" indent="0" marL="0">
              <a:lnSpc>
                <a:spcPct val="100000"/>
              </a:lnSpc>
              <a:buNone/>
            </a:pPr>
            <a:r>
              <a:rPr lang="en-US" sz="1496" b="1" dirty="0">
                <a:solidFill>
                  <a:srgbClr val="000000"/>
                </a:solidFill>
                <a:latin typeface="Arial" pitchFamily="34" charset="0"/>
                <a:ea typeface="Arial" pitchFamily="34" charset="-122"/>
                <a:cs typeface="Arial" pitchFamily="34" charset="-120"/>
              </a:rPr>
              <a:t>Обычная комната
</a:t>
            </a:r>
            <a:pPr algn="l" indent="0" marL="0">
              <a:lnSpc>
                <a:spcPct val="100000"/>
              </a:lnSpc>
              <a:buNone/>
            </a:pPr>
            <a:r>
              <a:rPr lang="en-US" sz="83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30" dirty="0">
                <a:solidFill>
                  <a:srgbClr val="000000"/>
                </a:solidFill>
                <a:latin typeface="Arial" pitchFamily="34" charset="0"/>
                <a:ea typeface="Arial" pitchFamily="34" charset="-122"/>
                <a:cs typeface="Arial" pitchFamily="34" charset="-120"/>
              </a:rPr>
              <a:t>В комнате Малыша всё похоже на привычный детский мир: мебель, игрушки, вещи повседневного быта. И именно сюда внезапно прилетает Карлсон, будто чудо может войти в любой дом.
</a:t>
            </a:r>
            <a:endParaRPr lang="en-US" sz="1496" dirty="0"/>
          </a:p>
        </p:txBody>
      </p:sp>
      <p:sp>
        <p:nvSpPr>
          <p:cNvPr id="12" name="Text 3"/>
          <p:cNvSpPr txBox="1"/>
          <p:nvPr/>
        </p:nvSpPr>
        <p:spPr>
          <a:xfrm>
            <a:off x="783700" y="2276825"/>
            <a:ext cx="4506600" cy="971100"/>
          </a:xfrm>
          <a:prstGeom prst="rect">
            <a:avLst/>
          </a:prstGeom>
          <a:noFill/>
          <a:ln/>
        </p:spPr>
        <p:txBody>
          <a:bodyPr wrap="square" lIns="0" tIns="0" rIns="0" bIns="0" rtlCol="0" anchor="ctr"/>
          <a:lstStyle/>
          <a:p>
            <a:pPr algn="l" indent="0" marL="0">
              <a:lnSpc>
                <a:spcPct val="100000"/>
              </a:lnSpc>
              <a:buNone/>
            </a:pPr>
            <a:r>
              <a:rPr lang="en-US" sz="1496" b="1" dirty="0">
                <a:solidFill>
                  <a:srgbClr val="000000"/>
                </a:solidFill>
                <a:latin typeface="Arial" pitchFamily="34" charset="0"/>
                <a:ea typeface="Arial" pitchFamily="34" charset="-122"/>
                <a:cs typeface="Arial" pitchFamily="34" charset="-120"/>
              </a:rPr>
              <a:t>Сказка без удаления из жизни
</a:t>
            </a:r>
            <a:pPr algn="l" indent="0" marL="0">
              <a:lnSpc>
                <a:spcPct val="100000"/>
              </a:lnSpc>
              <a:buNone/>
            </a:pPr>
            <a:r>
              <a:rPr lang="en-US" sz="83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30" dirty="0">
                <a:solidFill>
                  <a:srgbClr val="000000"/>
                </a:solidFill>
                <a:latin typeface="Arial" pitchFamily="34" charset="0"/>
                <a:ea typeface="Arial" pitchFamily="34" charset="-122"/>
                <a:cs typeface="Arial" pitchFamily="34" charset="-120"/>
              </a:rPr>
              <a:t>Повесть не уводит далеко от реальности. Чудесное появляется рядом с простыми делами, поэтому ребёнку легко поверить в историю и представить её в собственном доме.
</a:t>
            </a:r>
            <a:endParaRPr lang="en-US" sz="1496" dirty="0"/>
          </a:p>
        </p:txBody>
      </p:sp>
      <p:sp>
        <p:nvSpPr>
          <p:cNvPr id="13" name="Text 4"/>
          <p:cNvSpPr txBox="1"/>
          <p:nvPr/>
        </p:nvSpPr>
        <p:spPr>
          <a:xfrm>
            <a:off x="783700" y="3326875"/>
            <a:ext cx="4506600" cy="971100"/>
          </a:xfrm>
          <a:prstGeom prst="rect">
            <a:avLst/>
          </a:prstGeom>
          <a:noFill/>
          <a:ln/>
        </p:spPr>
        <p:txBody>
          <a:bodyPr wrap="square" lIns="0" tIns="0" rIns="0" bIns="0" rtlCol="0" anchor="ctr"/>
          <a:lstStyle/>
          <a:p>
            <a:pPr algn="l" indent="0" marL="0">
              <a:lnSpc>
                <a:spcPct val="100000"/>
              </a:lnSpc>
              <a:buNone/>
            </a:pPr>
            <a:r>
              <a:rPr lang="en-US" sz="1496" b="1" dirty="0">
                <a:solidFill>
                  <a:srgbClr val="000000"/>
                </a:solidFill>
                <a:latin typeface="Arial" pitchFamily="34" charset="0"/>
                <a:ea typeface="Arial" pitchFamily="34" charset="-122"/>
                <a:cs typeface="Arial" pitchFamily="34" charset="-120"/>
              </a:rPr>
              <a:t>Фантазия в деталях
</a:t>
            </a:r>
            <a:pPr algn="l" indent="0" marL="0">
              <a:lnSpc>
                <a:spcPct val="100000"/>
              </a:lnSpc>
              <a:buNone/>
            </a:pPr>
            <a:r>
              <a:rPr lang="en-US" sz="83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30" dirty="0">
                <a:solidFill>
                  <a:srgbClr val="000000"/>
                </a:solidFill>
                <a:latin typeface="Arial" pitchFamily="34" charset="0"/>
                <a:ea typeface="Arial" pitchFamily="34" charset="-122"/>
                <a:cs typeface="Arial" pitchFamily="34" charset="-120"/>
              </a:rPr>
              <a:t>Пропеллер, крыша, полёты и смешные выдумки создают ощущение игры. Эти детали делают книгу волшебной, но не далёкой: фантазия здесь живёт среди обычных вещей.
</a:t>
            </a:r>
            <a:endParaRPr lang="en-US" sz="1496"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964844" y="2565223"/>
            <a:ext cx="337500" cy="270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841656" y="2564378"/>
            <a:ext cx="337500" cy="270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403250" y="3119228"/>
            <a:ext cx="337500" cy="337500"/>
          </a:xfrm>
          <a:prstGeom prst="rect">
            <a:avLst/>
          </a:prstGeom>
        </p:spPr>
      </p:pic>
      <p:sp>
        <p:nvSpPr>
          <p:cNvPr id="9" name="Text 0"/>
          <p:cNvSpPr txBox="1"/>
          <p:nvPr/>
        </p:nvSpPr>
        <p:spPr>
          <a:xfrm>
            <a:off x="129025"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FF6E3"/>
                </a:solidFill>
                <a:latin typeface="Arial" pitchFamily="34" charset="0"/>
                <a:ea typeface="Arial" pitchFamily="34" charset="-122"/>
                <a:cs typeface="Arial" pitchFamily="34" charset="-120"/>
              </a:rPr>
              <a:t>19</a:t>
            </a:r>
            <a:endParaRPr lang="en-US" sz="2400" dirty="0"/>
          </a:p>
        </p:txBody>
      </p:sp>
      <p:sp>
        <p:nvSpPr>
          <p:cNvPr id="10" name="Text 1"/>
          <p:cNvSpPr txBox="1"/>
          <p:nvPr/>
        </p:nvSpPr>
        <p:spPr>
          <a:xfrm>
            <a:off x="252450" y="370650"/>
            <a:ext cx="8059200" cy="652800"/>
          </a:xfrm>
          <a:prstGeom prst="rect">
            <a:avLst/>
          </a:prstGeom>
          <a:noFill/>
          <a:ln/>
        </p:spPr>
        <p:txBody>
          <a:bodyPr wrap="square" lIns="0" tIns="0" rIns="0" bIns="0" rtlCol="0" anchor="t"/>
          <a:lstStyle/>
          <a:p>
            <a:pPr algn="l" indent="0" marL="0">
              <a:lnSpc>
                <a:spcPct val="100000"/>
              </a:lnSpc>
              <a:buNone/>
            </a:pPr>
            <a:r>
              <a:rPr lang="en-US" sz="3200" b="1" dirty="0">
                <a:solidFill>
                  <a:srgbClr val="000000"/>
                </a:solidFill>
                <a:latin typeface="Arial" pitchFamily="34" charset="0"/>
                <a:ea typeface="Arial" pitchFamily="34" charset="-122"/>
                <a:cs typeface="Arial" pitchFamily="34" charset="-120"/>
              </a:rPr>
              <a:t>Что остаётся в памяти после чтения
</a:t>
            </a:r>
            <a:endParaRPr lang="en-US" sz="3200" dirty="0"/>
          </a:p>
        </p:txBody>
      </p:sp>
      <p:sp>
        <p:nvSpPr>
          <p:cNvPr id="11" name="Text 2"/>
          <p:cNvSpPr txBox="1"/>
          <p:nvPr/>
        </p:nvSpPr>
        <p:spPr>
          <a:xfrm>
            <a:off x="5799144" y="1721608"/>
            <a:ext cx="2505300" cy="1937400"/>
          </a:xfrm>
          <a:prstGeom prst="rect">
            <a:avLst/>
          </a:prstGeom>
          <a:noFill/>
          <a:ln/>
        </p:spPr>
        <p:txBody>
          <a:bodyPr wrap="square" lIns="0" tIns="0" rIns="0" bIns="0" rtlCol="0" anchor="ctr"/>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Тёплая дружба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В центре истории остаётся чувство, что рядом нужен кто-то близкий. Именно эта дружба делает повесть светлой, доброй и особенно любимой детьми.
</a:t>
            </a:r>
            <a:endParaRPr lang="en-US" sz="1600" dirty="0"/>
          </a:p>
        </p:txBody>
      </p:sp>
      <p:sp>
        <p:nvSpPr>
          <p:cNvPr id="12" name="Text 3"/>
          <p:cNvSpPr txBox="1"/>
          <p:nvPr/>
        </p:nvSpPr>
        <p:spPr>
          <a:xfrm>
            <a:off x="839556" y="1720978"/>
            <a:ext cx="2505300" cy="1937400"/>
          </a:xfrm>
          <a:prstGeom prst="rect">
            <a:avLst/>
          </a:prstGeom>
          <a:noFill/>
          <a:ln/>
        </p:spPr>
        <p:txBody>
          <a:bodyPr wrap="square" lIns="0" tIns="0" rIns="0" bIns="0" rtlCol="0" anchor="ctr"/>
          <a:lstStyle/>
          <a:p>
            <a:pPr algn="r" indent="0" marL="0">
              <a:lnSpc>
                <a:spcPct val="100000"/>
              </a:lnSpc>
              <a:buNone/>
            </a:pPr>
            <a:r>
              <a:rPr lang="en-US" sz="1600" b="1" dirty="0">
                <a:solidFill>
                  <a:srgbClr val="000000"/>
                </a:solidFill>
                <a:latin typeface="Arial" pitchFamily="34" charset="0"/>
                <a:ea typeface="Arial" pitchFamily="34" charset="-122"/>
                <a:cs typeface="Arial" pitchFamily="34" charset="-120"/>
              </a:rPr>
              <a:t>Звучные реплики
</a:t>
            </a:r>
            <a:pPr algn="r"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После чтения легко вспоминаются смешные слова Карлсона и спокойные ответы Малыша. Диалоги звучат так живо, что их хочется повторять ещё раз.
</a:t>
            </a:r>
            <a:endParaRPr lang="en-US" sz="1600" dirty="0"/>
          </a:p>
        </p:txBody>
      </p:sp>
      <p:sp>
        <p:nvSpPr>
          <p:cNvPr id="13" name="Text 4"/>
          <p:cNvSpPr txBox="1"/>
          <p:nvPr/>
        </p:nvSpPr>
        <p:spPr>
          <a:xfrm>
            <a:off x="2259150" y="3966599"/>
            <a:ext cx="4625700" cy="986400"/>
          </a:xfrm>
          <a:prstGeom prst="rect">
            <a:avLst/>
          </a:prstGeom>
          <a:noFill/>
          <a:ln/>
        </p:spPr>
        <p:txBody>
          <a:bodyPr wrap="square" lIns="0" tIns="0" rIns="0" bIns="0" rtlCol="0" anchor="t"/>
          <a:lstStyle/>
          <a:p>
            <a:pPr algn="ctr" indent="0" marL="0">
              <a:lnSpc>
                <a:spcPct val="100000"/>
              </a:lnSpc>
              <a:buNone/>
            </a:pPr>
            <a:r>
              <a:rPr lang="en-US" sz="1553" b="1" dirty="0">
                <a:solidFill>
                  <a:srgbClr val="000000"/>
                </a:solidFill>
                <a:latin typeface="Arial" pitchFamily="34" charset="0"/>
                <a:ea typeface="Arial" pitchFamily="34" charset="-122"/>
                <a:cs typeface="Arial" pitchFamily="34" charset="-120"/>
              </a:rPr>
              <a:t>Весёлые проделки
</a:t>
            </a:r>
            <a:pPr algn="ctr" indent="0" marL="0">
              <a:lnSpc>
                <a:spcPct val="100000"/>
              </a:lnSpc>
              <a:buNone/>
            </a:pPr>
            <a:r>
              <a:rPr lang="en-US" sz="777"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359" dirty="0">
                <a:solidFill>
                  <a:srgbClr val="000000"/>
                </a:solidFill>
                <a:latin typeface="Arial" pitchFamily="34" charset="0"/>
                <a:ea typeface="Arial" pitchFamily="34" charset="-122"/>
                <a:cs typeface="Arial" pitchFamily="34" charset="-120"/>
              </a:rPr>
              <a:t>Карлсон умеет превращать обычный день в шумное приключение. Его шалости запоминаются именно потому, что в них много неожиданности и добродушного смеха.
</a:t>
            </a:r>
            <a:endParaRPr lang="en-US" sz="1553"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65925" y="986125"/>
            <a:ext cx="3636900" cy="3854700"/>
          </a:xfrm>
          <a:prstGeom prst="rect">
            <a:avLst/>
          </a:prstGeom>
          <a:noFill/>
          <a:ln/>
        </p:spPr>
        <p:txBody>
          <a:bodyPr wrap="square" lIns="0" tIns="0" rIns="0" bIns="0" rtlCol="0" anchor="ctr"/>
          <a:lstStyle/>
          <a:p>
            <a:pPr algn="l" indent="0" marL="0">
              <a:lnSpc>
                <a:spcPct val="100000"/>
              </a:lnSpc>
              <a:buNone/>
            </a:pPr>
            <a:r>
              <a:rPr lang="en-US" sz="4000" b="1" dirty="0">
                <a:solidFill>
                  <a:srgbClr val="000000"/>
                </a:solidFill>
                <a:latin typeface="Arial" pitchFamily="34" charset="0"/>
                <a:ea typeface="Arial" pitchFamily="34" charset="-122"/>
                <a:cs typeface="Arial" pitchFamily="34" charset="-120"/>
              </a:rPr>
              <a:t>Итог: почему повесть любят и читают снова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Повесть Астрид Линдгрен нравится детям, потому что в ней смешное соседствует с тёплым и важным. Карлсон, Малыш и перевод Лунгиной делают эту историю живой и незабываемой.
</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2026-05-27T13:48:54Z</dcterms:created>
  <dcterms:modified xsi:type="dcterms:W3CDTF">2026-05-27T13:48:54Z</dcterms:modified>
</cp:coreProperties>
</file>