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891" y="314850"/>
            <a:ext cx="369651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Правильные многоугольники: основные свойства и формулы
</a:t>
            </a:r>
            <a:endParaRPr lang="en-US" sz="1925" dirty="0"/>
          </a:p>
        </p:txBody>
      </p:sp>
      <p:sp>
        <p:nvSpPr>
          <p:cNvPr id="6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стороны, равные углы и строгая симметрия.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правильные многоугольники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фигуры легко заметить в плитке, орнаментах, знаках и архитектуре. Их изучают, потому что они помогают понимать углы, окружности и симметрию, а также учат точно строить геометрические фигуры.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правильного многоугольника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775200" y="1889450"/>
            <a:ext cx="38229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стороны
</a:t>
            </a:r>
            <a:pPr algn="l" indent="0" marL="0">
              <a:lnSpc>
                <a:spcPct val="115000"/>
              </a:lnSpc>
              <a:buNone/>
            </a:pPr>
            <a:r>
              <a:rPr lang="en-US" sz="30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правильного многоугольника все стороны имеют одинаковую длину, поэтому его контур выглядит ровным и аккуратным. Это первое и самое заметное свойство фигуры.
</a:t>
            </a:r>
            <a:endParaRPr lang="en-US" sz="841" dirty="0"/>
          </a:p>
        </p:txBody>
      </p:sp>
      <p:sp>
        <p:nvSpPr>
          <p:cNvPr id="11" name="Text 3"/>
          <p:cNvSpPr txBox="1"/>
          <p:nvPr/>
        </p:nvSpPr>
        <p:spPr>
          <a:xfrm>
            <a:off x="775200" y="2561137"/>
            <a:ext cx="38229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углы
</a:t>
            </a:r>
            <a:pPr algn="l" indent="0" marL="0">
              <a:lnSpc>
                <a:spcPct val="115000"/>
              </a:lnSpc>
              <a:buNone/>
            </a:pPr>
            <a:r>
              <a:rPr lang="en-US" sz="30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внутренние углы у такой фигуры одинаковы. Благодаря этому многоугольник сохраняет одну и ту же форму по всему периметру и удобно вписывается в геометрические построения.
</a:t>
            </a:r>
            <a:endParaRPr lang="en-US" sz="841" dirty="0"/>
          </a:p>
        </p:txBody>
      </p:sp>
      <p:sp>
        <p:nvSpPr>
          <p:cNvPr id="12" name="Text 4"/>
          <p:cNvSpPr txBox="1"/>
          <p:nvPr/>
        </p:nvSpPr>
        <p:spPr>
          <a:xfrm>
            <a:off x="775200" y="3232826"/>
            <a:ext cx="38229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фигуры
</a:t>
            </a:r>
            <a:pPr algn="l" indent="0" marL="0">
              <a:lnSpc>
                <a:spcPct val="115000"/>
              </a:lnSpc>
              <a:buNone/>
            </a:pPr>
            <a:r>
              <a:rPr lang="en-US" sz="30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Правильный многоугольник имеет несколько осей симметрии. Каждая из них делит фигуру на две зеркально равные части, что особенно хорошо видно у квадрата и шестиугольника.
</a:t>
            </a:r>
            <a:endParaRPr lang="en-US" sz="841" dirty="0"/>
          </a:p>
        </p:txBody>
      </p:sp>
      <p:sp>
        <p:nvSpPr>
          <p:cNvPr id="13" name="Text 5"/>
          <p:cNvSpPr txBox="1"/>
          <p:nvPr/>
        </p:nvSpPr>
        <p:spPr>
          <a:xfrm>
            <a:off x="775200" y="3904498"/>
            <a:ext cx="38229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окружностью
</a:t>
            </a:r>
            <a:pPr algn="l" indent="0" marL="0">
              <a:lnSpc>
                <a:spcPct val="115000"/>
              </a:lnSpc>
              <a:buNone/>
            </a:pPr>
            <a:r>
              <a:rPr lang="en-US" sz="30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вершины правильного многоугольника лежат на одной окружности. Для правильного треугольника это равносторонний треугольник, а для правильного четырёхугольника — квадрат.
</a:t>
            </a:r>
            <a:endParaRPr lang="en-US" sz="84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сторон у многоугольника, тем больше углов приходится учитывать при вычислениях.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сумма внутренних углов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идёт с постоянным шагом: каждая новая сторона добавляет 180° к сумме внутренних углов.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формуле суммы внутренних углов n-угольника: (n−2)×180°
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суммы внутренних углов n-угольника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1173400" y="1652955"/>
            <a:ext cx="4755600" cy="72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правило
</a:t>
            </a:r>
            <a:pPr algn="l" indent="0" marL="0">
              <a:lnSpc>
                <a:spcPct val="115000"/>
              </a:lnSpc>
              <a:buNone/>
            </a:pPr>
            <a:r>
              <a:rPr lang="en-US" sz="32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внутренних углов любого n-угольника находится по формуле (n−2)×180°. Она показывает, как изменяется общий угол при увеличении числа сторон.
</a:t>
            </a:r>
            <a:endParaRPr lang="en-US" sz="1150" dirty="0"/>
          </a:p>
        </p:txBody>
      </p:sp>
      <p:sp>
        <p:nvSpPr>
          <p:cNvPr id="9" name="Text 3"/>
          <p:cNvSpPr txBox="1"/>
          <p:nvPr/>
        </p:nvSpPr>
        <p:spPr>
          <a:xfrm>
            <a:off x="1173400" y="2778655"/>
            <a:ext cx="4755600" cy="72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 примерах
</a:t>
            </a:r>
            <a:pPr algn="l" indent="0" marL="0">
              <a:lnSpc>
                <a:spcPct val="115000"/>
              </a:lnSpc>
              <a:buNone/>
            </a:pPr>
            <a:r>
              <a:rPr lang="en-US" sz="32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треугольника формула даёт 180°, для четырёхугольника — 360°, а для пятиугольника — 540°. Эти значения удобно использовать для быстрой проверки ответов.
</a:t>
            </a:r>
            <a:endParaRPr lang="en-US" sz="1150" dirty="0"/>
          </a:p>
        </p:txBody>
      </p:sp>
      <p:sp>
        <p:nvSpPr>
          <p:cNvPr id="10" name="Text 4"/>
          <p:cNvSpPr txBox="1"/>
          <p:nvPr/>
        </p:nvSpPr>
        <p:spPr>
          <a:xfrm>
            <a:off x="1206700" y="3904355"/>
            <a:ext cx="4755600" cy="72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применение
</a:t>
            </a:r>
            <a:pPr algn="l" indent="0" marL="0">
              <a:lnSpc>
                <a:spcPct val="115000"/>
              </a:lnSpc>
              <a:buNone/>
            </a:pPr>
            <a:r>
              <a:rPr lang="en-US" sz="32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помогает находить неизвестные углы как в правильных, так и в неправильных многоугольниках. Она особенно полезна в задачах, где известна только часть углов.
</a:t>
            </a:r>
            <a:endParaRPr lang="en-US" sz="115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6500" y="1455728"/>
            <a:ext cx="5238300" cy="33915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правильного многоугольника с окружностью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5910825" y="1929425"/>
            <a:ext cx="2531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Вершины на окружности
</a:t>
            </a:r>
            <a:pPr algn="l" indent="0" marL="0">
              <a:lnSpc>
                <a:spcPct val="115000"/>
              </a:lnSpc>
              <a:buNone/>
            </a:pPr>
            <a:r>
              <a:rPr lang="en-US" sz="23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правильного многоугольника все вершины лежат на одной окружности. Это значит, что фигуру можно представить как равномерно распределённые точки на окружности.
</a:t>
            </a:r>
            <a:endParaRPr lang="en-US" sz="708" dirty="0"/>
          </a:p>
        </p:txBody>
      </p:sp>
      <p:sp>
        <p:nvSpPr>
          <p:cNvPr id="12" name="Text 3"/>
          <p:cNvSpPr txBox="1"/>
          <p:nvPr/>
        </p:nvSpPr>
        <p:spPr>
          <a:xfrm>
            <a:off x="5910825" y="2562515"/>
            <a:ext cx="2531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13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центр
</a:t>
            </a:r>
            <a:pPr algn="l" indent="0" marL="0">
              <a:lnSpc>
                <a:spcPct val="115000"/>
              </a:lnSpc>
              <a:buNone/>
            </a:pPr>
            <a:r>
              <a:rPr lang="en-US" sz="23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окружности совпадает с центром многоугольника. От него до каждой вершины расстояние одинаково, поэтому форма остаётся одинаковой во всех направлениях.
</a:t>
            </a:r>
            <a:endParaRPr lang="en-US" sz="713" dirty="0"/>
          </a:p>
        </p:txBody>
      </p:sp>
      <p:sp>
        <p:nvSpPr>
          <p:cNvPr id="13" name="Text 4"/>
          <p:cNvSpPr txBox="1"/>
          <p:nvPr/>
        </p:nvSpPr>
        <p:spPr>
          <a:xfrm>
            <a:off x="5910825" y="3195608"/>
            <a:ext cx="2531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Радиусы одинаковы
</a:t>
            </a:r>
            <a:pPr algn="l" indent="0" marL="0">
              <a:lnSpc>
                <a:spcPct val="115000"/>
              </a:lnSpc>
              <a:buNone/>
            </a:pPr>
            <a:r>
              <a:rPr lang="en-US" sz="27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Радиусы, проведённые к вершинам, равны между собой. Именно это делает построение удобным: достаточно один раз задать центр и нужный радиус.
</a:t>
            </a:r>
            <a:endParaRPr lang="en-US" sz="816" dirty="0"/>
          </a:p>
        </p:txBody>
      </p:sp>
      <p:sp>
        <p:nvSpPr>
          <p:cNvPr id="14" name="Text 5"/>
          <p:cNvSpPr txBox="1"/>
          <p:nvPr/>
        </p:nvSpPr>
        <p:spPr>
          <a:xfrm>
            <a:off x="5910825" y="3828697"/>
            <a:ext cx="2531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инструментами
</a:t>
            </a:r>
            <a:pPr algn="l" indent="0" marL="0">
              <a:lnSpc>
                <a:spcPct val="115000"/>
              </a:lnSpc>
              <a:buNone/>
            </a:pPr>
            <a:r>
              <a:rPr lang="en-US" sz="24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Циркуль и линейка позволяют строить правильные многоугольники по окружности. Сначала отмечают равные деления, а затем соединяют соседние точки отрезками.
</a:t>
            </a:r>
            <a:endParaRPr lang="en-US" sz="72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и внешние углы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775200" y="2170100"/>
            <a:ext cx="2011200" cy="193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разных угла
</a:t>
            </a:r>
            <a:pPr algn="l" indent="0" marL="0">
              <a:lnSpc>
                <a:spcPct val="115000"/>
              </a:lnSpc>
              <a:buNone/>
            </a:pPr>
            <a:r>
              <a:rPr lang="en-US" sz="87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5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угол находится внутри многоугольника, а внешний образуется при продолжении его стороны. Эти углы связаны друг с другом и помогают изучать фигуру с разных сторон.
</a:t>
            </a:r>
            <a:endParaRPr lang="en-US" sz="1257" dirty="0"/>
          </a:p>
        </p:txBody>
      </p:sp>
      <p:sp>
        <p:nvSpPr>
          <p:cNvPr id="9" name="Text 3"/>
          <p:cNvSpPr txBox="1"/>
          <p:nvPr/>
        </p:nvSpPr>
        <p:spPr>
          <a:xfrm>
            <a:off x="3607150" y="2170100"/>
            <a:ext cx="2011200" cy="193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внешних углов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любого выпуклого многоугольника сумма всех внешних углов равна 360°. Это важное правило не зависит от числа сторон и удобно для решения задач.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439100" y="2170100"/>
            <a:ext cx="2011200" cy="193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правильной фигуры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правильного n-угольника все внешние углы равны, поэтому каждый из них равен 360°/n. Чем больше сторон, тем меньше один внешний угол.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внешнего угла удобно использовать, когда нужно сравнить правильные многоугольники разной формы.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угол и число сторон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ростом числа сторон внешний угол уменьшается, и фигура визуально приближается к окружности.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формуле внешнего угла правильного n-угольника: 360°/n
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48882" y="1814975"/>
            <a:ext cx="23703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число показывает, что симметрия правильной фигуры растёт вместе с количеством её сторон и делает её особенно удобной для построений.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5948882" y="3700625"/>
            <a:ext cx="23703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Свойство правильного n-угольника: число осей симметрии равно числу сторон
</a:t>
            </a:r>
            <a:endParaRPr lang="en-US" sz="613" dirty="0"/>
          </a:p>
        </p:txBody>
      </p:sp>
      <p:sp>
        <p:nvSpPr>
          <p:cNvPr id="6" name="Text 3"/>
          <p:cNvSpPr txBox="1"/>
          <p:nvPr/>
        </p:nvSpPr>
        <p:spPr>
          <a:xfrm>
            <a:off x="807725" y="1202675"/>
            <a:ext cx="4182000" cy="141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807725" y="2808299"/>
            <a:ext cx="41820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осей симметрии имеет правильный n-угольник.
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построить правильный многоугольник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построения с помощью окружности, деления на равные части и соединения вершин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Правильный треугольник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775200" y="1942753"/>
            <a:ext cx="3849600" cy="68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равные стороны
</a:t>
            </a:r>
            <a:pPr algn="l" indent="0" marL="0">
              <a:lnSpc>
                <a:spcPct val="115000"/>
              </a:lnSpc>
              <a:buNone/>
            </a:pPr>
            <a:r>
              <a:rPr lang="en-US" sz="36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правильного треугольника все стороны одинаковы, поэтому его легко построить и проверить. Равенство сторон автоматически задаёт единственность формы и делает фигуру особенно удобной для первых геометрических задач.
</a:t>
            </a:r>
            <a:endParaRPr lang="en-US" sz="868" dirty="0"/>
          </a:p>
        </p:txBody>
      </p:sp>
      <p:sp>
        <p:nvSpPr>
          <p:cNvPr id="10" name="Text 3"/>
          <p:cNvSpPr txBox="1"/>
          <p:nvPr/>
        </p:nvSpPr>
        <p:spPr>
          <a:xfrm>
            <a:off x="775200" y="2804551"/>
            <a:ext cx="3849600" cy="68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по 60°
</a:t>
            </a:r>
            <a:pPr algn="l" indent="0" marL="0">
              <a:lnSpc>
                <a:spcPct val="115000"/>
              </a:lnSpc>
              <a:buNone/>
            </a:pPr>
            <a:r>
              <a:rPr lang="en-US" sz="38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внутренний угол правильного треугольника равен 60°. Если известны две стороны или один угол, остальные элементы находятся без сложных вычислений, что полезно в практических построениях.
</a:t>
            </a:r>
            <a:endParaRPr lang="en-US" sz="929" dirty="0"/>
          </a:p>
        </p:txBody>
      </p:sp>
      <p:sp>
        <p:nvSpPr>
          <p:cNvPr id="11" name="Text 4"/>
          <p:cNvSpPr txBox="1"/>
          <p:nvPr/>
        </p:nvSpPr>
        <p:spPr>
          <a:xfrm>
            <a:off x="775200" y="3666353"/>
            <a:ext cx="3849600" cy="68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и применение
</a:t>
            </a:r>
            <a:pPr algn="l" indent="0" marL="0">
              <a:lnSpc>
                <a:spcPct val="115000"/>
              </a:lnSpc>
              <a:buNone/>
            </a:pPr>
            <a:r>
              <a:rPr lang="en-US" sz="39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Фигура имеет три оси симметрии и хорошо вписывается в задачи на отражение и равные части. Её часто используют как простейший пример правильного многоугольника в школьной геометрии.
</a:t>
            </a:r>
            <a:endParaRPr lang="en-US" sz="95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24350" y="335483"/>
            <a:ext cx="4798800" cy="45129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906775"/>
            <a:ext cx="2772600" cy="6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Правильный четырёхугольник — квадрат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971730" y="2610250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Прямые углы
</a:t>
            </a:r>
            <a:pPr algn="l" indent="0" marL="0">
              <a:lnSpc>
                <a:spcPct val="115000"/>
              </a:lnSpc>
              <a:buNone/>
            </a:pPr>
            <a:r>
              <a:rPr lang="en-US" sz="57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углы квадрата равны 90°, поэтому его легко узнавать на рисунках и схемах. Сумма внутренних углов четырёхугольника равна 360°, а у квадрата они распределены одинаково.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971750" y="3503602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Диагонали и использование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52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Диагонали квадрата пересекаются под прямым углом и делятся пополам. Благодаря строгой симметрии квадрат часто встречается в клетчатой сетке, архитектуре, орнаментах и измерительных построениях.
</a:t>
            </a:r>
            <a:endParaRPr lang="en-US" sz="824" dirty="0"/>
          </a:p>
        </p:txBody>
      </p:sp>
      <p:sp>
        <p:nvSpPr>
          <p:cNvPr id="11" name="Text 4"/>
          <p:cNvSpPr txBox="1"/>
          <p:nvPr/>
        </p:nvSpPr>
        <p:spPr>
          <a:xfrm>
            <a:off x="971730" y="1716900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стороны
</a:t>
            </a:r>
            <a:pPr algn="l" indent="0" marL="0">
              <a:lnSpc>
                <a:spcPct val="115000"/>
              </a:lnSpc>
              <a:buNone/>
            </a:pPr>
            <a:r>
              <a:rPr lang="en-US" sz="52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относится к правильным четырёхугольникам, потому что у него все стороны равны. Эта особенность делает его одной из самых удобных фигур для измерений, чертежей и разметки.
</a:t>
            </a:r>
            <a:endParaRPr lang="en-US" sz="82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972" y="1948025"/>
            <a:ext cx="273600" cy="243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6662" y="1940958"/>
            <a:ext cx="268200" cy="26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58325" y="3436634"/>
            <a:ext cx="268200" cy="268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Правильный шестиугольник в природе и технике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1387904" y="1986989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Пчелиные соты
</a:t>
            </a:r>
            <a:pPr algn="l" indent="0" marL="0">
              <a:lnSpc>
                <a:spcPct val="115000"/>
              </a:lnSpc>
              <a:buNone/>
            </a:pPr>
            <a:r>
              <a:rPr lang="en-US" sz="4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Шестиугольная форма позволяет пчёлам заполнять пространство плотно и экономно. Каждая ячейка удобно примыкает к соседним, поэтому конструкция получается прочной и рациональной.
</a:t>
            </a:r>
            <a:endParaRPr lang="en-US" sz="854" dirty="0"/>
          </a:p>
        </p:txBody>
      </p:sp>
      <p:sp>
        <p:nvSpPr>
          <p:cNvPr id="9" name="Text 3"/>
          <p:cNvSpPr txBox="1"/>
          <p:nvPr/>
        </p:nvSpPr>
        <p:spPr>
          <a:xfrm>
            <a:off x="5831894" y="1992422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Технические детали
</a:t>
            </a:r>
            <a:pPr algn="l" indent="0" marL="0">
              <a:lnSpc>
                <a:spcPct val="115000"/>
              </a:lnSpc>
              <a:buNone/>
            </a:pPr>
            <a:r>
              <a:rPr lang="en-US" sz="4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технике шестиугольник помогает создавать надёжные элементы, которые легко соединяются и устойчивы к нагрузкам. Равные стороны и углы упрощают расчёты и повторяющееся изготовление деталей.
</a:t>
            </a:r>
            <a:endParaRPr lang="en-US" sz="854" dirty="0"/>
          </a:p>
        </p:txBody>
      </p:sp>
      <p:sp>
        <p:nvSpPr>
          <p:cNvPr id="10" name="Text 4"/>
          <p:cNvSpPr txBox="1"/>
          <p:nvPr/>
        </p:nvSpPr>
        <p:spPr>
          <a:xfrm>
            <a:off x="3513557" y="3488098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Мозаики и узоры
</a:t>
            </a:r>
            <a:pPr algn="l" indent="0" marL="0">
              <a:lnSpc>
                <a:spcPct val="115000"/>
              </a:lnSpc>
              <a:buNone/>
            </a:pPr>
            <a:r>
              <a:rPr lang="en-US" sz="4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мозаиках шестиугольники образуют аккуратный повторяющийся рисунок без промежутков. Угол 120° позволяет фигурам стыковаться так, чтобы поверхность выглядела цельной и упорядоченной.
</a:t>
            </a:r>
            <a:endParaRPr lang="en-US" sz="87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496909"/>
            <a:ext cx="4418400" cy="115658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число сторон связано с внутренним углом и числом осей симметрии у разных правильных многоугольников.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правильных многоугольников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сторон, тем больше внутренний угол и тем больше осей симметрии. Для правильной фигуры число осей всегда совпадает с числом сторон.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Геометрические свойства правильных многоугольников, школьный курс
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внутреннего угла правильного n-угольника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988350" y="1734325"/>
            <a:ext cx="31770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формула
</a:t>
            </a:r>
            <a:pPr algn="l" indent="0" marL="0">
              <a:lnSpc>
                <a:spcPct val="115000"/>
              </a:lnSpc>
              <a:buNone/>
            </a:pPr>
            <a:r>
              <a:rPr lang="en-US" sz="81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угол правильного n-угольника находят по формуле ((n−2)×180°)/n. Она показывает, как общий запас углов распределяется между всеми равными вершинами фигуры.
</a:t>
            </a:r>
            <a:endParaRPr lang="en-US" sz="1181" dirty="0"/>
          </a:p>
        </p:txBody>
      </p:sp>
      <p:sp>
        <p:nvSpPr>
          <p:cNvPr id="10" name="Text 3"/>
          <p:cNvSpPr txBox="1"/>
          <p:nvPr/>
        </p:nvSpPr>
        <p:spPr>
          <a:xfrm>
            <a:off x="5218602" y="1734325"/>
            <a:ext cx="31770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 примерах
</a:t>
            </a:r>
            <a:pPr algn="l" indent="0" marL="0">
              <a:lnSpc>
                <a:spcPct val="115000"/>
              </a:lnSpc>
              <a:buNone/>
            </a:pPr>
            <a:r>
              <a:rPr lang="en-US" sz="82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подставить n = 5, получится 108°, а при n = 6 — 120°. Такие вычисления помогают быстро находить углы без построения полного чертежа и проверки линейкой.
</a:t>
            </a:r>
            <a:endParaRPr lang="en-US" sz="1190" dirty="0"/>
          </a:p>
        </p:txBody>
      </p:sp>
      <p:sp>
        <p:nvSpPr>
          <p:cNvPr id="11" name="Text 4"/>
          <p:cNvSpPr txBox="1"/>
          <p:nvPr/>
        </p:nvSpPr>
        <p:spPr>
          <a:xfrm>
            <a:off x="5218602" y="3396525"/>
            <a:ext cx="31770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польза
</a:t>
            </a:r>
            <a:pPr algn="l" indent="0" marL="0">
              <a:lnSpc>
                <a:spcPct val="115000"/>
              </a:lnSpc>
              <a:buNone/>
            </a:pPr>
            <a:r>
              <a:rPr lang="en-US" sz="81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особенно удобна в задачах на поиск неизвестного угла или числа сторон. Она связывает измерения с алгебраическими действиями и тренирует точность вычислений.
</a:t>
            </a:r>
            <a:endParaRPr lang="en-US" sz="1181" dirty="0"/>
          </a:p>
        </p:txBody>
      </p:sp>
      <p:sp>
        <p:nvSpPr>
          <p:cNvPr id="12" name="Text 5"/>
          <p:cNvSpPr txBox="1"/>
          <p:nvPr/>
        </p:nvSpPr>
        <p:spPr>
          <a:xfrm>
            <a:off x="988352" y="3396525"/>
            <a:ext cx="31770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числом сторон
</a:t>
            </a:r>
            <a:pPr algn="l" indent="0" marL="0">
              <a:lnSpc>
                <a:spcPct val="115000"/>
              </a:lnSpc>
              <a:buNone/>
            </a:pPr>
            <a:r>
              <a:rPr lang="en-US" sz="81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увеличении числа сторон внутренний угол становится больше. Это означает, что многоугольник постепенно приближается по форме к окружности, хотя остаётся ломаной фигурой.
</a:t>
            </a:r>
            <a:endParaRPr lang="en-US" sz="118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видно, как угол увеличивается при переходе от одной фигуры к другой. Это помогает сравнивать многоугольники не только по сторонам, но и по форме.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углы разных правильных многоугольников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внутреннего угла показывает постепенное приближение фигуры к окружности. Чем больше сторон, тем менее заметны углы и тем плавнее контур.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Вычислено по формуле внутреннего угла правильного n-угольника
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находят число сторон по углу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908975" y="2002700"/>
            <a:ext cx="2351100" cy="22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внешний угол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известен внутренний угол, сначала находят внешний: он равен 180° минус внутренний. Для правильного многоугольника все внешние углы одинаковы, поэтому вычисление выполняется для одной вершины.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396437" y="2002706"/>
            <a:ext cx="2351100" cy="22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числа сторон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используют правило n = 360° / внешний угол. Эта формула основана на том, что сумма всех внешних углов любого выпуклого многоугольника всегда равна 360°.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883887" y="2002706"/>
            <a:ext cx="2351100" cy="22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вычисления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внутренний угол равен 150°, внешний угол составляет 30°. Делим 360° на 30° и получаем 12 сторон, то есть правильный двенадцатиугольник.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Правильные многоугольники в узорах и орнаментах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Плитка, которая складывается без ошибок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полу и стенах часто можно увидеть узоры из одинаковых треугольников, квадратов и шестиугольников. Такие фигуры удобно повторять много раз: они точно совпадают по сторонам и не создают случайных зазоров.
</a:t>
            </a:r>
            <a:endParaRPr lang="en-US" sz="884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Орнамент, где важна симметрия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декоративных панелях и витражах правильные многоугольники помогают выстроить чёткий ритм рисунка. Симметрия делает композицию аккуратной, а равные углы позволяют сохранять одинаковый вид во всех повторяющихся элементах.
</a:t>
            </a:r>
            <a:endParaRPr lang="en-US" sz="884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геометрия становится украшением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Правильные фигуры встречаются в орнаментах не только ради красоты, но и ради порядка. Повторяемость форм облегчает создание больших узоров, а геометрическая точность делает оформление устойчивым и гармоничным.
</a:t>
            </a:r>
            <a:endParaRPr lang="en-US" sz="884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24350" y="335483"/>
            <a:ext cx="4798800" cy="45129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906775"/>
            <a:ext cx="2772600" cy="6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правильные многоугольники заполняют плоскость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971730" y="2610250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другие не подходят
</a:t>
            </a:r>
            <a:pPr algn="l" indent="0" marL="0">
              <a:lnSpc>
                <a:spcPct val="115000"/>
              </a:lnSpc>
              <a:buNone/>
            </a:pPr>
            <a:r>
              <a:rPr lang="en-US" sz="52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правильного пятиугольника и многих других правильных многоугольников угол не делится так, чтобы точно уложиться вокруг точки. Поэтому между фигурами появляются зазоры или наложения.
</a:t>
            </a:r>
            <a:endParaRPr lang="en-US" sz="824" dirty="0"/>
          </a:p>
        </p:txBody>
      </p:sp>
      <p:sp>
        <p:nvSpPr>
          <p:cNvPr id="10" name="Text 3"/>
          <p:cNvSpPr txBox="1"/>
          <p:nvPr/>
        </p:nvSpPr>
        <p:spPr>
          <a:xfrm>
            <a:off x="971750" y="3503602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суммой углов
</a:t>
            </a:r>
            <a:pPr algn="l" indent="0" marL="0">
              <a:lnSpc>
                <a:spcPct val="115000"/>
              </a:lnSpc>
              <a:buNone/>
            </a:pPr>
            <a:r>
              <a:rPr lang="en-US" sz="54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 связана с тем, что вокруг одной вершины должна получиться сумма 360°. Если нужное количество одинаковых углов не даёт точного результата, сплошное покрытие невозможно.
</a:t>
            </a:r>
            <a:endParaRPr lang="en-US" sz="857" dirty="0"/>
          </a:p>
        </p:txBody>
      </p:sp>
      <p:sp>
        <p:nvSpPr>
          <p:cNvPr id="11" name="Text 4"/>
          <p:cNvSpPr txBox="1"/>
          <p:nvPr/>
        </p:nvSpPr>
        <p:spPr>
          <a:xfrm>
            <a:off x="971730" y="1716900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Подходящие фигуры
</a:t>
            </a:r>
            <a:pPr algn="l" indent="0" marL="0">
              <a:lnSpc>
                <a:spcPct val="115000"/>
              </a:lnSpc>
              <a:buNone/>
            </a:pPr>
            <a:r>
              <a:rPr lang="en-US" sz="56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промежутков плоскость могут заполнять только правильные треугольники, квадраты и шестиугольники. Их углы удачно сходятся вокруг одной точки, не оставляя пустого пространства.
</a:t>
            </a:r>
            <a:endParaRPr lang="en-US" sz="88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1000" y="1218250"/>
            <a:ext cx="6810300" cy="16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Правильные многоугольники вокруг нас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1011000" y="2984803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Правильные многоугольники помогают увидеть, как в геометрии соединяются точность, симметрия и красота. Их свойства удобно применять в задачах, построениях и в реальных формах, которые мы встречаем каждый день.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2026-06-03T11:43:22Z</dcterms:created>
  <dcterms:modified xsi:type="dcterms:W3CDTF">2026-06-03T11:43:22Z</dcterms:modified>
</cp:coreProperties>
</file>