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клетки: ключевые темы для 9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строение клетки и поймём, как она управляет жизнью организма.
</a:t>
            </a:r>
            <a:endParaRPr lang="en-US" sz="47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открывали клетку
</a:t>
            </a:r>
            <a:endParaRPr lang="en-US" sz="2139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клетки началась с микроскопа Роберта Гука в 1665 году. Антони ван Левенгук увидел одноклеточные организмы, а Шлейден и Шванн в XIX веке создали клеточную теорию — основу современной биологии и медицины.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070"/>
            <a:ext cx="2030700" cy="1513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5450" y="1126070"/>
            <a:ext cx="2030700" cy="1513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6900" y="1126070"/>
            <a:ext cx="2030700" cy="151310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8350" y="1134344"/>
            <a:ext cx="2030700" cy="151310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0650" y="3600225"/>
            <a:ext cx="15774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отделяет клетку от внешней среды и не даёт ей распасться. Она похожа на умные ворота: одни вещества пропускает, другие задерживает. Благодаря этому клетка сохраняет нужный состав и может обмениваться сигналами с окружением.
</a:t>
            </a:r>
            <a:endParaRPr lang="en-US" sz="714" dirty="0"/>
          </a:p>
        </p:txBody>
      </p:sp>
      <p:sp>
        <p:nvSpPr>
          <p:cNvPr id="12" name="Text 1"/>
          <p:cNvSpPr txBox="1"/>
          <p:nvPr/>
        </p:nvSpPr>
        <p:spPr>
          <a:xfrm>
            <a:off x="54065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Мембрана: граница, которая всё контролирует
</a:t>
            </a:r>
            <a:endParaRPr lang="en-US" sz="1102" dirty="0"/>
          </a:p>
        </p:txBody>
      </p:sp>
      <p:sp>
        <p:nvSpPr>
          <p:cNvPr id="13" name="Text 2"/>
          <p:cNvSpPr txBox="1"/>
          <p:nvPr/>
        </p:nvSpPr>
        <p:spPr>
          <a:xfrm>
            <a:off x="2702100" y="3600225"/>
            <a:ext cx="15774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цитоплазме органеллы словно «плавают» в густой водно-коллоидной среде. Здесь идут многие химические реакции, перемещаются вещества и сохраняется форма клетки. Именно поэтому цитоплазма помогает клетке работать согласованно, а не как набор отдельных деталей.
</a:t>
            </a:r>
            <a:endParaRPr lang="en-US" sz="690" dirty="0"/>
          </a:p>
        </p:txBody>
      </p:sp>
      <p:sp>
        <p:nvSpPr>
          <p:cNvPr id="14" name="Text 3"/>
          <p:cNvSpPr txBox="1"/>
          <p:nvPr/>
        </p:nvSpPr>
        <p:spPr>
          <a:xfrm>
            <a:off x="270210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Цитоплазма: внутренняя рабочая среда
</a:t>
            </a:r>
            <a:endParaRPr lang="en-US" sz="1102" dirty="0"/>
          </a:p>
        </p:txBody>
      </p:sp>
      <p:sp>
        <p:nvSpPr>
          <p:cNvPr id="15" name="Text 4"/>
          <p:cNvSpPr txBox="1"/>
          <p:nvPr/>
        </p:nvSpPr>
        <p:spPr>
          <a:xfrm>
            <a:off x="4863550" y="3600225"/>
            <a:ext cx="15774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эукариот ядро хранит ДНК и управляет работой клетки. Внутри находится хроматин, а ядрышко помогает образовываться рибосомам. Можно сказать, что ядро содержит инструкцию развития и следит за тем, когда клетке нужно делиться.
</a:t>
            </a:r>
            <a:endParaRPr lang="en-US" sz="752" dirty="0"/>
          </a:p>
        </p:txBody>
      </p:sp>
      <p:sp>
        <p:nvSpPr>
          <p:cNvPr id="16" name="Text 5"/>
          <p:cNvSpPr txBox="1"/>
          <p:nvPr/>
        </p:nvSpPr>
        <p:spPr>
          <a:xfrm>
            <a:off x="486355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Ядро: хранилище наследственной программы
</a:t>
            </a:r>
            <a:endParaRPr lang="en-US" sz="1102" dirty="0"/>
          </a:p>
        </p:txBody>
      </p:sp>
      <p:sp>
        <p:nvSpPr>
          <p:cNvPr id="17" name="Text 6"/>
          <p:cNvSpPr txBox="1"/>
          <p:nvPr/>
        </p:nvSpPr>
        <p:spPr>
          <a:xfrm>
            <a:off x="7025000" y="3608475"/>
            <a:ext cx="15774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органелла выполняет свою задачу. Рибосомы собирают белки, митохондрии дают энергию, аппарат Гольджи сортирует вещества, эндоплазматическая сеть их переносит, а лизосомы участвуют в переработке ненужных частиц. Вместе они обеспечивают жизнь клетки.
</a:t>
            </a:r>
            <a:endParaRPr lang="en-US" sz="681" dirty="0"/>
          </a:p>
        </p:txBody>
      </p:sp>
      <p:sp>
        <p:nvSpPr>
          <p:cNvPr id="18" name="Text 7"/>
          <p:cNvSpPr txBox="1"/>
          <p:nvPr/>
        </p:nvSpPr>
        <p:spPr>
          <a:xfrm>
            <a:off x="7025000" y="284580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Органеллы: маленькие специалисты большого дела
</a:t>
            </a:r>
            <a:endParaRPr lang="en-US" sz="1068" dirty="0"/>
          </a:p>
        </p:txBody>
      </p:sp>
      <p:sp>
        <p:nvSpPr>
          <p:cNvPr id="19" name="Text 8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20" name="Text 9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клетка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липидный барьер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состоит из двойного слоя фосфолипидов, в который встроены белки и углеводы. Такая оболочка отделяет клетку от среды и сохраняет её целостность.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мембраны избирательно пропускают молекулы и передают сигналы. Кроме того, мембрана может самовосстанавливаться, если её поверхность слегка повреждается.
</a:t>
            </a:r>
            <a:endParaRPr lang="en-US" sz="1598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Фильтр, сигнал и защита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913" y="1328100"/>
            <a:ext cx="517725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роли цитоплазмы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Водно-коллоидная среда
</a:t>
            </a:r>
            <a:pPr algn="ctr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содержит воду, соли, белки и другие вещества. Такая среда делает внутреннее пространство клетки подвижным и удобным для обмена веществ.
</a:t>
            </a:r>
            <a:endParaRPr lang="en-US" sz="1253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 органелл
</a:t>
            </a:r>
            <a:pPr algn="ctr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цитоплазме располагаются органеллы клетки. Она удерживает их в нужном положении и помогает им работать согласованно, без хаотичного смещения.
</a:t>
            </a:r>
            <a:endParaRPr lang="en-US" sz="1305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химических реакций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цитоплазме протекает множество реакций обмена веществ. Здесь вещества не только переносятся, но и преобразуются, что особенно важно для жизни клетки.
</a:t>
            </a:r>
            <a:endParaRPr lang="en-US" sz="122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внутреннее давление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помогает поддерживать форму клетки и внутреннее давление. У растений это особенно заметно: благодаря ей сохраняется тургор и упругость тканей.
</a:t>
            </a:r>
            <a:endParaRPr lang="en-US" sz="12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двойной оболочкой, которая отделяет наследственный материал от цитоплазмы. Внутри находится ДНК, собранная в хроматин. Такая организация помогает клетке бережно хранить важную информацию и использовать её по мере необходимости.
</a:t>
            </a:r>
            <a:endParaRPr lang="en-US" sz="103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под надёжной защитой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ядра есть ядрышко — участок, где формируются рибосомы. Это особенно важно, потому что рибосомы нужны клетке для синтеза белков. Без них невозможно нормальное обновление тканей, рост и работа многих ферментов.
</a:t>
            </a:r>
            <a:endParaRPr lang="en-US" sz="1044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 и рождение рибосом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не только хранит информацию, но и управляет делением клетки. Оно следит за тем, чтобы ДНК была точно скопирована и передана дочерним клеткам. Благодаря этому организм может расти и восстанавливать повреждённые ткани.
</a:t>
            </a:r>
            <a:endParaRPr lang="en-US" sz="103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для деления клетки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центр управления клеткой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состоят из двух субъединиц и включают рибосомную РНК и белки. Их размеры очень малы, но именно они делают возможным сборку белковых молекул из аминокислот.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могут находиться свободно в цитоплазме или прикрепляться к шероховатой эндоплазматической сети. Они «считывают» матрицу мРНК и точно соединяют аминокислоты в нужной последовательности.
</a:t>
            </a:r>
            <a:endParaRPr lang="en-US" sz="1369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рибосом клетка не смогла бы расти, обновлять свои структуры и образовывать ферменты. Поэтому их часто называют универсальными «сборочными площадками» живой клетки.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9809" y="181000"/>
            <a:ext cx="4033682" cy="47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4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194250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ЭПС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1721375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эндоплазматическая сеть участвует в синтезе жиров и углеводов. Она также помогает обезвреживать вредные вещества, поэтому особенно важна для клеток, которым нужно активно очищать внутреннюю среду.
</a:t>
            </a:r>
            <a:endParaRPr lang="en-US" sz="1486" dirty="0"/>
          </a:p>
        </p:txBody>
      </p:sp>
      <p:sp>
        <p:nvSpPr>
          <p:cNvPr id="7" name="Text 3"/>
          <p:cNvSpPr txBox="1"/>
          <p:nvPr/>
        </p:nvSpPr>
        <p:spPr>
          <a:xfrm>
            <a:off x="537150" y="2967231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ЭПС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37150" y="3489574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шероховатой ЭПС расположены рибосомы, поэтому здесь образуются белки. Затем они поступают дальше по клетке и участвуют в построении мембран, ферментов и других важных структур.
</a:t>
            </a:r>
            <a:endParaRPr lang="en-US" sz="1583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37783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4969" y="1328100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37783"/>
            <a:ext cx="754800" cy="6709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аппарат Гольджи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Стопки мембранных цистерн
</a:t>
            </a:r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выглядит как набор уплощённых мембранных мешочков. Такая форма удобна для обработки веществ и их последовательного перемещения внутри клетки.
</a:t>
            </a:r>
            <a:endParaRPr lang="en-US" sz="1194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 упаковка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молекулы изменяются, сортируются и упаковываются в пузырьки. После этого клетка может отправить их к нужному месту или вывести наружу.
</a:t>
            </a:r>
            <a:endParaRPr lang="en-US" sz="122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Пузырьки, образованные аппаратом Гольджи, переносят вещества по клетке. Это помогает быстро доставлять готовые соединения туда, где они нужны.
</a:t>
            </a:r>
            <a:endParaRPr lang="en-US" sz="133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структур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участвует в формировании лизосом и в создании сложных углеводов. Поэтому он важен не только для секреции, но и для внутренней организации клетки.
</a:t>
            </a:r>
            <a:endParaRPr lang="en-US" sz="122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070"/>
            <a:ext cx="2030700" cy="1513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5450" y="1126070"/>
            <a:ext cx="2030700" cy="1513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6900" y="1126070"/>
            <a:ext cx="2030700" cy="151310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8350" y="1134344"/>
            <a:ext cx="2030700" cy="151310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0650" y="3600225"/>
            <a:ext cx="15774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Митохондрия окружена внешней и внутренней мембранами. Между ними и внутри органеллы создаются условия для энергетических реакций. Такое строение помогает клетке получать больше энергии из органических веществ и эффективно использовать её в повседневной работе.
</a:t>
            </a:r>
            <a:endParaRPr lang="en-US" sz="673" dirty="0"/>
          </a:p>
        </p:txBody>
      </p:sp>
      <p:sp>
        <p:nvSpPr>
          <p:cNvPr id="12" name="Text 1"/>
          <p:cNvSpPr txBox="1"/>
          <p:nvPr/>
        </p:nvSpPr>
        <p:spPr>
          <a:xfrm>
            <a:off x="54065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мембраны для сложной работы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702100" y="3600225"/>
            <a:ext cx="15774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мембрана образует складки — кристы. Они многократно увеличивают площадь, на которой проходят реакции клеточного дыхания. Благодаря этому митохондрии могут производить больше АТФ, а клетка получает нужный запас энергии.
</a:t>
            </a:r>
            <a:endParaRPr lang="en-US" sz="737" dirty="0"/>
          </a:p>
        </p:txBody>
      </p:sp>
      <p:sp>
        <p:nvSpPr>
          <p:cNvPr id="14" name="Text 3"/>
          <p:cNvSpPr txBox="1"/>
          <p:nvPr/>
        </p:nvSpPr>
        <p:spPr>
          <a:xfrm>
            <a:off x="270210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Кристы увеличивают рабочую поверхность
</a:t>
            </a:r>
            <a:endParaRPr lang="en-US" sz="1124" dirty="0"/>
          </a:p>
        </p:txBody>
      </p:sp>
      <p:sp>
        <p:nvSpPr>
          <p:cNvPr id="15" name="Text 4"/>
          <p:cNvSpPr txBox="1"/>
          <p:nvPr/>
        </p:nvSpPr>
        <p:spPr>
          <a:xfrm>
            <a:off x="4863550" y="3600225"/>
            <a:ext cx="15774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митохондрий есть собственная ДНК, поэтому они способны делиться независимо от клетки. Это подчёркивает их особую роль и помогает объяснить, почему митохондрии считаются очень важными органеллами живых организмов.
</a:t>
            </a:r>
            <a:endParaRPr lang="en-US" sz="752" dirty="0"/>
          </a:p>
        </p:txBody>
      </p:sp>
      <p:sp>
        <p:nvSpPr>
          <p:cNvPr id="16" name="Text 5"/>
          <p:cNvSpPr txBox="1"/>
          <p:nvPr/>
        </p:nvSpPr>
        <p:spPr>
          <a:xfrm>
            <a:off x="486355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ДНК и самостоятельное деление
</a:t>
            </a:r>
            <a:endParaRPr lang="en-US" sz="1102" dirty="0"/>
          </a:p>
        </p:txBody>
      </p:sp>
      <p:sp>
        <p:nvSpPr>
          <p:cNvPr id="17" name="Text 6"/>
          <p:cNvSpPr txBox="1"/>
          <p:nvPr/>
        </p:nvSpPr>
        <p:spPr>
          <a:xfrm>
            <a:off x="7025000" y="3608475"/>
            <a:ext cx="15774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превращают энергию питательных веществ в АТФ — удобную форму, которую клетка использует почти во всех процессах. Без них было бы трудно поддерживать движение, рост, синтез веществ и работу многих органов.
</a:t>
            </a:r>
            <a:endParaRPr lang="en-US" sz="752" dirty="0"/>
          </a:p>
        </p:txBody>
      </p:sp>
      <p:sp>
        <p:nvSpPr>
          <p:cNvPr id="18" name="Text 7"/>
          <p:cNvSpPr txBox="1"/>
          <p:nvPr/>
        </p:nvSpPr>
        <p:spPr>
          <a:xfrm>
            <a:off x="7025000" y="284580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 называют энергетическими станциями
</a:t>
            </a:r>
            <a:endParaRPr lang="en-US" sz="1102" dirty="0"/>
          </a:p>
        </p:txBody>
      </p:sp>
      <p:sp>
        <p:nvSpPr>
          <p:cNvPr id="19" name="Text 8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20" name="Text 9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источник клеточной энергии
</a:t>
            </a:r>
            <a:endParaRPr lang="en-US" sz="28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хлоропласта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 окружён двумя мембранами, которые защищают его содержимое и отделяют органеллу от цитоплазмы. Внутри находятся тилакоиды, собранные в граны, и жидкая строма, где идут важные реакции.
</a:t>
            </a:r>
            <a:endParaRPr lang="en-US" sz="1552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мембранах тилакоидов расположен хлорофилл, улавливающий свет. Благодаря ему энергия Солнца превращается в химическую энергию, из которой растение затем создаёт и запасает глюкозу.
</a:t>
            </a:r>
            <a:endParaRPr lang="en-US" sz="1475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образование глюкозы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и животная клетки: сравнение
</a:t>
            </a:r>
            <a:endParaRPr lang="en-US" sz="2851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признаки двух типов клеток и помогает увидеть, какие структуры являются общими, а какие определяют их разные функции.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клеточной стенки, хлоропластов и крупной вакуоли делает растительную клетку более прочной и способной к фотосинтезу, а животную — более гибкой.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грибной клетки: характерные черты
</a:t>
            </a:r>
            <a:endParaRPr lang="en-US" sz="2748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Грибная клетка имеет жёсткую клеточную стенку, но она построена из хитина. Это отличает грибы от растений, у которых стенка состоит главным образом из целлюлозы.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Хлоропластов у грибов нет, поэтому они не фотосинтезируют. Питательные вещества они получают готовыми, разлагая органические остатки или поглощая их из среды вокруг себя.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клетке грибов есть ядро с оболочкой и вакуоли. Эти структуры помогают хранить наследственную информацию, накапливать вещества и поддерживать внутренний порядок клетки.
</a:t>
            </a:r>
            <a:endParaRPr lang="en-US" sz="1581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качестве запасающего вещества грибы часто используют гликоген. Это роднит их с животными и показывает, что их обмен веществ отличается от растительного.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9809" y="181000"/>
            <a:ext cx="4033682" cy="47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4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бактериальной клетки и её особенности
</a:t>
            </a:r>
            <a:endParaRPr lang="en-US" sz="1857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194250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Наследственный материал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1721375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бактерий наследственный материал не заключён в ядро. ДНК находится в нуклеоиде, обычно в виде кольцевой молекулы, что позволяет клетке быстро копировать и передавать информацию.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37150" y="2967231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движения и защиты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37150" y="3489574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бактерий построена из муреина и придаёт форму. У многих есть жгутики для движения, капсула для защиты и плазмиды с полезными генами, например устойчивости к антибиотикам.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функций органелл клетки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органелла выполняет свою задачу, но работает не отдельно, а в общей системе, поддерживая жизнь клетки и её постоянное обновление.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разных функциях органеллы взаимосвязаны: защита, управление, энергия, синтез и запас веществ вместе обеспечивают жизнедеятельность клетки.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материалам школьного курса биологии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вещества проходят через клеточную мембрану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школьного курса биологии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в клетке: основные этапы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мембрану в клетку поступают вода, кислород и питательные вещества. Их вход обеспечивает условия для работы ферментов и всех последующих химических реакций внутри клетки.
</a:t>
            </a:r>
            <a:endParaRPr lang="en-US" sz="1567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клетки идут синтез и расщепление белков, углеводов и жиров. Эти процессы дают строительный материал, энергию и вещества для обновления клеточных структур.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обмена и лишние вещества удаляются через мембрану. Так клетка не накапливает вредные соединения и дольше сохраняет постоянство внутренней среды.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от соседних клеток помогают менять скорость реакций и отвечать на условия среды. Благодаря этому организм лучше растёт, развивается и приспосабливается.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митоз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деления клетки по школьной схеме биологии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37783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5406" y="1328100"/>
            <a:ext cx="604013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строение клетки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лекарств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работы мембран, рибосом и ферментов помогает учёным подбирать вещества, которые действуют точнее и реже повреждают здоровые клетки организма.
</a:t>
            </a:r>
            <a:endParaRPr lang="en-US" sz="133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диагностика
</a:t>
            </a:r>
            <a:pPr algn="ctr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клеток позволяет замечать изменения, связанные с инфекциями, наследственными нарушениями и опухолями. Это делает диагностику раньше и надёжнее.
</a:t>
            </a:r>
            <a:endParaRPr lang="en-US" sz="1266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клетках помогают выводить устойчивые сорта, которые лучше переносят засуху, вредителей и болезни. Это важно для сельского хозяйства и продовольствия.
</a:t>
            </a:r>
            <a:endParaRPr lang="en-US" sz="1255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 экология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биология нужна для изучения старения, рака и работы экосистем. Она показывает, как живые организмы реагируют на изменения среды и как их сохранять.
</a:t>
            </a:r>
            <a:endParaRPr lang="en-US" sz="122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ключ к пониманию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строения и работы любого организма. Зная её устройство, легче понять обмен веществ, рост, размножение и то, как биология связана с медициной и биотехнологиями.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2026-05-09T17:02:01Z</dcterms:created>
  <dcterms:modified xsi:type="dcterms:W3CDTF">2026-05-09T17:02:01Z</dcterms:modified>
</cp:coreProperties>
</file>