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3400" y="1682550"/>
            <a:ext cx="7657200" cy="17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общества и природной среды
</a:t>
            </a:r>
            <a:endParaRPr lang="en-US" sz="2600" dirty="0"/>
          </a:p>
        </p:txBody>
      </p:sp>
      <p:sp>
        <p:nvSpPr>
          <p:cNvPr id="4" name="Text 1"/>
          <p:cNvSpPr txBox="1"/>
          <p:nvPr/>
        </p:nvSpPr>
        <p:spPr>
          <a:xfrm>
            <a:off x="1691400" y="3738325"/>
            <a:ext cx="5761200" cy="101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зависит от природы и одновременно меняет ее: в этом суть темы.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118975" y="140896"/>
            <a:ext cx="40989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Природная среда дает воду, пищу, энергию и сырье, но рост городов и производства усиливает нагрузку на экосистемы. Поэтому экологические проблемы становятся частью жизни, экономики и здоровья общества.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география изучает этот вопрос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57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включают минеральные, водные, земельные, лесные, биологические и климатические компоненты. Каждый из них выполняет особую роль в обеспечении жизни людей и развитии хозяйства.
</a:t>
            </a:r>
            <a:endParaRPr lang="en-US" sz="1226" dirty="0"/>
          </a:p>
        </p:txBody>
      </p:sp>
      <p:sp>
        <p:nvSpPr>
          <p:cNvPr id="7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экономики
</a:t>
            </a:r>
            <a:pPr algn="l" indent="0" marL="0">
              <a:lnSpc>
                <a:spcPct val="115000"/>
              </a:lnSpc>
              <a:buNone/>
            </a:pPr>
            <a:r>
              <a:rPr lang="en-US" sz="54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 и условия среды определяют размещение сельского хозяйства, промышленности, энергетики, транспорта и сферы услуг. Без доступа к ресурсам невозможно устойчивое развитие территорий и отраслей.
</a:t>
            </a:r>
            <a:endParaRPr lang="en-US" sz="1176" dirty="0"/>
          </a:p>
        </p:txBody>
      </p:sp>
      <p:sp>
        <p:nvSpPr>
          <p:cNvPr id="8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Ограниченность запасов
</a:t>
            </a:r>
            <a:pPr algn="l" indent="0" marL="0">
              <a:lnSpc>
                <a:spcPct val="115000"/>
              </a:lnSpc>
              <a:buNone/>
            </a:pPr>
            <a:r>
              <a:rPr lang="en-US" sz="54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ресурсы невозобновимы или восстанавливаются очень медленно, а их запасы распределены по планете неравномерно. Это делает особенно важными экономию, переработку и бережное использование.
</a:t>
            </a:r>
            <a:endParaRPr lang="en-US" sz="1176" dirty="0"/>
          </a:p>
        </p:txBody>
      </p:sp>
      <p:sp>
        <p:nvSpPr>
          <p:cNvPr id="9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задача
</a:t>
            </a:r>
            <a:pPr algn="l" indent="0" marL="0">
              <a:lnSpc>
                <a:spcPct val="115000"/>
              </a:lnSpc>
              <a:buNone/>
            </a:pPr>
            <a:r>
              <a:rPr lang="en-US" sz="54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природопользование помогает согласовать хозяйственные потребности с возможностями природы. Для географии это ключевой вопрос, потому что он связан с размещением ресурсов, населения и производства.
</a:t>
            </a:r>
            <a:endParaRPr lang="en-US" sz="1176" dirty="0"/>
          </a:p>
        </p:txBody>
      </p:sp>
      <p:sp>
        <p:nvSpPr>
          <p:cNvPr id="10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как основа хозяйства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материалам школьного курса географии
</a:t>
            </a:r>
            <a:endParaRPr lang="en-US" sz="896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вид деятельности влияет на природу по-своему: одни сильнее истощают ресурсы, другие загрязняют воздух, воду и почвы.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нагрузка связана с промышленностью и добычей ресурсов, а транспорт и сельское хозяйство усиливают локальное загрязнение и деградацию почв.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антропогенного воздействия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традиционном хозяйстве человек вмешивался в природу ограниченно: вырубка, распашка и добыча материалов не охватывали большие территории. Природные ландшафты долго сохраняли способность восстанавливаться без серьезного давления.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локального воздействия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Индустриальная революция резко изменила масштаб воздействия. Рост добычи угля, строительства заводов и железных дорог увеличил потребление энергии, выбросы в атмосферу и количество отходов, а природные комплексы стали быстро деградировать.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машин и фабрик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цифровые технологии создают впечатление «легкого» развития, однако за ними стоят добыча металлов, производство энергии и перевозки. Поэтому экологический след остается значительным даже в высокотехнологичной экономике.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техногенный след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менялись отношения общества и природы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2005714"/>
            <a:ext cx="4063200" cy="14579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разные модели использования ресурсов по-разному влияют на природу и экономику.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перспективно устойчивое природопользование: оно сочетает экономическую выгоду, снижение загрязнения и сохранение ресурсной базы для будущих поколений.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школьной географии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природопользования: сравнение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экологических последствий хозяйственной деятельности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темы «Общество и природная среда»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и его влияние на жизнь людей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90425" y="1190675"/>
            <a:ext cx="46137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источники
</a:t>
            </a:r>
            <a:pPr algn="l" indent="0" marL="0">
              <a:lnSpc>
                <a:spcPct val="115000"/>
              </a:lnSpc>
              <a:buNone/>
            </a:pPr>
            <a:r>
              <a:rPr lang="en-US" sz="5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Тепловые электростанции, заводы, автотранспорт и сжигание отходов выбрасывают в атмосферу большое количество вредных веществ. В городах эта нагрузка особенно заметна из-за высокой плотности населения и транспорта.
</a:t>
            </a:r>
            <a:endParaRPr lang="en-US" sz="1081" dirty="0"/>
          </a:p>
        </p:txBody>
      </p:sp>
      <p:sp>
        <p:nvSpPr>
          <p:cNvPr id="12" name="Text 3"/>
          <p:cNvSpPr txBox="1"/>
          <p:nvPr/>
        </p:nvSpPr>
        <p:spPr>
          <a:xfrm>
            <a:off x="690425" y="2075817"/>
            <a:ext cx="46137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примеси
</a:t>
            </a:r>
            <a:pPr algn="l" indent="0" marL="0">
              <a:lnSpc>
                <a:spcPct val="115000"/>
              </a:lnSpc>
              <a:buNone/>
            </a:pPr>
            <a:r>
              <a:rPr lang="en-US" sz="5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Оксиды серы и азота, угарный газ, твердые частицы и сажа ухудшают качество воздуха. Эти вещества опасны даже в небольших концентрациях, если воздействие продолжается долго.
</a:t>
            </a:r>
            <a:endParaRPr lang="en-US" sz="1081" dirty="0"/>
          </a:p>
        </p:txBody>
      </p:sp>
      <p:sp>
        <p:nvSpPr>
          <p:cNvPr id="13" name="Text 4"/>
          <p:cNvSpPr txBox="1"/>
          <p:nvPr/>
        </p:nvSpPr>
        <p:spPr>
          <a:xfrm>
            <a:off x="690425" y="2960954"/>
            <a:ext cx="46137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здоровье
</a:t>
            </a:r>
            <a:pPr algn="l" indent="0" marL="0">
              <a:lnSpc>
                <a:spcPct val="115000"/>
              </a:lnSpc>
              <a:buNone/>
            </a:pPr>
            <a:r>
              <a:rPr lang="en-US" sz="5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Загрязненный воздух повышает риск заболеваний дыхательной системы и сердечно-сосудистых нарушений. Особенно уязвимы дети, пожилые люди и жители крупных промышленных центров.
</a:t>
            </a:r>
            <a:endParaRPr lang="en-US" sz="1081" dirty="0"/>
          </a:p>
        </p:txBody>
      </p:sp>
      <p:sp>
        <p:nvSpPr>
          <p:cNvPr id="14" name="Text 5"/>
          <p:cNvSpPr txBox="1"/>
          <p:nvPr/>
        </p:nvSpPr>
        <p:spPr>
          <a:xfrm>
            <a:off x="690425" y="3846080"/>
            <a:ext cx="46137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 среды
</a:t>
            </a:r>
            <a:pPr algn="l" indent="0" marL="0">
              <a:lnSpc>
                <a:spcPct val="115000"/>
              </a:lnSpc>
              <a:buNone/>
            </a:pPr>
            <a:r>
              <a:rPr lang="en-US" sz="5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вызывает кислотные дожди, снижает видимость, повреждает растения и ускоряет коррозию зданий. Значит, ущерб касается не только природы, но и городской инфраструктуры.
</a:t>
            </a:r>
            <a:endParaRPr lang="en-US" sz="108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по данным IPCC, NOAA и WMO за последние десятилетия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потепление усиливает не только средние показатели, но и частоту опасных погодных отклонений, влияющих на города, сельское хозяйство и инфраструктуру.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выбросов сопровождается усилением парникового эффекта: чем выше концентрация CO₂, тем заметнее долгосрочное потепление и чаще экстремальные явления.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изменения в XXI веке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как стратегический ресурс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2437850" y="367191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риски связаны со сбросом сточных вод, загрязнением речных бассейнов и истощением запасов. Особую опасность представляет не только нехватка воды, но и ее низкое качество.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928825" y="3140914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качеству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53125" y="1787927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озера, подземные воды и ледники обеспечивают питьевое водоснабжение, орошение, работу промышленности и выработку энергии. Без надежного доступа к пресной воде невозможно устойчивое развитие территорий.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044100" y="1253789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жизни и хозяйства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852075" y="178791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ресурсы распределены по Земле крайне неравномерно, поэтому одни регионы испытывают избыток, а другие — дефицит. Это усиливает различия в хозяйственном развитии и уровне жизни населения.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343050" y="1253777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распределения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660900" y="367191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чистой воды может вызывать экономическую нестабильность, рост расходов на очистку и обострение конфликтов между потребителями. Поэтому водные ресурсы относятся к стратегически важным.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6151875" y="3140914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последствия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25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43196" y="365350"/>
            <a:ext cx="81894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 как зона повышенной экологической нагрузки
</a:t>
            </a:r>
            <a:endParaRPr lang="en-US" sz="2196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5900" y="122667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9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Скопление нагрузок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на небольшой площади сосредоточены жильё, транспорт, промышленность, стройки и отходы. Поэтому природная среда испытывает постоянное давление, а любые экологические нарушения быстро отражаются на качестве жизни.
</a:t>
            </a:r>
            <a:endParaRPr lang="en-US" sz="1199" dirty="0"/>
          </a:p>
        </p:txBody>
      </p:sp>
      <p:sp>
        <p:nvSpPr>
          <p:cNvPr id="13" name="Text 3"/>
          <p:cNvSpPr txBox="1"/>
          <p:nvPr/>
        </p:nvSpPr>
        <p:spPr>
          <a:xfrm>
            <a:off x="2609428" y="123707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Тепловой остров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Плотная застройка, асфальт и дефицит зелени удерживают тепло, из-за чего центральные районы нередко теплее пригородов. Это усиливает жару летом и повышает нагрузку на здоровье горожан.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692978" y="123707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снизить вред
</a:t>
            </a:r>
            <a:pPr algn="l" indent="0" marL="0">
              <a:lnSpc>
                <a:spcPct val="115000"/>
              </a:lnSpc>
              <a:buNone/>
            </a:pPr>
            <a:r>
              <a:rPr lang="en-US" sz="444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общественного транспорта, велоинфраструктуры, раздельного сбора отходов и энергоэффективных зданий уменьшает выбросы и потребление ресурсов. Озеленение дополнительно улучшает микроклимат и повышает комфорт городской среды.
</a:t>
            </a:r>
            <a:endParaRPr lang="en-US" sz="1065" dirty="0"/>
          </a:p>
        </p:txBody>
      </p:sp>
      <p:sp>
        <p:nvSpPr>
          <p:cNvPr id="15" name="Text 5"/>
          <p:cNvSpPr txBox="1"/>
          <p:nvPr/>
        </p:nvSpPr>
        <p:spPr>
          <a:xfrm>
            <a:off x="6776509" y="122522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будущего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зелёный город — это не только удобство, но и способ сократить экологический след. Чем рациональнее устроена городская среда, тем устойчивее она к росту населения и климатическим рискам.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660734"/>
            <a:ext cx="4063200" cy="21690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школьной географии и практикам природоохранной деятельности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меры профилактики дают результат быстрее и с меньшими затратами, чем устранение последствий загрязнения и деградации природной среды.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эффективны меры, предотвращающие ущерб заранее: они сокращают расходы на ликвидацию последствий и поддерживают природные системы в рабочем состоянии.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эффективность природоохранных мер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551" y="1365159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6476" y="1365159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9551" y="3213821"/>
            <a:ext cx="218400" cy="21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17189" y="3213800"/>
            <a:ext cx="218400" cy="218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97750" y="1793400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создают основу пищевых цепей, участвуют в круговороте веществ и поддерживают плодородие почв. Без устойчивого растительного покрова экосистема теряет способность к самовосстановлению.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1088725" y="126241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Растительный покров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обеспечивают опыление, распространение семян и регулирование численности других организмов. Исчезновение даже отдельных видов нарушает баланс и делает природные сообщества менее устойчивыми.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виды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59775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разлагают органические остатки, очищают среду и завершают круговорот веществ. Их роль часто незаметна, но именно она поддерживает жизнеспособность почв и водных экосистем.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1088725" y="313664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4838650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разнообразие видов, тем лучше экосистема переносит засухи, пожары, болезни и другие стрессы. Потеря ключевых организмов снижает её способность сохранять равновесие.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5349725" y="3136641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системы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и устойчивость экосистем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экологически ответственного поведения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от знаний к личным привычкам и далее к общественным изменениям.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оценка по типовым кейсам природопользования; данные представлены в условных единицах для учебной визуализации
</a:t>
            </a:r>
            <a:endParaRPr lang="en-US" sz="836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снижает будущие расходы на лечение, восстановление земель, очистку воды и ремонт инфраструктуры. Экономический эффект особенно заметен там, где ущерб затрагивает сразу несколько отраслей.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Предотвращать загрязнение обычно дешевле, чем устранять его последствия, поэтому природоохранные меры следует рассматривать как инвестицию, а не как дополнительную статью расходов.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природоохранные меры экономически выгодны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54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Парижское соглашение и Цели устойчивого развития ООН задают общую рамку, в которой государства согласуют действия по климату, ресурсам и охране окружающей среды. Без общих правил усилия остаются разрозненными.
</a:t>
            </a:r>
            <a:endParaRPr lang="en-US" sz="1176" dirty="0"/>
          </a:p>
        </p:txBody>
      </p:sp>
      <p:sp>
        <p:nvSpPr>
          <p:cNvPr id="7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Совместный контроль
</a:t>
            </a:r>
            <a:pPr algn="l" indent="0" marL="0">
              <a:lnSpc>
                <a:spcPct val="115000"/>
              </a:lnSpc>
              <a:buNone/>
            </a:pPr>
            <a:r>
              <a:rPr lang="en-US" sz="54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Трансграничное загрязнение требует единого мониторинга рек, воздуха и морей. Обмен данными позволяет быстрее выявлять источники риска и согласовывать меры до того, как проблема станет критической.
</a:t>
            </a:r>
            <a:endParaRPr lang="en-US" sz="1176" dirty="0"/>
          </a:p>
        </p:txBody>
      </p:sp>
      <p:sp>
        <p:nvSpPr>
          <p:cNvPr id="8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 опыт
</a:t>
            </a:r>
            <a:pPr algn="l" indent="0" marL="0">
              <a:lnSpc>
                <a:spcPct val="115000"/>
              </a:lnSpc>
              <a:buNone/>
            </a:pPr>
            <a:r>
              <a:rPr lang="en-US" sz="54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чистых технологий, энергоэффективных решений и методов переработки отходов ускоряет экологическую модернизацию. Для многих стран это способ сократить издержки и избежать повторения чужих ошибок.
</a:t>
            </a:r>
            <a:endParaRPr lang="en-US" sz="1176" dirty="0"/>
          </a:p>
        </p:txBody>
      </p:sp>
      <p:sp>
        <p:nvSpPr>
          <p:cNvPr id="9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4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не останавливаются на государственных границах, поэтому успех возможен только при сотрудничестве правительств, науки, бизнеса и общества. Это делает международные договоры практическим инструментом, а не формальностью.
</a:t>
            </a:r>
            <a:endParaRPr lang="en-US" sz="1163" dirty="0"/>
          </a:p>
        </p:txBody>
      </p:sp>
      <p:sp>
        <p:nvSpPr>
          <p:cNvPr id="10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сотрудничество в решении экологических проблем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200" y="909025"/>
            <a:ext cx="3898500" cy="38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восстановления нарушенных природных территорий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4564275" y="1234400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Рекультивация карьеров
</a:t>
            </a:r>
            <a:pPr algn="l" indent="0" marL="0">
              <a:lnSpc>
                <a:spcPct val="115000"/>
              </a:lnSpc>
              <a:buNone/>
            </a:pPr>
            <a:r>
              <a:rPr lang="en-US" sz="4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добычи полезных ископаемых нарушенные участки могут быть выровнены, покрыты плодородным слоем и засажены растениями. Так территория постепенно возвращается в хозяйственный или природный оборот.
</a:t>
            </a:r>
            <a:endParaRPr lang="en-US" sz="981" dirty="0"/>
          </a:p>
        </p:txBody>
      </p:sp>
      <p:sp>
        <p:nvSpPr>
          <p:cNvPr id="13" name="Text 3"/>
          <p:cNvSpPr txBox="1"/>
          <p:nvPr/>
        </p:nvSpPr>
        <p:spPr>
          <a:xfrm>
            <a:off x="4564275" y="2097119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рек
</a:t>
            </a:r>
            <a:pPr algn="l" indent="0" marL="0">
              <a:lnSpc>
                <a:spcPct val="115000"/>
              </a:lnSpc>
              <a:buNone/>
            </a:pPr>
            <a:r>
              <a:rPr lang="en-US" sz="4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Удаление загрязнений, восстановление берегов и контроль сбросов помогают вернуть водоёмам способность к самоочищению. Такие проекты особенно важны для населённых пунктов, зависящих от речных бассейнов.
</a:t>
            </a:r>
            <a:endParaRPr lang="en-US" sz="1028" dirty="0"/>
          </a:p>
        </p:txBody>
      </p:sp>
      <p:sp>
        <p:nvSpPr>
          <p:cNvPr id="14" name="Text 4"/>
          <p:cNvSpPr txBox="1"/>
          <p:nvPr/>
        </p:nvSpPr>
        <p:spPr>
          <a:xfrm>
            <a:off x="4564275" y="2959835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Лесовосстановление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деревьев и уход за молодыми насаждениями укрепляют почвы, снижают эрозию и создают среду для животных. Лес восстанавливается медленно, поэтому результат требует длительного наблюдения.
</a:t>
            </a:r>
            <a:endParaRPr lang="en-US" sz="1068" dirty="0"/>
          </a:p>
        </p:txBody>
      </p:sp>
      <p:sp>
        <p:nvSpPr>
          <p:cNvPr id="15" name="Text 5"/>
          <p:cNvSpPr txBox="1"/>
          <p:nvPr/>
        </p:nvSpPr>
        <p:spPr>
          <a:xfrm>
            <a:off x="4564250" y="3822552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 охраняемые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4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 национальные парки сохраняют редкие виды и эталонные природные комплексы. Они показывают, что охрана природы может сочетаться с научным изучением и экологическим просвещением.
</a:t>
            </a:r>
            <a:endParaRPr lang="en-US" sz="106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476901"/>
            <a:ext cx="4063200" cy="25155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на разных уровнях дополняют друг друга: личные привычки работают вместе с решениями школ, городов и государства.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уровень управления, тем шире эффект; однако устойчивый результат возникает только при согласованной работе всех уровней одновременно.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практик экологической политики и просвещения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действий по снижению экологического ущерба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ориентир показывает, что экологические решения нельзя отделять от социальной политики, образования и экономики: устойчивое развитие требует согласованных действий во всех сферах.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целей устойчивого развития ООН связывают экологию, экономику и качество жизни в одну систему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Цели устойчивого развития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общества и природы всегда двусторонне: человек использует ресурсы и одновременно меняет природные комплексы. Поэтому будущее зависит от баланса между потребностями людей и возможностями экосистем.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развитие — общий ориентир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2026-06-03T02:41:29Z</dcterms:created>
  <dcterms:modified xsi:type="dcterms:W3CDTF">2026-06-03T02:41:29Z</dcterms:modified>
</cp:coreProperties>
</file>