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2167191"/>
            <a:ext cx="8604000" cy="27559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4825" y="566050"/>
            <a:ext cx="7534500" cy="58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белков и липидов в клетке
</a:t>
            </a:r>
            <a:endParaRPr lang="en-US" sz="3012" dirty="0"/>
          </a:p>
        </p:txBody>
      </p:sp>
      <p:sp>
        <p:nvSpPr>
          <p:cNvPr id="6" name="Text 1"/>
          <p:cNvSpPr txBox="1"/>
          <p:nvPr/>
        </p:nvSpPr>
        <p:spPr>
          <a:xfrm>
            <a:off x="2948900" y="2699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2"/>
          <p:cNvSpPr txBox="1"/>
          <p:nvPr/>
        </p:nvSpPr>
        <p:spPr>
          <a:xfrm>
            <a:off x="2781425" y="1337575"/>
            <a:ext cx="3581400" cy="7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и липиды — основа жизни клетки.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4470" y="249934"/>
            <a:ext cx="3937359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4533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и липиды в клетке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114150"/>
            <a:ext cx="36120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 органических веществ клетки именно белки и липиды определяют её работу: одни ускоряют реакции и обеспечивают связь между структурами, другие формируют мембраны, запасают энергию и участвуют в регуляции.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270000"/>
            <a:ext cx="77562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Белки: состав, строение и свойства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506840" y="1227024"/>
            <a:ext cx="4415862" cy="6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Мономеры белков
</a:t>
            </a:r>
            <a:pPr algn="l" indent="0" marL="0">
              <a:lnSpc>
                <a:spcPct val="115000"/>
              </a:lnSpc>
              <a:buNone/>
            </a:pPr>
            <a:r>
              <a:rPr lang="en-US" sz="3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построены из 20 аминокислот, соединённых пептидными связями в длинные полипептидные цепи. Разнообразие сочетаний аминокислот делает возможным огромное число белковых молекул с разными свойствами.
</a:t>
            </a:r>
            <a:endParaRPr lang="en-US" sz="963" dirty="0"/>
          </a:p>
        </p:txBody>
      </p:sp>
      <p:sp>
        <p:nvSpPr>
          <p:cNvPr id="12" name="Text 3"/>
          <p:cNvSpPr txBox="1"/>
          <p:nvPr/>
        </p:nvSpPr>
        <p:spPr>
          <a:xfrm>
            <a:off x="506840" y="1971763"/>
            <a:ext cx="4415862" cy="6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Уровни организации
</a:t>
            </a:r>
            <a:pPr algn="l" indent="0" marL="0">
              <a:lnSpc>
                <a:spcPct val="115000"/>
              </a:lnSpc>
              <a:buNone/>
            </a:pPr>
            <a:r>
              <a:rPr lang="en-US" sz="3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аминокислот задаёт первичную структуру, а затем цепь сворачивается в более сложные формы. Именно пространственная организация определяет, будет ли белок ферментом, переносчиком или структурным компонентом.
</a:t>
            </a:r>
            <a:endParaRPr lang="en-US" sz="857" dirty="0"/>
          </a:p>
        </p:txBody>
      </p:sp>
      <p:sp>
        <p:nvSpPr>
          <p:cNvPr id="13" name="Text 4"/>
          <p:cNvSpPr txBox="1"/>
          <p:nvPr/>
        </p:nvSpPr>
        <p:spPr>
          <a:xfrm>
            <a:off x="506840" y="2716502"/>
            <a:ext cx="4415862" cy="6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структуры и функции
</a:t>
            </a:r>
            <a:pPr algn="l" indent="0" marL="0">
              <a:lnSpc>
                <a:spcPct val="115000"/>
              </a:lnSpc>
              <a:buNone/>
            </a:pPr>
            <a:r>
              <a:rPr lang="en-US" sz="3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Функциональность белка зависит от точной формы его молекулы и расположения активных участков. Даже небольшое изменение структуры может нарушить узнавание субстрата, взаимодействие с партнёром или каталитическую активность.
</a:t>
            </a:r>
            <a:endParaRPr lang="en-US" sz="883" dirty="0"/>
          </a:p>
        </p:txBody>
      </p:sp>
      <p:sp>
        <p:nvSpPr>
          <p:cNvPr id="14" name="Text 5"/>
          <p:cNvSpPr txBox="1"/>
          <p:nvPr/>
        </p:nvSpPr>
        <p:spPr>
          <a:xfrm>
            <a:off x="506840" y="3461239"/>
            <a:ext cx="4415862" cy="6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Денатурация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нагревании, резком изменении pH или действии солей тяжёлых металлов белок теряет нативную форму. В результате нарушаются его свойства, а иногда и полностью исчезает биологическая активность.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506840" y="4205971"/>
            <a:ext cx="4415862" cy="6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Обратимость изменений
</a:t>
            </a:r>
            <a:pPr algn="l" indent="0" marL="0">
              <a:lnSpc>
                <a:spcPct val="115000"/>
              </a:lnSpc>
              <a:buNone/>
            </a:pPr>
            <a:r>
              <a:rPr lang="en-US" sz="3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каждое нарушение строения необратимо: при слабом воздействии некоторые белки способны частично или полностью восстановить конфигурацию. Это подчёркивает, насколько тонко их свойства зависят от условий среды.
</a:t>
            </a:r>
            <a:endParaRPr lang="en-US" sz="91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5900" y="1548787"/>
            <a:ext cx="4452300" cy="2402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функции белков в клетке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1547938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белки работают на разных уровнях: от катализа химических реакций до поддержания формы клетки и ответа на внешние сигналы.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265800" y="2834513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Ферментативная функция наиболее универсальна, а остальные обеспечивают устойчивость, транспорт и координацию клеточных процессов.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425900" y="3987375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обобщение по школьному курсу биологии; качественная оценка значимости функций.
</a:t>
            </a:r>
            <a:endParaRPr lang="en-US" sz="755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573" y="222600"/>
            <a:ext cx="4638654" cy="4698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856475" y="270000"/>
            <a:ext cx="4017600" cy="100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Ферменты как белки, ускоряющие реакции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12" name="Text 2"/>
          <p:cNvSpPr txBox="1"/>
          <p:nvPr/>
        </p:nvSpPr>
        <p:spPr>
          <a:xfrm>
            <a:off x="5094800" y="1481550"/>
            <a:ext cx="3793200" cy="63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Катализ без расхода
</a:t>
            </a:r>
            <a:pPr algn="l" indent="0" marL="0">
              <a:lnSpc>
                <a:spcPct val="115000"/>
              </a:lnSpc>
              <a:buNone/>
            </a:pPr>
            <a:r>
              <a:rPr lang="en-US" sz="2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Ферменты снижают энергию активации и резко ускоряют реакции, которые без катализатора шли бы слишком медленно. При этом сама молекула фермента в ходе реакции не расходуется.
</a:t>
            </a:r>
            <a:endParaRPr lang="en-US" sz="1079" dirty="0"/>
          </a:p>
        </p:txBody>
      </p:sp>
      <p:sp>
        <p:nvSpPr>
          <p:cNvPr id="13" name="Text 3"/>
          <p:cNvSpPr txBox="1"/>
          <p:nvPr/>
        </p:nvSpPr>
        <p:spPr>
          <a:xfrm>
            <a:off x="5094800" y="2170616"/>
            <a:ext cx="3793200" cy="63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Избирательность действия
</a:t>
            </a:r>
            <a:pPr algn="l" indent="0" marL="0">
              <a:lnSpc>
                <a:spcPct val="115000"/>
              </a:lnSpc>
              <a:buNone/>
            </a:pPr>
            <a:r>
              <a:rPr lang="en-US" sz="2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фермент действует только на определённый субстрат или группу сходных молекул. Такая специфичность делает обмен веществ точным и позволяет клетке одновременно управлять множеством процессов.
</a:t>
            </a:r>
            <a:endParaRPr lang="en-US" sz="966" dirty="0"/>
          </a:p>
        </p:txBody>
      </p:sp>
      <p:sp>
        <p:nvSpPr>
          <p:cNvPr id="14" name="Text 4"/>
          <p:cNvSpPr txBox="1"/>
          <p:nvPr/>
        </p:nvSpPr>
        <p:spPr>
          <a:xfrm>
            <a:off x="5094800" y="2859683"/>
            <a:ext cx="3793200" cy="63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жизни клетки
</a:t>
            </a:r>
            <a:pPr algn="l" indent="0" marL="0">
              <a:lnSpc>
                <a:spcPct val="115000"/>
              </a:lnSpc>
              <a:buNone/>
            </a:pPr>
            <a:r>
              <a:rPr lang="en-US" sz="2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Амилаза начинает расщепление крахмала, пепсин работает в пищеварении белков, каталаза обезвреживает перекись водорода, а ДНК-полимераза участвует в копировании наследственного материала.
</a:t>
            </a:r>
            <a:endParaRPr lang="en-US" sz="995" dirty="0"/>
          </a:p>
        </p:txBody>
      </p:sp>
      <p:sp>
        <p:nvSpPr>
          <p:cNvPr id="15" name="Text 5"/>
          <p:cNvSpPr txBox="1"/>
          <p:nvPr/>
        </p:nvSpPr>
        <p:spPr>
          <a:xfrm>
            <a:off x="5094800" y="3548751"/>
            <a:ext cx="3793200" cy="63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Условия активности
</a:t>
            </a:r>
            <a:pPr algn="l" indent="0" marL="0">
              <a:lnSpc>
                <a:spcPct val="115000"/>
              </a:lnSpc>
              <a:buNone/>
            </a:pPr>
            <a:r>
              <a:rPr lang="en-US" sz="2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ферментов зависит от температуры, кислотности среды и концентрации субстрата. При отклонении от оптимума активность падает, потому что изменяется форма активного центра.
</a:t>
            </a:r>
            <a:endParaRPr lang="en-US" sz="1078" dirty="0"/>
          </a:p>
        </p:txBody>
      </p:sp>
      <p:sp>
        <p:nvSpPr>
          <p:cNvPr id="16" name="Text 6"/>
          <p:cNvSpPr txBox="1"/>
          <p:nvPr/>
        </p:nvSpPr>
        <p:spPr>
          <a:xfrm>
            <a:off x="5094800" y="4237808"/>
            <a:ext cx="3793200" cy="63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кофакторов
</a:t>
            </a:r>
            <a:pPr algn="l" indent="0" marL="0">
              <a:lnSpc>
                <a:spcPct val="115000"/>
              </a:lnSpc>
              <a:buNone/>
            </a:pPr>
            <a:r>
              <a:rPr lang="en-US" sz="2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действия некоторых ферментов необходимы кофакторы: ионы металлов, витамины или их производные. Без этих вспомогательных компонентов белок может сохранять строение, но терять каталитическую эффективность.
</a:t>
            </a:r>
            <a:endParaRPr lang="en-US" sz="915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900" y="2121415"/>
            <a:ext cx="4452300" cy="12571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функций белков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018700" y="1547875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разные белки обеспечивают ключевые процессы клетки и организма.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018700" y="2834450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класс молекул решает сразу несколько задач: строит, переносит, защищает и ускоряет. Это делает белки центральными участниками клеточной жизни.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67900" y="4044250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по базовым функциям белков, школьный курс биологии.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0540" y="1580311"/>
            <a:ext cx="669638" cy="765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97151" y="2088061"/>
            <a:ext cx="765300" cy="765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76065" y="1488977"/>
            <a:ext cx="886500" cy="709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373221" y="1914509"/>
            <a:ext cx="860963" cy="7653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Структурные белки и организация клетки
</a:t>
            </a:r>
            <a:endParaRPr lang="en-US" sz="2212" dirty="0"/>
          </a:p>
        </p:txBody>
      </p:sp>
      <p:sp>
        <p:nvSpPr>
          <p:cNvPr id="13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14" name="Text 2"/>
          <p:cNvSpPr txBox="1"/>
          <p:nvPr/>
        </p:nvSpPr>
        <p:spPr>
          <a:xfrm>
            <a:off x="265800" y="3051516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Коллаген
</a:t>
            </a:r>
            <a:pPr algn="ctr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Коллаген придаёт прочность соединительной ткани и обеспечивает механическую устойчивость межклеточного вещества. Благодаря ему ткани сохраняют форму и выдерживают значительные нагрузки без разрыва.
</a:t>
            </a:r>
            <a:endParaRPr lang="en-US" sz="999" dirty="0"/>
          </a:p>
        </p:txBody>
      </p:sp>
      <p:sp>
        <p:nvSpPr>
          <p:cNvPr id="15" name="Text 3"/>
          <p:cNvSpPr txBox="1"/>
          <p:nvPr/>
        </p:nvSpPr>
        <p:spPr>
          <a:xfrm>
            <a:off x="2450242" y="3614268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A5B9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Кератин
</a:t>
            </a:r>
            <a:pPr algn="ctr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Кератин образует плотные и прочные структуры кожи, волос и ногтей. Он защищает клетки от механических повреждений, высыхания и воздействия внешней среды.
</a:t>
            </a:r>
            <a:endParaRPr lang="en-US" sz="999" dirty="0"/>
          </a:p>
        </p:txBody>
      </p:sp>
      <p:sp>
        <p:nvSpPr>
          <p:cNvPr id="16" name="Text 4"/>
          <p:cNvSpPr txBox="1"/>
          <p:nvPr/>
        </p:nvSpPr>
        <p:spPr>
          <a:xfrm>
            <a:off x="4589737" y="2919200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7BDA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Актин
</a:t>
            </a:r>
            <a:pPr algn="ctr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Актин входит в состав цитоскелета и помогает клетке сохранять форму, менять её при движении и участвовать в делении. Без него нарушается упорядоченность внутриклеточных процессов.
</a:t>
            </a:r>
            <a:endParaRPr lang="en-US" sz="999" dirty="0"/>
          </a:p>
        </p:txBody>
      </p:sp>
      <p:sp>
        <p:nvSpPr>
          <p:cNvPr id="17" name="Text 5"/>
          <p:cNvSpPr txBox="1"/>
          <p:nvPr/>
        </p:nvSpPr>
        <p:spPr>
          <a:xfrm>
            <a:off x="6774124" y="3421916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Тубулин
</a:t>
            </a:r>
            <a:pPr algn="ctr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Тубулин образует микротрубочки, по которым перемещаются органоиды и пузырьки. Он также необходим для веретена деления, поэтому важен для точного распределения наследственного материала.
</a:t>
            </a:r>
            <a:endParaRPr lang="en-US" sz="999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2689104"/>
            <a:ext cx="8604000" cy="23022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270000"/>
            <a:ext cx="8604000" cy="5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Транспортные и сигнальные белки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269950" y="1211924"/>
            <a:ext cx="2103900" cy="11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Гемоглобин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Гемоглобин переносит кислород в крови, связывая его в лёгких и отдавая в тканях. Такая обратимая связь делает снабжение клеток кислородом эффективным и управляемым.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436616" y="1211913"/>
            <a:ext cx="2103900" cy="11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Мембранные переносчики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Белки-переносчики обеспечивают избирательный перенос глюкозы, аминокислот и ионов через мембрану. Они помогают клетке получать нужные вещества, не нарушая внутреннее равновесие.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603276" y="1211900"/>
            <a:ext cx="2103900" cy="11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Белки-каналы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Белки-каналы создают пути для ионов натрия, калия, кальция и других частиц. Их работа особенно важна для поддержания мембранного потенциала и проведения сигналов.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769937" y="1211925"/>
            <a:ext cx="2103900" cy="11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Рецепторные белки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Рецепторы распознают гормоны и другие сигнальные молекулы, после чего запускают ответ клетки. Именно так внешние воздействия превращаются во внутренние биохимические изменения.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491" y="1232075"/>
            <a:ext cx="8601018" cy="35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белок приобретает и выполняет функцию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808025"/>
            <a:ext cx="86124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этапов от синтеза до завершения работы белка в клетке.
</a:t>
            </a:r>
            <a:endParaRPr lang="en-US" sz="111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817325" y="3409576"/>
            <a:ext cx="2151000" cy="9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Липиды объединяет гидрофобность: они плохо растворяются в воде, но хорошо взаимодействуют с неполярными средами.
</a:t>
            </a:r>
            <a:endParaRPr lang="en-US" sz="873" dirty="0"/>
          </a:p>
        </p:txBody>
      </p:sp>
      <p:sp>
        <p:nvSpPr>
          <p:cNvPr id="5" name="Text 1"/>
          <p:cNvSpPr txBox="1"/>
          <p:nvPr/>
        </p:nvSpPr>
        <p:spPr>
          <a:xfrm>
            <a:off x="1704481" y="3829375"/>
            <a:ext cx="31509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Сводные сведения школьного курса биологии и химии о липидах.
</a:t>
            </a:r>
            <a:endParaRPr lang="en-US" sz="722" dirty="0"/>
          </a:p>
        </p:txBody>
      </p:sp>
      <p:sp>
        <p:nvSpPr>
          <p:cNvPr id="6" name="Text 2"/>
          <p:cNvSpPr txBox="1"/>
          <p:nvPr/>
        </p:nvSpPr>
        <p:spPr>
          <a:xfrm>
            <a:off x="1369220" y="628297"/>
            <a:ext cx="3821400" cy="1144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62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6293" dirty="0"/>
          </a:p>
        </p:txBody>
      </p:sp>
      <p:sp>
        <p:nvSpPr>
          <p:cNvPr id="7" name="Text 3"/>
          <p:cNvSpPr txBox="1"/>
          <p:nvPr/>
        </p:nvSpPr>
        <p:spPr>
          <a:xfrm>
            <a:off x="1369225" y="1898350"/>
            <a:ext cx="3821400" cy="9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группы липидов выделяют в школьной биологии: жиры, фосфолипиды, стероиды и воски.
</a:t>
            </a:r>
            <a:endParaRPr lang="en-US" sz="1809" dirty="0"/>
          </a:p>
        </p:txBody>
      </p:sp>
      <p:sp>
        <p:nvSpPr>
          <p:cNvPr id="8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5900" y="1548787"/>
            <a:ext cx="4452300" cy="2402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липидов в клетке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1547938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виды липидов выполняют взаимосвязанные роли: строят мембраны, запасают энергию и помогают клетке реагировать на сигналы среды.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265800" y="2834513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Липиды нельзя свести к «жиру-запасу»: они одновременно обеспечивают барьер, ресурс и тонкую регуляцию процессов.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425900" y="3987375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школьного курса биологии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2689104"/>
            <a:ext cx="8604000" cy="23022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270000"/>
            <a:ext cx="8604000" cy="5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Фосфолипидный бислой как основа мембраны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269950" y="1318602"/>
            <a:ext cx="2098800" cy="11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Двойной слой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Фосфолипиды самопроизвольно выстраиваются в два слоя: полярные головки ориентированы к воде, а неполярные хвосты скрыты внутри. Такое расположение энергетически выгодно и устойчиво.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2438352" y="1318579"/>
            <a:ext cx="2098800" cy="11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Избирательный барьер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Бислой плохо пропускает ионы и многие полярные молекулы, поэтому клетка сохраняет собственный химический состав. Для переноса веществ требуются белковые каналы, переносчики и насосы.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4606750" y="1318566"/>
            <a:ext cx="2098800" cy="11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Текучая структура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Мембрана не является жёсткой пластинкой: её молекулы подвижны, а отдельные участки могут перемещаться. Благодаря этому клетка меняет форму, образует пузырьки и сливает мембраны.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6775153" y="1318566"/>
            <a:ext cx="2098800" cy="11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Самовосстановление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небольших разрывах липидные молекулы быстро перераспределяются и закрывают повреждение. Это помогает мембране сохранять целостность без постоянного внешнего «ремонта».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6042" y="1328858"/>
            <a:ext cx="462878" cy="41144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9752" y="3078750"/>
            <a:ext cx="462695" cy="46269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90087" y="1587378"/>
            <a:ext cx="462927" cy="462927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994001" y="3287325"/>
            <a:ext cx="409376" cy="467858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мембранных липидов
</a:t>
            </a:r>
            <a:endParaRPr lang="en-US" sz="2212" dirty="0"/>
          </a:p>
        </p:txBody>
      </p:sp>
      <p:sp>
        <p:nvSpPr>
          <p:cNvPr id="13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14" name="Text 2"/>
          <p:cNvSpPr txBox="1"/>
          <p:nvPr/>
        </p:nvSpPr>
        <p:spPr>
          <a:xfrm>
            <a:off x="1154273" y="1664665"/>
            <a:ext cx="3103500" cy="115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3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Гидрофобность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Неполярные участки липидов избегают воды, поэтому молекулы стремятся располагаться так, чтобы минимизировать контакт с водной средой и образовывать устойчивые мембранные структуры.
</a:t>
            </a:r>
            <a:endParaRPr lang="en-US" sz="1263" dirty="0"/>
          </a:p>
        </p:txBody>
      </p:sp>
      <p:sp>
        <p:nvSpPr>
          <p:cNvPr id="15" name="Text 3"/>
          <p:cNvSpPr txBox="1"/>
          <p:nvPr/>
        </p:nvSpPr>
        <p:spPr>
          <a:xfrm>
            <a:off x="1493640" y="3444214"/>
            <a:ext cx="3103500" cy="115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3" b="1" dirty="0">
                <a:solidFill>
                  <a:srgbClr val="A5B9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Текучесть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жирных кислот влияет на подвижность мембраны: чем больше ненасыщенных цепей, тем легче молекулам смещаться друг относительно друга и тем выше текучесть.
</a:t>
            </a:r>
            <a:endParaRPr lang="en-US" sz="1263" dirty="0"/>
          </a:p>
        </p:txBody>
      </p:sp>
      <p:sp>
        <p:nvSpPr>
          <p:cNvPr id="16" name="Text 4"/>
          <p:cNvSpPr txBox="1"/>
          <p:nvPr/>
        </p:nvSpPr>
        <p:spPr>
          <a:xfrm>
            <a:off x="5792240" y="1951764"/>
            <a:ext cx="3103500" cy="115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3" b="1" dirty="0">
                <a:solidFill>
                  <a:srgbClr val="A5B9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Стабилизация холестерином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животных холестерин делает мембрану более устойчивой к резким изменениям температуры, одновременно предотвращая её чрезмерное уплотнение или избыточную подвижность.
</a:t>
            </a:r>
            <a:endParaRPr lang="en-US" sz="1263" dirty="0"/>
          </a:p>
        </p:txBody>
      </p:sp>
      <p:sp>
        <p:nvSpPr>
          <p:cNvPr id="17" name="Text 5"/>
          <p:cNvSpPr txBox="1"/>
          <p:nvPr/>
        </p:nvSpPr>
        <p:spPr>
          <a:xfrm>
            <a:off x="5668253" y="3653489"/>
            <a:ext cx="3103500" cy="115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3" b="1" dirty="0">
                <a:solidFill>
                  <a:srgbClr val="7BDA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Функциональная значимость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этих свойств зависят транспорт веществ, работа рецепторов и образование мембранных пузырьков. Изменение состава липидов быстро отражается на жизнедеятельности клетки.
</a:t>
            </a:r>
            <a:endParaRPr lang="en-US" sz="1263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3750" y="1073232"/>
            <a:ext cx="7896500" cy="2229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и липиды в составе мембраны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3878725"/>
            <a:ext cx="4188900" cy="9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компоненты мембраны и их вклад в её работу.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693508" y="3878700"/>
            <a:ext cx="4188900" cy="9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Мембрана работает как единая система: липиды создают каркас, белки обеспечивают избирательность, а углеводные цепи помогают клеткам узнавать друг друга.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379225"/>
            <a:ext cx="36489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школьного курса биологии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817325" y="3409576"/>
            <a:ext cx="2151000" cy="9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Липиды дают почти вдвое больше энергии, чем углеводы, поэтому особенно важны как долговременный запас при голодании, зимовке и развитии семян.
</a:t>
            </a:r>
            <a:endParaRPr lang="en-US" sz="873" dirty="0"/>
          </a:p>
        </p:txBody>
      </p:sp>
      <p:sp>
        <p:nvSpPr>
          <p:cNvPr id="5" name="Text 1"/>
          <p:cNvSpPr txBox="1"/>
          <p:nvPr/>
        </p:nvSpPr>
        <p:spPr>
          <a:xfrm>
            <a:off x="1704481" y="3829375"/>
            <a:ext cx="31509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биологии; справочные данные о питательной ценности веществ
</a:t>
            </a:r>
            <a:endParaRPr lang="en-US" sz="664" dirty="0"/>
          </a:p>
        </p:txBody>
      </p:sp>
      <p:sp>
        <p:nvSpPr>
          <p:cNvPr id="6" name="Text 2"/>
          <p:cNvSpPr txBox="1"/>
          <p:nvPr/>
        </p:nvSpPr>
        <p:spPr>
          <a:xfrm>
            <a:off x="1369220" y="628297"/>
            <a:ext cx="3821400" cy="1144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62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 ккал
</a:t>
            </a:r>
            <a:endParaRPr lang="en-US" sz="6293" dirty="0"/>
          </a:p>
        </p:txBody>
      </p:sp>
      <p:sp>
        <p:nvSpPr>
          <p:cNvPr id="7" name="Text 3"/>
          <p:cNvSpPr txBox="1"/>
          <p:nvPr/>
        </p:nvSpPr>
        <p:spPr>
          <a:xfrm>
            <a:off x="1369225" y="1898350"/>
            <a:ext cx="3821400" cy="9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выделяется при окислении 1 г липидов
</a:t>
            </a:r>
            <a:endParaRPr lang="en-US" sz="2098" dirty="0"/>
          </a:p>
        </p:txBody>
      </p:sp>
      <p:sp>
        <p:nvSpPr>
          <p:cNvPr id="8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491" y="1232075"/>
            <a:ext cx="8601018" cy="35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поступления липидов к получению энергии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808025"/>
            <a:ext cx="86124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основные этапы расщепления, транспорта и окисления жиров в клетке.
</a:t>
            </a:r>
            <a:endParaRPr lang="en-US" sz="111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89535" y="249925"/>
            <a:ext cx="3982931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4533900" cy="9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Регуляторные липиды и клеточная сигнализация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468275" y="1456800"/>
            <a:ext cx="3609600" cy="89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Стероидные гормоны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Стероидные гормоны липидной природы свободно проходят через мембрану и связываются с внутриклеточными рецепторами. Такой механизм позволяет им изменять активность генов и работу клеток.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68275" y="2548195"/>
            <a:ext cx="3609600" cy="89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Эйкозаноиды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Эйкозаноиды действуют локально и быстро: они участвуют в воспалении, ощущении боли и свёртывании крови. Их эффект кратковременный, но физиологически очень значимый.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68275" y="3639601"/>
            <a:ext cx="3609600" cy="89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сигнала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Липидные сигналы эффективны даже в малых концентрациях, потому что распознаются специфическими рецепторами. Это обеспечивает тонкую настройку процессов в тканях и организме.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5900" y="1548787"/>
            <a:ext cx="4452300" cy="2402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Сходства и различия белков и липидов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1547938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и липиды по-разному организованы, но вместе поддерживают устойчивость клетки, её обмен веществ и связь с внешней средой.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265800" y="2834513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сильнее связаны с катализом и специализацией, а липиды — с барьером и запасом; вместе они образуют функционально целостную систему.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425900" y="3987375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схема по материалам школьного курса биологии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2689104"/>
            <a:ext cx="8604000" cy="23022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270000"/>
            <a:ext cx="8604000" cy="5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Нарушения функций белков и липидов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269950" y="1318602"/>
            <a:ext cx="2098800" cy="11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Генные мутации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последовательности аминокислот может нарушить сворачивание белка и лишить его активности. В результате страдают ферменты, переносчики и другие важные клеточные системы.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2438352" y="1318579"/>
            <a:ext cx="2098800" cy="11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Денатурация белков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температура, изменение pH или действие тяжёлых металлов нарушают пространственную структуру белка. Тогда ферменты теряют способность ускорять реакции обмена веществ.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4606750" y="1318566"/>
            <a:ext cx="2098800" cy="11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Повреждение липидов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меняется состав мембранных липидов, ухудшаются текучесть и проницаемость мембраны. Это мешает транспорту веществ и работе мембранных белков.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6775153" y="1318566"/>
            <a:ext cx="2098800" cy="11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Окислительный стресс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Свободные радикалы повреждают и белки, и липиды, что снижает жизнеспособность клетки. В таких условиях особенно уязвимы мембраны и ферментные системы.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2500" y="1516357"/>
            <a:ext cx="7239000" cy="12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и липиды: два основания клеточной жизни
</a:t>
            </a:r>
            <a:endParaRPr lang="en-US" sz="4012" dirty="0"/>
          </a:p>
        </p:txBody>
      </p:sp>
      <p:sp>
        <p:nvSpPr>
          <p:cNvPr id="5" name="Text 1"/>
          <p:cNvSpPr txBox="1"/>
          <p:nvPr/>
        </p:nvSpPr>
        <p:spPr>
          <a:xfrm>
            <a:off x="2581800" y="2936899"/>
            <a:ext cx="39804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и липиды выполняют разные, но взаимодополняющие задачи: одни ускоряют и направляют процессы, другие создают мембраны, запасают энергию и участвуют в регуляции. Вместе они обеспечивают жизнь клетки.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2026-06-01T19:33:53Z</dcterms:created>
  <dcterms:modified xsi:type="dcterms:W3CDTF">2026-06-01T19:33:53Z</dcterms:modified>
</cp:coreProperties>
</file>