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294300"/>
            <a:ext cx="6853200" cy="14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5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Побег и почки: основные понятия и тематический обзор
</a:t>
            </a:r>
            <a:endParaRPr lang="en-US" sz="3527" dirty="0"/>
          </a:p>
        </p:txBody>
      </p:sp>
      <p:sp>
        <p:nvSpPr>
          <p:cNvPr id="4" name="Text 1"/>
          <p:cNvSpPr txBox="1"/>
          <p:nvPr/>
        </p:nvSpPr>
        <p:spPr>
          <a:xfrm>
            <a:off x="5379725" y="2956550"/>
            <a:ext cx="3584100" cy="14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органы роста, развития и адаптации растений — побег и почки.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5380042" y="4674300"/>
            <a:ext cx="3584100" cy="289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025" y="1264148"/>
            <a:ext cx="4991400" cy="39239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1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значение изучения побегов и почек
</a:t>
            </a:r>
            <a:endParaRPr lang="en-US" sz="3184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956175"/>
            <a:ext cx="3942900" cy="20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побегов и почек началось в XVIII–XIX веках с работ Линнея и Гумбольдта. Микроскопия раскрыла их клеточную структуру и роль в развитии растений, заложив основы современных ботанических знаний.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побег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998975" y="1739850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Побег состоит из стебля, листьев и почек, служит для роста вверх и ветвления. Он обеспечивает площадь для фотосинтеза и восприятия солнечного света.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98975" y="2792006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Стебель способствует перемещению воды и питательных веществ между корнем и листьями, поддерживая жизнеспособность растения.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998975" y="3844175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Побег — основной орган, благодаря которому растение расширяет свою надземную часть и активно растёт в различных направлениях.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1111890"/>
            <a:ext cx="4841700" cy="40993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побега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5075100" y="1562075"/>
            <a:ext cx="3888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части побега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Стебель является осью побега, к которой прикрепляются листья и почки. Верхушечная почка расположена на конце побега и управляет его ростом.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069125" y="3272050"/>
            <a:ext cx="3888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Узлы и междоузлия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Узлы — участки крепления листьев и почек, а междоузлия — промежутки между ними, обеспечивающие длину побега и пространственное расположение органов.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стеблей у растений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1008261" y="128015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Прямостоячие стебли характерны для деревьев и кустарников, например, берёза и дуб, поддерживают вертикальный рост и укрепляют растение.
</a:t>
            </a:r>
            <a:endParaRPr lang="en-US" sz="1194" dirty="0"/>
          </a:p>
        </p:txBody>
      </p:sp>
      <p:sp>
        <p:nvSpPr>
          <p:cNvPr id="6" name="Text 2"/>
          <p:cNvSpPr txBox="1"/>
          <p:nvPr/>
        </p:nvSpPr>
        <p:spPr>
          <a:xfrm>
            <a:off x="1908255" y="2237533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Ползучие стебли растут вдоль поверхности почвы, как у земляники и клевера, обеспечивают быстрое размножение и укоренение.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808274" y="3194915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Вьющиеся стебли, встречающиеся у фасоли и хмеля, используют опоры для лазания и освоения пространства.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3708257" y="415231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Видоизменённые стебли, такие как клубни картофеля, луковицы лука или корневища ириса, служат для запаса питательных веществ и размножения.
</a:t>
            </a:r>
            <a:endParaRPr lang="en-US" sz="119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042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9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Почки: определение и биологическая роль
</a:t>
            </a:r>
            <a:endParaRPr lang="en-US" sz="2950" dirty="0"/>
          </a:p>
        </p:txBody>
      </p:sp>
      <p:sp>
        <p:nvSpPr>
          <p:cNvPr id="5" name="Text 1"/>
          <p:cNvSpPr txBox="1"/>
          <p:nvPr/>
        </p:nvSpPr>
        <p:spPr>
          <a:xfrm>
            <a:off x="3931100" y="2000741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Почка — зачаточный побег, состоящий из меристематических клеток, из которых формируются новые органы растения.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1674" y="3063929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обеспечивают восстановление растения после зимы и появление новых листьев, цветов и ветвей в сезон вегетации.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097625" y="4127104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выполняют функцию размножения и выживания в неблагоприятных условиях, поддерживая жизненные процессы растения.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450" y="1119028"/>
            <a:ext cx="5288100" cy="410034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8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почки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112288"/>
            <a:ext cx="3888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Защитные покровы и внутренние части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Почка покрыта почечными чешуями, которые защищают её от повреждений и пересыхания. Внутри находится зачаточный стебель с точками роста и молодыми листьями или цветами.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80000" y="3593700"/>
            <a:ext cx="47676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и размер почек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почек варьируется; например, у тополя почка удлинённая, а у сирени — округлая. Размер зависит от вида и развития почки.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3332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почек по функции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767327" y="1773250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Вегетативные почки формируют новые побеги и листья, отвечая за рост и развитие растения.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297900" y="2797671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Генеративные почки создают цветки и соцветия, обеспечивая половое размножение.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3397306" y="3825254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Смешанные почки могут одновременно развивать и вегетативные, и генеративные органы, встречаются, например, у яблони.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почек по расположению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998975" y="1739850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Верхушечная почка находится на конце побега и управляет его удлинением.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98975" y="2792006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Боковые почки расположены в пазухах листьев и участвуют в ветвлении растения.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998975" y="3844175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Придаточные почки формируются на стеблях, корнях или листьях, часто после повреждения, обеспечивая восстановление.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1550" y="1660664"/>
            <a:ext cx="3929100" cy="106894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почек по функциям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различия между вегетативными, генеративными и смешанными почками по функциям и продукции.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546764" y="399570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почек обеспечивает гибкость роста и размножения растений.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35075" y="3361042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средней школы, Пасечник В.В.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7350" y="523462"/>
            <a:ext cx="5549700" cy="47421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79941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2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образования побега из почки
</a:t>
            </a:r>
            <a:endParaRPr lang="en-US" sz="3288" dirty="0"/>
          </a:p>
        </p:txBody>
      </p:sp>
      <p:sp>
        <p:nvSpPr>
          <p:cNvPr id="6" name="Text 1"/>
          <p:cNvSpPr txBox="1"/>
          <p:nvPr/>
        </p:nvSpPr>
        <p:spPr>
          <a:xfrm>
            <a:off x="447900" y="15916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Весной, при повышении температуры и достаточном увлажнении, почки начинают набухать. Почки раскрываются, на свет появляются молодые побеги с зачаточными листьями, готовые к росту.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47900" y="29731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происходит благодаря интенсивному делению клеток верхушечной (апикальной) меристемы. Эта зона обеспечивает формирование новых тканей и удлинение побега в течение всего вегетационного периода.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и боковые побеги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83637" y="1831075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побег формируется из верхушечной почки и задаёт основную вертикальную ось растения, определяя его высоту и форму.
</a:t>
            </a:r>
            <a:endParaRPr lang="en-US" sz="1194" dirty="0"/>
          </a:p>
        </p:txBody>
      </p:sp>
      <p:sp>
        <p:nvSpPr>
          <p:cNvPr id="6" name="Text 2"/>
          <p:cNvSpPr txBox="1"/>
          <p:nvPr/>
        </p:nvSpPr>
        <p:spPr>
          <a:xfrm>
            <a:off x="483632" y="3118404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хвойных, например ели, главный побег выражен ярко, что придаёт растению конусовидную форму и стойкость к нагрузкам.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288766" y="2516000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Боковые побеги возникают из боковых почек, расположенных в пазухах листьев, они обеспечивают ветвление и увеличение общей поверхности фотосинтеза.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4288761" y="3803329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кустарниках преобладание боковых побегов создаёт компактную крону, обеспечивая густоту и защиту от экологических факторов.
</a:t>
            </a:r>
            <a:endParaRPr lang="en-US" sz="119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042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ветвления растений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3931100" y="2000741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Дихотомическое ветвление характеризуется равномерным разделением побега на две примерно равные части, типично для плаунов и некоторых папоротников.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1674" y="3063929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Моноподиальное ветвление подразумевает непрерывный рост главного побега, в то время как боковые отстают и развиваются слабее, как у елевых и сосновых деревьев.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097625" y="4127104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Симподиальное ветвление происходит при прекращении роста главного побега, который заменяется одним из боковых, что наблюдается у винограда и некоторых лиственных кустарников.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Годовой прирост побегов у разных растений
</a:t>
            </a:r>
            <a:endParaRPr lang="en-US" sz="2594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подчёркивают, что листопадные деревья могут иметь более быстрый прирост, чем хвойные, а кустарники демонстрируют более умеренный рост в высоту.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побегов напрямую зависит от вида растения и экологических условий, что отражает стратегии адаптации к окружающей среде.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средней школы, 2023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2951" y="2132400"/>
            <a:ext cx="578700" cy="57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6571" y="1466300"/>
            <a:ext cx="578700" cy="57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66055" y="2242435"/>
            <a:ext cx="578700" cy="578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35991" y="1466300"/>
            <a:ext cx="506363" cy="5787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Видоизменения побегов и их функции
</a:t>
            </a:r>
            <a:endParaRPr lang="en-US" sz="3600" dirty="0"/>
          </a:p>
        </p:txBody>
      </p:sp>
      <p:sp>
        <p:nvSpPr>
          <p:cNvPr id="8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3687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Колючки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Обеспечивают защиту от поедания животными, представлены у растений, таких как боярышник, предотвращая повреждение мягких тканей.
</a:t>
            </a:r>
            <a:endParaRPr lang="en-US" sz="1090" dirty="0"/>
          </a:p>
        </p:txBody>
      </p:sp>
      <p:sp>
        <p:nvSpPr>
          <p:cNvPr id="10" name="Text 3"/>
          <p:cNvSpPr txBox="1"/>
          <p:nvPr/>
        </p:nvSpPr>
        <p:spPr>
          <a:xfrm>
            <a:off x="2762158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Усики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Служат для закрепления растений на опорах, способствуют поддержанию вертикального положения, как у гороха и винограда.
</a:t>
            </a:r>
            <a:endParaRPr lang="en-US" sz="1090" dirty="0"/>
          </a:p>
        </p:txBody>
      </p:sp>
      <p:sp>
        <p:nvSpPr>
          <p:cNvPr id="11" name="Text 4"/>
          <p:cNvSpPr txBox="1"/>
          <p:nvPr/>
        </p:nvSpPr>
        <p:spPr>
          <a:xfrm>
            <a:off x="4960699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Клубни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Используются для накопления питательных веществ, обеспечивая выживание в неблагоприятных условиях, пример – клубни картофеля.
</a:t>
            </a:r>
            <a:endParaRPr lang="en-US" sz="1090" dirty="0"/>
          </a:p>
        </p:txBody>
      </p:sp>
      <p:sp>
        <p:nvSpPr>
          <p:cNvPr id="12" name="Text 5"/>
          <p:cNvSpPr txBox="1"/>
          <p:nvPr/>
        </p:nvSpPr>
        <p:spPr>
          <a:xfrm>
            <a:off x="7032576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Столоны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Позволяют размножаться вегетативно, распространяясь по поверхности почвы, как это происходит у земляники.
</a:t>
            </a:r>
            <a:endParaRPr lang="en-US" sz="109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5368"/>
            <a:ext cx="2877000" cy="2000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2625" y="884745"/>
            <a:ext cx="2216100" cy="19044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0950" y="1060314"/>
            <a:ext cx="3010200" cy="18255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Осеннее формирование почек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лета или начале осени растение направляет ресурсы на создание и закладку почек, которые содержат будущие листья и цветковые зачатки для следующего сезона.
</a:t>
            </a:r>
            <a:endParaRPr lang="en-US" sz="1169" dirty="0"/>
          </a:p>
        </p:txBody>
      </p:sp>
      <p:sp>
        <p:nvSpPr>
          <p:cNvPr id="9" name="Text 2"/>
          <p:cNvSpPr txBox="1"/>
          <p:nvPr/>
        </p:nvSpPr>
        <p:spPr>
          <a:xfrm>
            <a:off x="3190525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Покой почек зимой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зимний период почки находятся в состоянии покоя, защищённые чешуями, что предотвращает повреждение от холода и обеспечивают сохранность тканей.
</a:t>
            </a:r>
            <a:endParaRPr lang="en-US" sz="1169" dirty="0"/>
          </a:p>
        </p:txBody>
      </p:sp>
      <p:sp>
        <p:nvSpPr>
          <p:cNvPr id="10" name="Text 3"/>
          <p:cNvSpPr txBox="1"/>
          <p:nvPr/>
        </p:nvSpPr>
        <p:spPr>
          <a:xfrm>
            <a:off x="6310450" y="30379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Весеннее пробуждение почек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приходом весны и благоприятных условий почки начинают рост, распускаясь и давая начало новым побегам, что запускает новый цикл развития растения.
</a:t>
            </a:r>
            <a:endParaRPr lang="en-US" sz="1169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4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и ритм развития почек
</a:t>
            </a:r>
            <a:endParaRPr lang="en-US" sz="343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3332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и адаптации к среде обитания
</a:t>
            </a:r>
            <a:endParaRPr lang="en-US" sz="3143" dirty="0"/>
          </a:p>
        </p:txBody>
      </p:sp>
      <p:sp>
        <p:nvSpPr>
          <p:cNvPr id="5" name="Text 1"/>
          <p:cNvSpPr txBox="1"/>
          <p:nvPr/>
        </p:nvSpPr>
        <p:spPr>
          <a:xfrm>
            <a:off x="4767327" y="1773250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Толстые почечные чешуи и выделение смол служат защитой почек от низких температур, засухи и нападений вредителей в суровых климатических условиях.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297900" y="2797671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пустынных регионах почки растений способны поддерживать жизнеспособность в состоянии глубокого покоя до наступления дождей и благоприятной среды.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3397306" y="3825254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видов с коротким вегетационным периодом, таких как берёза и ольха, раннее распускание почек способствует эффективному использованию ограниченного времени для роста.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побегов и почек для человека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1008261" y="128015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широко применяются для размножения растений методом черенкования, что используется в селекции и агротехнике.
</a:t>
            </a:r>
            <a:endParaRPr lang="en-US" sz="1194" dirty="0"/>
          </a:p>
        </p:txBody>
      </p:sp>
      <p:sp>
        <p:nvSpPr>
          <p:cNvPr id="6" name="Text 2"/>
          <p:cNvSpPr txBox="1"/>
          <p:nvPr/>
        </p:nvSpPr>
        <p:spPr>
          <a:xfrm>
            <a:off x="1908255" y="2237533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Молодые побеги многих растений, например стручковой фасоли и спаржи, востребованы в кулинарии за свои вкусовые и полезные качества.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808274" y="3194915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Берёзовые почки включены в состав многих народных лекарственных средств благодаря содержащимся в них биоактивным веществам.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3708257" y="415231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Побеги и почки применяются при прививке плодовых деревьев, улучшая урожайность и качество культурных сортов.
</a:t>
            </a:r>
            <a:endParaRPr lang="en-US" sz="119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8940" y="869300"/>
            <a:ext cx="4683900" cy="12990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5075" y="2237695"/>
            <a:ext cx="4783800" cy="13501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98175" y="3662675"/>
            <a:ext cx="4683900" cy="12990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5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побегах и почках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06200" y="1169042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Эфирные масла в берёзовых почках
</a:t>
            </a:r>
            <a:pPr algn="l" indent="0" marL="0">
              <a:lnSpc>
                <a:spcPct val="115000"/>
              </a:lnSpc>
              <a:buNone/>
            </a:pPr>
            <a:r>
              <a:rPr lang="en-US" sz="9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Берёзовые почки богаты эфирными маслами и витаминами группы B, что придаёт им лечебные свойства и используется в ароматерапии и фитотерапии.
</a:t>
            </a:r>
            <a:endParaRPr lang="en-US" sz="1113" dirty="0"/>
          </a:p>
        </p:txBody>
      </p:sp>
      <p:sp>
        <p:nvSpPr>
          <p:cNvPr id="9" name="Text 2"/>
          <p:cNvSpPr txBox="1"/>
          <p:nvPr/>
        </p:nvSpPr>
        <p:spPr>
          <a:xfrm>
            <a:off x="506200" y="2479741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Спящие почки секвойи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секвойи способны сохранять жизнеспособность в состоянии спячки десятилетиями и активироваться после пожаров, обеспечивая восстановление леса.
</a:t>
            </a:r>
            <a:endParaRPr lang="en-US" sz="1153" dirty="0"/>
          </a:p>
        </p:txBody>
      </p:sp>
      <p:sp>
        <p:nvSpPr>
          <p:cNvPr id="10" name="Text 3"/>
          <p:cNvSpPr txBox="1"/>
          <p:nvPr/>
        </p:nvSpPr>
        <p:spPr>
          <a:xfrm>
            <a:off x="506200" y="3790462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Весенний рост побегов лилии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лилии развитие побегов происходит внутри луковицы и визуально становится заметным только с приходом весны, что защищает их зимой от повреждений.
</a:t>
            </a:r>
            <a:endParaRPr lang="en-US" sz="1183" dirty="0"/>
          </a:p>
        </p:txBody>
      </p:sp>
      <p:sp>
        <p:nvSpPr>
          <p:cNvPr id="11" name="Text 4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103403"/>
            <a:ext cx="9144000" cy="30360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03350" y="307700"/>
            <a:ext cx="7737300" cy="80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7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Побеги и почки: ключ к жизни растений и польза для человека
</a:t>
            </a:r>
            <a:endParaRPr lang="en-US" sz="2753" dirty="0"/>
          </a:p>
        </p:txBody>
      </p:sp>
      <p:sp>
        <p:nvSpPr>
          <p:cNvPr id="5" name="Text 1"/>
          <p:cNvSpPr txBox="1"/>
          <p:nvPr/>
        </p:nvSpPr>
        <p:spPr>
          <a:xfrm>
            <a:off x="2155750" y="1229875"/>
            <a:ext cx="48324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Побеги и почки — основа роста, развития и адаптации растений, играющие важную роль в природе и человеческой деятельности, от сельского хозяйства до медицины.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2026-05-08T16:30:28Z</dcterms:created>
  <dcterms:modified xsi:type="dcterms:W3CDTF">2026-05-08T16:30:28Z</dcterms:modified>
</cp:coreProperties>
</file>