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Взаимоотношения человека и природы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 природа влияют друг на друга каждый день.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взаимодействие человека и природы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включает всё живое и неживое вокруг нас. Человек берёт у неё ресурсы, но одновременно меняет среду обитания, поэтому эти отношения могут быть и полезными, и разрушительными.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2750595"/>
            <a:ext cx="8424000" cy="203196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7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кому нужен?
</a:t>
            </a:r>
            <a:endParaRPr lang="en-US" sz="2947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73550" y="1681209"/>
            <a:ext cx="3742629" cy="8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получает от природы всё необходимое для жизни: воду, пищу, воздух и материалы. Без этих ресурсов невозможно здоровье, работа, отдых и развитие городов.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73500" y="1183224"/>
            <a:ext cx="3742629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получает человек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854125" y="1681209"/>
            <a:ext cx="3742629" cy="8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тоже зависит от человека: от того, сохраняют ли люди леса, реки и животных. Бережное отношение помогает экосистемам сохранять равновесие и разнообразие видов.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4854075" y="1183224"/>
            <a:ext cx="3742629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зависит от людей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6525" y="457200"/>
            <a:ext cx="4577400" cy="13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природа и взаимоотношения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4662825" y="22116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важно понять, что природа — это не только лес и животные. В неё входят воздух, вода, почва, солнце, горы и все живые организмы.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62826" y="19897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Шире, чем лес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62825" y="29612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нужно увидеть связь между частями природы. Каждый её элемент влияет на другие: вода питает растения, растения поддерживают животных, а почва помогает расти урожаю.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662826" y="27393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Всё связано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662825" y="37109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становится ясно, что человек тоже часть этой системы. Его действия сразу отражаются на экосистемах: через загрязнение, строительство, вырубку или восстановление.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662826" y="34890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внутри системы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662825" y="44605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простой: взаимоотношения — это взаимное влияние. Поэтому бережные решения помогают и природе, и самому человеку, а разрушительные быстро возвращаются последствиями.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4662826" y="42386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Взаимное влияние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4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как часть экосистемы
</a:t>
            </a:r>
            <a:endParaRPr lang="en-US" sz="2944" dirty="0"/>
          </a:p>
        </p:txBody>
      </p:sp>
      <p:sp>
        <p:nvSpPr>
          <p:cNvPr id="10" name="Text 2"/>
          <p:cNvSpPr txBox="1"/>
          <p:nvPr/>
        </p:nvSpPr>
        <p:spPr>
          <a:xfrm>
            <a:off x="514247" y="1884175"/>
            <a:ext cx="37644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любой живой организм, человек дышит, ест, пьёт и нуждается в тепле, безопасности и подходящих условиях жизни. Без природной среды это невозможно.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14244" y="1461304"/>
            <a:ext cx="37644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потребности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14247" y="3607027"/>
            <a:ext cx="37644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с тем человек умеет сильно преобразовывать пространство. Он строит города, прокладывает дороги, осушает земли и меняет ландшафт под свои нужды.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14244" y="3184155"/>
            <a:ext cx="37644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Способность менять мир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4916847" y="1884175"/>
            <a:ext cx="37644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зависят от климата, воды и почвы не меньше, чем от домов и дорог. Эти природные условия делают жизнь комфортной и устойчивой.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4916844" y="1461304"/>
            <a:ext cx="37644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среды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4916847" y="3607027"/>
            <a:ext cx="37644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человек несёт особую ответственность. Его решения влияют не только на удобство жизни, но и на состояние природы вокруг.
</a:t>
            </a:r>
            <a:endParaRPr lang="en-US" sz="1300" dirty="0"/>
          </a:p>
        </p:txBody>
      </p:sp>
      <p:sp>
        <p:nvSpPr>
          <p:cNvPr id="17" name="Text 9"/>
          <p:cNvSpPr txBox="1"/>
          <p:nvPr/>
        </p:nvSpPr>
        <p:spPr>
          <a:xfrm>
            <a:off x="4916844" y="3184155"/>
            <a:ext cx="37644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за выбор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450" y="3012471"/>
            <a:ext cx="2716500" cy="159965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7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природа помогает человеку
</a:t>
            </a:r>
            <a:endParaRPr lang="en-US" sz="2947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9625" y="1902080"/>
            <a:ext cx="2540100" cy="8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помогают сохранять влагу, смягчают жару и защищают почву от разрушения. Они поддерживают местный климат и делают окружающую среду более устойчивой.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59600" y="1424793"/>
            <a:ext cx="25401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Климатическая защита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167050" y="1902080"/>
            <a:ext cx="2540100" cy="8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озёра и подземные воды снабжают города и сёла водой. От их качества напрямую зависят здоровье людей и работа хозяйства.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167025" y="1424793"/>
            <a:ext cx="25401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воды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313338" y="1902080"/>
            <a:ext cx="2540100" cy="8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вырабатывают кислород и создают условия для жизни животных и людей. Без зелёных растений невозможно нормальное существование большинства живых организмов.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313313" y="1424793"/>
            <a:ext cx="25401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воздух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3313325" y="3630680"/>
            <a:ext cx="2540100" cy="8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даёт сырьё для одежды, домов и других нужд. Древесина, волокна и природные материалы веками использовались человеком в быту.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3313300" y="3153393"/>
            <a:ext cx="25401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для жизни
</a:t>
            </a:r>
            <a:endParaRPr lang="en-US" sz="1300" dirty="0"/>
          </a:p>
        </p:txBody>
      </p:sp>
      <p:sp>
        <p:nvSpPr>
          <p:cNvPr id="19" name="Text 10"/>
          <p:cNvSpPr txBox="1"/>
          <p:nvPr/>
        </p:nvSpPr>
        <p:spPr>
          <a:xfrm>
            <a:off x="459613" y="3630680"/>
            <a:ext cx="2540100" cy="8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даёт урожай, а значит обеспечивает пищу для людей и корм для животных. Её плодородие — основа сельского хозяйства.
</a:t>
            </a:r>
            <a:endParaRPr lang="en-US" sz="1000" dirty="0"/>
          </a:p>
        </p:txBody>
      </p:sp>
      <p:sp>
        <p:nvSpPr>
          <p:cNvPr id="20" name="Text 11"/>
          <p:cNvSpPr txBox="1"/>
          <p:nvPr/>
        </p:nvSpPr>
        <p:spPr>
          <a:xfrm>
            <a:off x="459587" y="3153393"/>
            <a:ext cx="25401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и урожай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228400" cy="8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помощь становится взаимной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люди начинают с простых действий: не бросают мусор, экономят воду и электричество, выбирают многоразовые вещи и уменьшают лишнее потребление.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лишнего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780850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люди защищают животных и их места обитания. Сохранение редких видов помогает экосистемам оставаться устойчивыми и жизнеспособными.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780850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живого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4640567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большое значение имеет раздельный сбор отходов. Когда материалы попадают в переработку, уменьшается нагрузка на свалки и сокращается загрязнение среды.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640567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Разумное обращение с отходами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2500283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важна помощь территориям: посадка деревьев, очистка берегов и уход за зелёными зонами снижают вред и возвращают природе часть утраченных возможностей.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2500283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мест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286600"/>
            <a:ext cx="8424000" cy="52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история влияния человека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613850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жили охотой и собирательством, брали у природы только то, что могли найти. Влияние было сравнительно небольшим, потому что поселения были редкими.
</a:t>
            </a:r>
            <a:endParaRPr lang="en-US" sz="1089" dirty="0"/>
          </a:p>
        </p:txBody>
      </p:sp>
      <p:sp>
        <p:nvSpPr>
          <p:cNvPr id="11" name="Text 3"/>
          <p:cNvSpPr txBox="1"/>
          <p:nvPr/>
        </p:nvSpPr>
        <p:spPr>
          <a:xfrm>
            <a:off x="613850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 и собирательство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112209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появлением земледелия и скотоводства люди стали преобразовывать земли, вырубать леса и использовать больше воды. Природа начала меняться заметно сильнее.
</a:t>
            </a:r>
            <a:endParaRPr lang="en-US" sz="1056" dirty="0"/>
          </a:p>
        </p:txBody>
      </p:sp>
      <p:sp>
        <p:nvSpPr>
          <p:cNvPr id="13" name="Text 5"/>
          <p:cNvSpPr txBox="1"/>
          <p:nvPr/>
        </p:nvSpPr>
        <p:spPr>
          <a:xfrm>
            <a:off x="3112209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Земледелие и скотоводство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610568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промышленность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610568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ростом городов, заводов и транспорта влияние человека стало особенно масштабным. Потребности выросли, а нагрузка на природу стала постоянной и глобальной.
</a:t>
            </a:r>
            <a:endParaRPr lang="en-US" sz="107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влияние усиливается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ростом населения возрастает потребность в жилье, энергии и транспорте, а значит увеличивается и использование природных ресурсов.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людей, тем выше спрос на ресурсы и тем сильнее давление на природу.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UN, World Population Prospects 2024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503425" y="1878106"/>
            <a:ext cx="42807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9700" dirty="0"/>
          </a:p>
        </p:txBody>
      </p:sp>
      <p:sp>
        <p:nvSpPr>
          <p:cNvPr id="6" name="Text 2"/>
          <p:cNvSpPr txBox="1"/>
          <p:nvPr/>
        </p:nvSpPr>
        <p:spPr>
          <a:xfrm>
            <a:off x="4503425" y="3556288"/>
            <a:ext cx="42807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пути воздействия человека на природу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1878100"/>
            <a:ext cx="3504600" cy="25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эти два направления чаще всего определяют, как сильно человек меняет природную среду вокруг себя.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360000" y="4534050"/>
            <a:ext cx="3567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«Взаимоотношения человека и природы».
</a:t>
            </a:r>
            <a:endParaRPr lang="en-US" sz="93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4444" y="1279025"/>
            <a:ext cx="3429012" cy="3504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4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воздух и воду
</a:t>
            </a:r>
            <a:endParaRPr lang="en-US" sz="2944" dirty="0"/>
          </a:p>
        </p:txBody>
      </p:sp>
      <p:sp>
        <p:nvSpPr>
          <p:cNvPr id="11" name="Text 2"/>
          <p:cNvSpPr txBox="1"/>
          <p:nvPr/>
        </p:nvSpPr>
        <p:spPr>
          <a:xfrm>
            <a:off x="545600" y="1631251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Транспорт, особенно в городах, выбрасывает в воздух выхлопные газы и мелкие частицы. Они ухудшают видимость, раздражают дыхательные пути и со временем повышают риск болезней у людей.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545600" y="1314875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Выхлопы транспорта
</a:t>
            </a:r>
            <a:endParaRPr lang="en-US" sz="1080" dirty="0"/>
          </a:p>
        </p:txBody>
      </p:sp>
      <p:sp>
        <p:nvSpPr>
          <p:cNvPr id="13" name="Text 4"/>
          <p:cNvSpPr txBox="1"/>
          <p:nvPr/>
        </p:nvSpPr>
        <p:spPr>
          <a:xfrm>
            <a:off x="545600" y="2554617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Заводы и электростанции могут выбрасывать сернистые и азотные соединения, дым и пыль. Без очистки такие вещества оседают на почве и растениях, а затем попадают в воду.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45600" y="2238242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выбросы
</a:t>
            </a:r>
            <a:endParaRPr lang="en-US" sz="1080" dirty="0"/>
          </a:p>
        </p:txBody>
      </p:sp>
      <p:sp>
        <p:nvSpPr>
          <p:cNvPr id="15" name="Text 6"/>
          <p:cNvSpPr txBox="1"/>
          <p:nvPr/>
        </p:nvSpPr>
        <p:spPr>
          <a:xfrm>
            <a:off x="545600" y="3477984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Сточные воды приносят в реки и моря моющие средства, нефть, химикаты и бытовые отходы. Из-за этого страдают рыбы, водные растения и качество питьевой воды.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545600" y="3161608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водоёмов
</a:t>
            </a:r>
            <a:endParaRPr lang="en-US" sz="1080" dirty="0"/>
          </a:p>
        </p:txBody>
      </p:sp>
      <p:sp>
        <p:nvSpPr>
          <p:cNvPr id="17" name="Text 8"/>
          <p:cNvSpPr txBox="1"/>
          <p:nvPr/>
        </p:nvSpPr>
        <p:spPr>
          <a:xfrm>
            <a:off x="545600" y="4401350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воздух и вода важны не только для природы, но и для человека. Когда они загрязняются, ухудшается здоровье, снижается урожайность и нарушается жизнь целых экосистем.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545600" y="4084974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результат
</a:t>
            </a:r>
            <a:endParaRPr lang="en-US" sz="108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7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берётся мусор и куда он девается
</a:t>
            </a:r>
            <a:endParaRPr lang="en-US" sz="3197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983413"/>
            <a:ext cx="8424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пластиковых отходов от человека до природной среды и способов их удаления.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725" y="360000"/>
            <a:ext cx="3671851" cy="442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40575" y="457194"/>
            <a:ext cx="4143300" cy="13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 фрагментация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5096875" y="2446397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лес вырубают ради древесины, новых полей, дорог или строительства. На месте сплошного леса остаются просеки, а среда для многих видов становится меньше.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096875" y="2160300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вырубают лес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096875" y="4279947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Фрагментация ослабляет связи внутри экосистемы: уменьшается число видов, нарушается размножение и сокращается устойчивость леса. Восстановление занимает много лет и требует бережного использования территорий.
</a:t>
            </a:r>
            <a:endParaRPr lang="en-US" sz="943" dirty="0"/>
          </a:p>
        </p:txBody>
      </p:sp>
      <p:sp>
        <p:nvSpPr>
          <p:cNvPr id="13" name="Text 5"/>
          <p:cNvSpPr txBox="1"/>
          <p:nvPr/>
        </p:nvSpPr>
        <p:spPr>
          <a:xfrm>
            <a:off x="5096875" y="3993850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чему это приводит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096875" y="3363172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крупный массив леса распадается на отдельные участки. Между ними трудно перемещаться, искать корм и укрытие, поэтому животные чаще гибнут или покидают территорию.
</a:t>
            </a:r>
            <a:endParaRPr lang="en-US" sz="973" dirty="0"/>
          </a:p>
        </p:txBody>
      </p:sp>
      <p:sp>
        <p:nvSpPr>
          <p:cNvPr id="15" name="Text 7"/>
          <p:cNvSpPr txBox="1"/>
          <p:nvPr/>
        </p:nvSpPr>
        <p:spPr>
          <a:xfrm>
            <a:off x="5096875" y="3077075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с природой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9875" y="2141037"/>
            <a:ext cx="8424000" cy="264072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7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меняется: что это значит
</a:t>
            </a:r>
            <a:endParaRPr lang="en-US" sz="2947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59625" y="1387225"/>
            <a:ext cx="25401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меняется постепенно, но последствия заметны быстро: сезоны становятся менее предсказуемыми, а погода — более резкой. Это влияет на сельское хозяйство, водные ресурсы и повседневную жизнь людей.
</a:t>
            </a:r>
            <a:endParaRPr lang="en-US" sz="894" dirty="0"/>
          </a:p>
        </p:txBody>
      </p:sp>
      <p:sp>
        <p:nvSpPr>
          <p:cNvPr id="10" name="Text 3"/>
          <p:cNvSpPr txBox="1"/>
          <p:nvPr/>
        </p:nvSpPr>
        <p:spPr>
          <a:xfrm>
            <a:off x="459600" y="1072599"/>
            <a:ext cx="25401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становится нестабильнее
</a:t>
            </a:r>
            <a:endParaRPr lang="en-US" sz="1192" dirty="0"/>
          </a:p>
        </p:txBody>
      </p:sp>
      <p:sp>
        <p:nvSpPr>
          <p:cNvPr id="11" name="Text 4"/>
          <p:cNvSpPr txBox="1"/>
          <p:nvPr/>
        </p:nvSpPr>
        <p:spPr>
          <a:xfrm>
            <a:off x="6164856" y="1387225"/>
            <a:ext cx="25401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человека меняется всё: в жару труднее учиться и работать, повышается нагрузка на здоровье, а неурожаи и нехватка воды делают жизнь менее безопасной и предсказуемой.
</a:t>
            </a:r>
            <a:endParaRPr lang="en-US" sz="894" dirty="0"/>
          </a:p>
        </p:txBody>
      </p:sp>
      <p:sp>
        <p:nvSpPr>
          <p:cNvPr id="12" name="Text 5"/>
          <p:cNvSpPr txBox="1"/>
          <p:nvPr/>
        </p:nvSpPr>
        <p:spPr>
          <a:xfrm>
            <a:off x="6164831" y="1072599"/>
            <a:ext cx="25401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для людей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3312244" y="1387225"/>
            <a:ext cx="25401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природы потепление опасно засухами, пожарами и таянием льда. Многие растения и животные не успевают приспособиться, поэтому их ареалы смещаются или сокращаются.
</a:t>
            </a:r>
            <a:endParaRPr lang="en-US" sz="894" dirty="0"/>
          </a:p>
        </p:txBody>
      </p:sp>
      <p:sp>
        <p:nvSpPr>
          <p:cNvPr id="14" name="Text 7"/>
          <p:cNvSpPr txBox="1"/>
          <p:nvPr/>
        </p:nvSpPr>
        <p:spPr>
          <a:xfrm>
            <a:off x="3312219" y="1072599"/>
            <a:ext cx="25401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для природы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01605"/>
            <a:ext cx="8424000" cy="21800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228400" cy="4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3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исчезновение видов важно
</a:t>
            </a:r>
            <a:endParaRPr lang="en-US" sz="3003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1604605"/>
            <a:ext cx="2644500" cy="7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исчезновение одного вида кажется незаметным, но каждый организм выполняет свою роль. Если исчезает опылитель, хищник или растение, нарушаются привычные связи в природе.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1287008"/>
            <a:ext cx="2644500" cy="2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вид важен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139500" y="1604605"/>
            <a:ext cx="2644500" cy="7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итоге страдают и люди: уменьшаются запасы пищи, ухудшается состояние почв и воды, а разрушенные цепочки питания делают природные системы более хрупкими и непредсказуемыми.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139500" y="1287008"/>
            <a:ext cx="2644500" cy="2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 всех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3249750" y="1604605"/>
            <a:ext cx="2644500" cy="7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экосистема становится менее устойчивой к засухам, болезням и вмешательству человека. Чем меньше разнообразие, тем труднее природе восстанавливаться после повреждений.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3249750" y="1287008"/>
            <a:ext cx="2644500" cy="2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Снижается устойчивость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4444" y="1279025"/>
            <a:ext cx="3429012" cy="3504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6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технологий при правильном подходе
</a:t>
            </a:r>
            <a:endParaRPr lang="en-US" sz="2936" dirty="0"/>
          </a:p>
        </p:txBody>
      </p:sp>
      <p:sp>
        <p:nvSpPr>
          <p:cNvPr id="11" name="Text 2"/>
          <p:cNvSpPr txBox="1"/>
          <p:nvPr/>
        </p:nvSpPr>
        <p:spPr>
          <a:xfrm>
            <a:off x="545600" y="1631251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Очистные сооружения помогают удалять загрязнения из воды и воздуха, прежде чем они попадут в природу. Это один из самых заметных способов уменьшить вред от городов и предприятий.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545600" y="1314875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загрязнений
</a:t>
            </a:r>
            <a:endParaRPr lang="en-US" sz="1080" dirty="0"/>
          </a:p>
        </p:txBody>
      </p:sp>
      <p:sp>
        <p:nvSpPr>
          <p:cNvPr id="13" name="Text 4"/>
          <p:cNvSpPr txBox="1"/>
          <p:nvPr/>
        </p:nvSpPr>
        <p:spPr>
          <a:xfrm>
            <a:off x="545600" y="2554617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Энергосберегающие лампы и экономичные приборы сокращают расход электричества. А значит, уменьшается и нагрузка на электростанции, которые нередко дают выбросы в атмосферу.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45600" y="2238242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расход энергии
</a:t>
            </a:r>
            <a:endParaRPr lang="en-US" sz="1080" dirty="0"/>
          </a:p>
        </p:txBody>
      </p:sp>
      <p:sp>
        <p:nvSpPr>
          <p:cNvPr id="15" name="Text 6"/>
          <p:cNvSpPr txBox="1"/>
          <p:nvPr/>
        </p:nvSpPr>
        <p:spPr>
          <a:xfrm>
            <a:off x="545600" y="3477984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Общественный транспорт, велосипед и капельный полив помогают тратить меньше топлива и воды. Такие решения особенно полезны там, где ресурсов требуется много каждый день.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545600" y="3161608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ресурсов
</a:t>
            </a:r>
            <a:endParaRPr lang="en-US" sz="1080" dirty="0"/>
          </a:p>
        </p:txBody>
      </p:sp>
      <p:sp>
        <p:nvSpPr>
          <p:cNvPr id="17" name="Text 8"/>
          <p:cNvSpPr txBox="1"/>
          <p:nvPr/>
        </p:nvSpPr>
        <p:spPr>
          <a:xfrm>
            <a:off x="545600" y="4401350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отходов и повторное использование вещей уменьшают количество мусора на свалках. Техника полезна тогда, когда она помогает людям бережнее обращаться с природой.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545600" y="4084974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отходов
</a:t>
            </a:r>
            <a:endParaRPr lang="en-US" sz="108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725" y="360000"/>
            <a:ext cx="3671851" cy="442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40575" y="457194"/>
            <a:ext cx="4143300" cy="13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устойчивое развитие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5096875" y="2446397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принцип устойчивого развития — не брать у природы больше, чем она может восстановить. Это особенно важно для воды, лесов, почв и полезных ископаемых.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096875" y="2160300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ресурсы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096875" y="4279947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принцип — искать равновесие между природой, экономикой и человеком. Если одна часть страдает слишком сильно, развитие становится непрочным и недолговечным.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096875" y="3993850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Сохранять баланс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096875" y="3363172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принцип — думать не только о пользе сегодня, но и о будущем. Решения должны поддерживать экономику и не ухудшать условия жизни следующих поколений.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5096875" y="3077075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Думать на будущее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659003"/>
            <a:ext cx="4684800" cy="10127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делать каждый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шаги доступны каждому школьнику и помогают уменьшить расход ресурсов, количество мусора и лишние выбросы. Важно не одно действие, а привычка повторять его регулярно.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простые привычки заметно сокращают отходы и потребление ресурсов в школе и дома.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практических экологичных действий для школы и дома.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Мини-проект для школы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983413"/>
            <a:ext cx="8424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мини-проекта для класса или школы на 2–4 недели.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не может жить отдельно от природы, поэтому каждое его решение имеет последствия. Если действовать бережно и регулярно, можно сохранить ресурсы, здоровье людей и устойчивость окружающей среды.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связи человека и природы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2026-07-25T17:37:02Z</dcterms:created>
  <dcterms:modified xsi:type="dcterms:W3CDTF">2026-07-25T17:37:02Z</dcterms:modified>
</cp:coreProperties>
</file>