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image" Target="../media/image-7-8.png"/><Relationship Id="rId9" Type="http://schemas.openxmlformats.org/officeDocument/2006/relationships/image" Target="../media/image-7-9.png"/><Relationship Id="rId10" Type="http://schemas.openxmlformats.org/officeDocument/2006/relationships/image" Target="../media/image-7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3066" y="1069925"/>
            <a:ext cx="3155218" cy="31707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960200" y="370725"/>
            <a:ext cx="4090500" cy="59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960200" y="1156500"/>
            <a:ext cx="4090500" cy="283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500" b="1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Морфемика и словообразование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Разберём, из каких частей состоит слово и как появляются новые слова.
</a:t>
            </a:r>
            <a:endParaRPr lang="en-US" sz="45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571475" y="1148452"/>
            <a:ext cx="3218100" cy="315524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20150" y="1213600"/>
            <a:ext cx="4829100" cy="234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Морфемы помогают понимать незнакомые слова, находить общую часть у родственных слов и проверять написание в корне, приставке и суффиксе.
</a:t>
            </a:r>
            <a:endParaRPr lang="en-US" sz="1600" dirty="0"/>
          </a:p>
        </p:txBody>
      </p:sp>
      <p:sp>
        <p:nvSpPr>
          <p:cNvPr id="7" name="Text 1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40" b="1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строение слова важно для шестиклассника
</a:t>
            </a:r>
            <a:endParaRPr lang="en-US" sz="2540" dirty="0"/>
          </a:p>
        </p:txBody>
      </p:sp>
      <p:sp>
        <p:nvSpPr>
          <p:cNvPr id="8" name="Text 2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6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6987" y="1355320"/>
            <a:ext cx="2307600" cy="196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Морфема — это минимальная значимая часть слова. Она уже несёт смысл или указывает на грамматическую форму, поэтому без морфем невозможно точно описать строение слова.
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3418224" y="1355320"/>
            <a:ext cx="2307600" cy="196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основным морфемам относятся корень, приставка, суффикс и окончание. Они работают вместе: одни сохраняют общее значение, другие уточняют его или помогают образовать новое слово.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6269462" y="1355320"/>
            <a:ext cx="2307600" cy="196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Основа слова — это часть без окончания. Именно она показывает, какие морфемы входят в слово и как они связаны между собой по смыслу и строению.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D5121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морфема
</a:t>
            </a:r>
            <a:endParaRPr lang="en-US" sz="3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00" y="1458403"/>
            <a:ext cx="4151400" cy="213064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420150" y="1148225"/>
            <a:ext cx="3925500" cy="27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где находится каждая морфема и какую роль она выполняет.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Корень объединяет родственные слова, а приставка, суффикс и окончание по-разному влияют на значение и форму.
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12983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морфемы и их роль в слове
</a:t>
            </a:r>
            <a:endParaRPr lang="en-US" sz="3000" dirty="0"/>
          </a:p>
        </p:txBody>
      </p:sp>
      <p:sp>
        <p:nvSpPr>
          <p:cNvPr id="8" name="Text 3"/>
          <p:cNvSpPr txBox="1"/>
          <p:nvPr/>
        </p:nvSpPr>
        <p:spPr>
          <a:xfrm>
            <a:off x="4572000" y="4033250"/>
            <a:ext cx="4151400" cy="29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69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 урока по теме «Морфемика и словообразование»
</a:t>
            </a:r>
            <a:endParaRPr lang="en-US" sz="1169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075" y="0"/>
            <a:ext cx="379735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799650" y="1613925"/>
            <a:ext cx="4923900" cy="95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Корень объединяет однокоренные слова, которые связаны общим смыслом. Например, в словах вода, водный и подводный сохраняется основная идея, связанная с водой.
</a:t>
            </a:r>
            <a:endParaRPr lang="en-US" sz="1600" dirty="0"/>
          </a:p>
        </p:txBody>
      </p:sp>
      <p:sp>
        <p:nvSpPr>
          <p:cNvPr id="8" name="Text 1"/>
          <p:cNvSpPr txBox="1"/>
          <p:nvPr/>
        </p:nvSpPr>
        <p:spPr>
          <a:xfrm>
            <a:off x="3799747" y="342050"/>
            <a:ext cx="49239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68" b="1" dirty="0">
                <a:solidFill>
                  <a:srgbClr val="12983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Корень как смысловой центр слова
</a:t>
            </a:r>
            <a:endParaRPr lang="en-US" sz="2168" dirty="0"/>
          </a:p>
        </p:txBody>
      </p:sp>
      <p:sp>
        <p:nvSpPr>
          <p:cNvPr id="9" name="Text 2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3799650" y="1044438"/>
            <a:ext cx="4923900" cy="40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Общее значение в родственных словах
</a:t>
            </a:r>
            <a:endParaRPr lang="en-US" sz="1800" dirty="0"/>
          </a:p>
        </p:txBody>
      </p:sp>
      <p:sp>
        <p:nvSpPr>
          <p:cNvPr id="11" name="Text 4"/>
          <p:cNvSpPr txBox="1"/>
          <p:nvPr/>
        </p:nvSpPr>
        <p:spPr>
          <a:xfrm>
            <a:off x="3799300" y="3380538"/>
            <a:ext cx="4923900" cy="95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корень звучит немного по-разному, но связь слов остаётся. В парах друг — друзья, лес — лесок общий смысл сохраняется, хотя в звучании появляются изменения.
</a:t>
            </a:r>
            <a:endParaRPr lang="en-US" sz="1600" dirty="0"/>
          </a:p>
        </p:txBody>
      </p:sp>
      <p:sp>
        <p:nvSpPr>
          <p:cNvPr id="12" name="Text 5"/>
          <p:cNvSpPr txBox="1"/>
          <p:nvPr/>
        </p:nvSpPr>
        <p:spPr>
          <a:xfrm>
            <a:off x="3799300" y="2811050"/>
            <a:ext cx="4923900" cy="40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корень может меняться на слух
</a:t>
            </a:r>
            <a:endParaRPr lang="en-US" sz="18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997400" y="2190549"/>
            <a:ext cx="4710300" cy="102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Сравните: ехать — приехать, писать — переписать, идти — уйти. В каждой паре часть речи остаётся той же, но значение слова становится другим.
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544950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1088575" y="241125"/>
            <a:ext cx="2585400" cy="466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Приставка: что она добавляет к значению
</a:t>
            </a:r>
            <a:endParaRPr lang="en-US" sz="3000" dirty="0"/>
          </a:p>
        </p:txBody>
      </p:sp>
      <p:sp>
        <p:nvSpPr>
          <p:cNvPr id="10" name="Text 3"/>
          <p:cNvSpPr txBox="1"/>
          <p:nvPr/>
        </p:nvSpPr>
        <p:spPr>
          <a:xfrm>
            <a:off x="3997400" y="599299"/>
            <a:ext cx="4710300" cy="102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Приставка стоит перед корнем и помогает образовывать новые слова. Она может указывать на приближение, удаление, начало действия или его повторение.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011900" y="3781799"/>
            <a:ext cx="4710300" cy="102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Приставки часто уточняют направление или оттенок действия. Поэтому одно и то же слово с разными приставками может обозначать разные ситуации и смысловые связи.
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41978" y="1453774"/>
            <a:ext cx="258038" cy="2949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823728" y="1453774"/>
            <a:ext cx="258038" cy="2949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892147" y="1474691"/>
            <a:ext cx="284700" cy="253067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6973897" y="1474691"/>
            <a:ext cx="284700" cy="253067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Суффикс: как образуются новые слова
</a:t>
            </a:r>
            <a:endParaRPr lang="en-US" sz="3000" dirty="0"/>
          </a:p>
        </p:txBody>
      </p:sp>
      <p:sp>
        <p:nvSpPr>
          <p:cNvPr id="13" name="Text 1"/>
          <p:cNvSpPr txBox="1"/>
          <p:nvPr/>
        </p:nvSpPr>
        <p:spPr>
          <a:xfrm>
            <a:off x="544950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600" dirty="0"/>
          </a:p>
        </p:txBody>
      </p:sp>
      <p:sp>
        <p:nvSpPr>
          <p:cNvPr id="14" name="Text 2"/>
          <p:cNvSpPr txBox="1"/>
          <p:nvPr/>
        </p:nvSpPr>
        <p:spPr>
          <a:xfrm>
            <a:off x="545574" y="2008987"/>
            <a:ext cx="1764600" cy="215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Суффикс может обозначать человека по профессии, занятию или признаку. Так появляются слова учитель, водитель, читатель.
</a:t>
            </a:r>
            <a:endParaRPr lang="en-US" sz="1200" dirty="0"/>
          </a:p>
        </p:txBody>
      </p:sp>
      <p:sp>
        <p:nvSpPr>
          <p:cNvPr id="15" name="Text 3"/>
          <p:cNvSpPr txBox="1"/>
          <p:nvPr/>
        </p:nvSpPr>
        <p:spPr>
          <a:xfrm>
            <a:off x="1296175" y="1291325"/>
            <a:ext cx="1013700" cy="61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Названия людей
</a:t>
            </a:r>
            <a:endParaRPr lang="en-US" sz="1300" dirty="0"/>
          </a:p>
        </p:txBody>
      </p:sp>
      <p:sp>
        <p:nvSpPr>
          <p:cNvPr id="16" name="Text 4"/>
          <p:cNvSpPr txBox="1"/>
          <p:nvPr/>
        </p:nvSpPr>
        <p:spPr>
          <a:xfrm>
            <a:off x="2627324" y="2008987"/>
            <a:ext cx="1764600" cy="215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Суффикс помогает назвать предмет или его уменьшенную форму. Например: книга — книжка, дом — домик.
</a:t>
            </a:r>
            <a:endParaRPr lang="en-US" sz="1200" dirty="0"/>
          </a:p>
        </p:txBody>
      </p:sp>
      <p:sp>
        <p:nvSpPr>
          <p:cNvPr id="17" name="Text 5"/>
          <p:cNvSpPr txBox="1"/>
          <p:nvPr/>
        </p:nvSpPr>
        <p:spPr>
          <a:xfrm>
            <a:off x="3377925" y="1291325"/>
            <a:ext cx="1013700" cy="61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Названия предметов
</a:t>
            </a:r>
            <a:endParaRPr lang="en-US" sz="1300" dirty="0"/>
          </a:p>
        </p:txBody>
      </p:sp>
      <p:sp>
        <p:nvSpPr>
          <p:cNvPr id="18" name="Text 6"/>
          <p:cNvSpPr txBox="1"/>
          <p:nvPr/>
        </p:nvSpPr>
        <p:spPr>
          <a:xfrm>
            <a:off x="4709074" y="2008987"/>
            <a:ext cx="1764600" cy="215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помощью суффиксов образуются слова со значением свойства или качества. Примеры: добрый — доброта, смелый — смелость.
</a:t>
            </a:r>
            <a:endParaRPr lang="en-US" sz="1200" dirty="0"/>
          </a:p>
        </p:txBody>
      </p:sp>
      <p:sp>
        <p:nvSpPr>
          <p:cNvPr id="19" name="Text 7"/>
          <p:cNvSpPr txBox="1"/>
          <p:nvPr/>
        </p:nvSpPr>
        <p:spPr>
          <a:xfrm>
            <a:off x="5459675" y="1291325"/>
            <a:ext cx="1013700" cy="61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Признаки и качества
</a:t>
            </a:r>
            <a:endParaRPr lang="en-US" sz="1300" dirty="0"/>
          </a:p>
        </p:txBody>
      </p:sp>
      <p:sp>
        <p:nvSpPr>
          <p:cNvPr id="20" name="Text 8"/>
          <p:cNvSpPr txBox="1"/>
          <p:nvPr/>
        </p:nvSpPr>
        <p:spPr>
          <a:xfrm>
            <a:off x="6790824" y="2008987"/>
            <a:ext cx="1764600" cy="215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Суффиксы могут придавать оценку, уменьшение или увеличение. Сравните: домик, домище, словечко — значение меняется заметно.
</a:t>
            </a:r>
            <a:endParaRPr lang="en-US" sz="1200" dirty="0"/>
          </a:p>
        </p:txBody>
      </p:sp>
      <p:sp>
        <p:nvSpPr>
          <p:cNvPr id="21" name="Text 9"/>
          <p:cNvSpPr txBox="1"/>
          <p:nvPr/>
        </p:nvSpPr>
        <p:spPr>
          <a:xfrm>
            <a:off x="7541425" y="1291325"/>
            <a:ext cx="1013700" cy="61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Особое значение слова
</a:t>
            </a:r>
            <a:endParaRPr lang="en-US" sz="13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65900" y="1406481"/>
            <a:ext cx="2454000" cy="242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Окончание служит для связи слов в предложении. Оно помогает согласовывать слова по числу, падежу и роду, чтобы речь звучала грамотно и понятно.
</a:t>
            </a:r>
            <a:endParaRPr lang="en-US" sz="1600" dirty="0"/>
          </a:p>
        </p:txBody>
      </p:sp>
      <p:sp>
        <p:nvSpPr>
          <p:cNvPr id="8" name="Text 1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12983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Окончание и форма слова
</a:t>
            </a:r>
            <a:endParaRPr lang="en-US" sz="3000" dirty="0"/>
          </a:p>
        </p:txBody>
      </p:sp>
      <p:sp>
        <p:nvSpPr>
          <p:cNvPr id="10" name="Text 3"/>
          <p:cNvSpPr txBox="1"/>
          <p:nvPr/>
        </p:nvSpPr>
        <p:spPr>
          <a:xfrm>
            <a:off x="3344725" y="1406481"/>
            <a:ext cx="2454000" cy="242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 формы: книга, книги, книге. Предмет остаётся тем же, но окончание меняется, потому что слово используется в разных грамматических условиях.
</a:t>
            </a:r>
            <a:endParaRPr lang="en-US" sz="1600" dirty="0"/>
          </a:p>
        </p:txBody>
      </p:sp>
      <p:sp>
        <p:nvSpPr>
          <p:cNvPr id="11" name="Text 4"/>
          <p:cNvSpPr txBox="1"/>
          <p:nvPr/>
        </p:nvSpPr>
        <p:spPr>
          <a:xfrm>
            <a:off x="6269025" y="1396231"/>
            <a:ext cx="2454000" cy="242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некоторых слов окончания нет: кофе, метро, пальто. Такие слова не изменяются, поэтому их форма остаётся одинаковой во всех контекстах.
</a:t>
            </a:r>
            <a:endParaRPr lang="en-US" sz="16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46718" y="342050"/>
            <a:ext cx="5175714" cy="3891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600" dirty="0"/>
          </a:p>
        </p:txBody>
      </p:sp>
      <p:sp>
        <p:nvSpPr>
          <p:cNvPr id="5" name="Text 1"/>
          <p:cNvSpPr txBox="1"/>
          <p:nvPr/>
        </p:nvSpPr>
        <p:spPr>
          <a:xfrm>
            <a:off x="420150" y="342050"/>
            <a:ext cx="2878200" cy="389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D5121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выполнять морфемный разбор слова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разбора помогает не пропустить ни одну значимую часть слова.
</a:t>
            </a:r>
            <a:endParaRPr lang="en-US" sz="3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94050" y="1069609"/>
            <a:ext cx="3829500" cy="261968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420150" y="1068000"/>
            <a:ext cx="4151400" cy="18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диаграмме видно, что в учебных примерах чаще всего встречаются суффиксальный и приставочный способы.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способы словообразования дополняют друг друга: одни меняют значение, другие помогают точнее назвать предмет или явление.
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4893900" y="3843000"/>
            <a:ext cx="3829500" cy="43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примеры по теме «Морфемика и словообразование»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Способы образования новых слов
</a:t>
            </a:r>
            <a:endParaRPr lang="en-US" sz="3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04025" y="1350519"/>
            <a:ext cx="3051600" cy="13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Приставка присоединяется к готовому слову и создаёт новое с близким, но не тождественным значением. Часть речи обычно сохраняется, поэтому способ легко заметить в однокоренных рядах.
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420150" y="342050"/>
            <a:ext cx="72333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19" b="1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Приставочный способ словообразования
</a:t>
            </a:r>
            <a:endParaRPr lang="en-US" sz="2719" dirty="0"/>
          </a:p>
        </p:txBody>
      </p:sp>
      <p:sp>
        <p:nvSpPr>
          <p:cNvPr id="9" name="Text 2"/>
          <p:cNvSpPr txBox="1"/>
          <p:nvPr/>
        </p:nvSpPr>
        <p:spPr>
          <a:xfrm>
            <a:off x="704025" y="3144002"/>
            <a:ext cx="3051600" cy="13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русском языке особенно часто приставочный способ встречается у глаголов: лететь — прилететь, ходить — заходить, писать — переписать. Он помогает точно передать действие.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4437050" y="3144002"/>
            <a:ext cx="3051600" cy="13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существительных приставка тоже уточняет значение: город — пригород, лес — подлесок. Такие пары показывают, как одна морфема расширяет смысл слова без смены части речи.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437050" y="1350519"/>
            <a:ext cx="3051600" cy="13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помощью приставок можно показать направление, приближение, удаление, начало действия или его повтор. Так меняется оттенок смысла, а основное значение корня остаётся узнаваемым.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6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53" b="1" dirty="0">
                <a:solidFill>
                  <a:srgbClr val="D5121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Суффиксальный способ словообразования
</a:t>
            </a:r>
            <a:endParaRPr lang="en-US" sz="2953" dirty="0"/>
          </a:p>
        </p:txBody>
      </p:sp>
      <p:sp>
        <p:nvSpPr>
          <p:cNvPr id="9" name="Text 1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600" dirty="0"/>
          </a:p>
        </p:txBody>
      </p:sp>
      <p:sp>
        <p:nvSpPr>
          <p:cNvPr id="10" name="Text 2"/>
          <p:cNvSpPr txBox="1"/>
          <p:nvPr/>
        </p:nvSpPr>
        <p:spPr>
          <a:xfrm>
            <a:off x="665150" y="1309552"/>
            <a:ext cx="3543000" cy="98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Суффикс добавляется после корня и помогает образовать новое слово. Он часто указывает, кто или что названо, а также передаёт признак, действие или его результат.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5180550" y="1309552"/>
            <a:ext cx="3543000" cy="98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суффиксы нередко меняют часть речи: смелый — смелость, учить — учитель. Благодаря этому слово начинает выполнять в предложении новую грамматическую роль.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665150" y="2662377"/>
            <a:ext cx="3543000" cy="98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96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Суффиксы могут придавать словам уменьшительное или оценочное значение. Сравните: дом — домик, домище. В обоих случаях смысл сохраняется, но отношение говорящего меняется.
</a:t>
            </a:r>
            <a:endParaRPr lang="en-US" sz="1396" dirty="0"/>
          </a:p>
        </p:txBody>
      </p:sp>
      <p:sp>
        <p:nvSpPr>
          <p:cNvPr id="13" name="Text 5"/>
          <p:cNvSpPr txBox="1"/>
          <p:nvPr/>
        </p:nvSpPr>
        <p:spPr>
          <a:xfrm>
            <a:off x="5180550" y="2662377"/>
            <a:ext cx="3543000" cy="98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суффиксу часто можно догадаться, к какой группе относится слово. Поэтому этот способ особенно полезен при разборе учебных текстов и при изучении словаря.
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6987" y="1355320"/>
            <a:ext cx="2307600" cy="196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этом способе слово образуется сразу с помощью двух морфем — приставки и суффикса. Они работают вместе и создают новое значение более точно, чем по отдельности.
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3418224" y="1355320"/>
            <a:ext cx="2307600" cy="196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 образованы слова прибрежный, пригородный, подоконник. В каждом случае приставка и суффикс не просто добавляются, а изменяют смысл основы и делают его конкретнее.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6269462" y="1355320"/>
            <a:ext cx="2307600" cy="196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способ особенно распространён в существительных и прилагательных. Он помогает назвать предмет, признак или место так, чтобы значение было точным и удобным для речи.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D5121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Приставочно-суффиксальный способ
</a:t>
            </a:r>
            <a:endParaRPr lang="en-US" sz="3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600" dirty="0"/>
          </a:p>
        </p:txBody>
      </p:sp>
      <p:sp>
        <p:nvSpPr>
          <p:cNvPr id="8" name="Text 1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D5121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образуются сложные слова
</a:t>
            </a:r>
            <a:endParaRPr lang="en-US" sz="3000" dirty="0"/>
          </a:p>
        </p:txBody>
      </p:sp>
      <p:sp>
        <p:nvSpPr>
          <p:cNvPr id="9" name="Text 2"/>
          <p:cNvSpPr txBox="1"/>
          <p:nvPr/>
        </p:nvSpPr>
        <p:spPr>
          <a:xfrm>
            <a:off x="501275" y="2122800"/>
            <a:ext cx="1981200" cy="17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соединяются две самостоятельные основы, каждая из которых несёт часть значения. Вместе они называют новый предмет или явление одним словом.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501276" y="1526925"/>
            <a:ext cx="1981200" cy="43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Две основы
</a:t>
            </a:r>
            <a:endParaRPr lang="en-US" sz="1600" dirty="0"/>
          </a:p>
        </p:txBody>
      </p:sp>
      <p:sp>
        <p:nvSpPr>
          <p:cNvPr id="11" name="Text 4"/>
          <p:cNvSpPr txBox="1"/>
          <p:nvPr/>
        </p:nvSpPr>
        <p:spPr>
          <a:xfrm>
            <a:off x="3052450" y="2122800"/>
            <a:ext cx="1981200" cy="17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 основами часто появляется о или е: пароход, лесостепь, земледелие. Эти гласные помогают слову звучать удобно и правильно.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3052451" y="1526925"/>
            <a:ext cx="1981200" cy="43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Соединительная гласная
</a:t>
            </a:r>
            <a:endParaRPr lang="en-US" sz="1600" dirty="0"/>
          </a:p>
        </p:txBody>
      </p:sp>
      <p:sp>
        <p:nvSpPr>
          <p:cNvPr id="13" name="Text 6"/>
          <p:cNvSpPr txBox="1"/>
          <p:nvPr/>
        </p:nvSpPr>
        <p:spPr>
          <a:xfrm>
            <a:off x="5603625" y="2122800"/>
            <a:ext cx="1981200" cy="17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результате возникает слово, которое точно называет сложный предмет или понятие. Такой способ особенно полезен, когда нужно кратко передать несколько признаков сразу.
</a:t>
            </a:r>
            <a:endParaRPr lang="en-US" sz="1400" dirty="0"/>
          </a:p>
        </p:txBody>
      </p:sp>
      <p:sp>
        <p:nvSpPr>
          <p:cNvPr id="14" name="Text 7"/>
          <p:cNvSpPr txBox="1"/>
          <p:nvPr/>
        </p:nvSpPr>
        <p:spPr>
          <a:xfrm>
            <a:off x="5603626" y="1526925"/>
            <a:ext cx="1981200" cy="43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Новое сложное слово
</a:t>
            </a:r>
            <a:endParaRPr lang="en-US" sz="16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302675" y="1205853"/>
            <a:ext cx="541500" cy="541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101675" y="1222603"/>
            <a:ext cx="571500" cy="508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915675" y="1248003"/>
            <a:ext cx="571500" cy="4572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44950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600" dirty="0"/>
          </a:p>
        </p:txBody>
      </p:sp>
      <p:sp>
        <p:nvSpPr>
          <p:cNvPr id="10" name="Text 1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D5121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слово меняет роль без новых морфем
</a:t>
            </a:r>
            <a:endParaRPr lang="en-US" sz="3000" dirty="0"/>
          </a:p>
        </p:txBody>
      </p:sp>
      <p:sp>
        <p:nvSpPr>
          <p:cNvPr id="11" name="Text 2"/>
          <p:cNvSpPr txBox="1"/>
          <p:nvPr/>
        </p:nvSpPr>
        <p:spPr>
          <a:xfrm>
            <a:off x="514450" y="2238225"/>
            <a:ext cx="2486700" cy="19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 же форма, другая роль
</a:t>
            </a:r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слова переходят из одной части речи в другую без добавления приставок и суффиксов. Их значение и грамматическая роль определяются тем, в каком окружении они употреблены.
</a:t>
            </a:r>
            <a:endParaRPr lang="en-US" sz="1600" dirty="0"/>
          </a:p>
        </p:txBody>
      </p:sp>
      <p:sp>
        <p:nvSpPr>
          <p:cNvPr id="12" name="Text 3"/>
          <p:cNvSpPr txBox="1"/>
          <p:nvPr/>
        </p:nvSpPr>
        <p:spPr>
          <a:xfrm>
            <a:off x="3328450" y="2238225"/>
            <a:ext cx="2486700" cy="19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Субстантивация
</a:t>
            </a:r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типа больной или учёный могут обозначать признак, а могут называть человека. В таком случае прилагательное начинает вести себя как существительное.
</a:t>
            </a:r>
            <a:endParaRPr lang="en-US" sz="1600" dirty="0"/>
          </a:p>
        </p:txBody>
      </p:sp>
      <p:sp>
        <p:nvSpPr>
          <p:cNvPr id="13" name="Text 4"/>
          <p:cNvSpPr txBox="1"/>
          <p:nvPr/>
        </p:nvSpPr>
        <p:spPr>
          <a:xfrm>
            <a:off x="6142450" y="2238225"/>
            <a:ext cx="2486700" cy="19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Контекст решает значение
</a:t>
            </a:r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столовая может быть прилагательным в одном предложении и существительным в другом. Контекст помогает понять, какую именно роль оно выполняет в речи.
</a:t>
            </a:r>
            <a:endParaRPr lang="en-US" sz="16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571475" y="1148452"/>
            <a:ext cx="3218100" cy="315524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65889" y="1613934"/>
            <a:ext cx="4772100" cy="95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однокоренных словах звуки корня иногда чередуются. Например, в словах друг — друзья или рука — ручка звучание меняется, но связь между словами не исчезает.
</a:t>
            </a:r>
            <a:endParaRPr lang="en-US" sz="1600" dirty="0"/>
          </a:p>
        </p:txBody>
      </p:sp>
      <p:sp>
        <p:nvSpPr>
          <p:cNvPr id="8" name="Text 1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465889" y="1044450"/>
            <a:ext cx="4772100" cy="40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Звуки могут меняться
</a:t>
            </a:r>
            <a:endParaRPr lang="en-US" sz="1800" dirty="0"/>
          </a:p>
        </p:txBody>
      </p:sp>
      <p:sp>
        <p:nvSpPr>
          <p:cNvPr id="10" name="Text 3"/>
          <p:cNvSpPr txBox="1"/>
          <p:nvPr/>
        </p:nvSpPr>
        <p:spPr>
          <a:xfrm>
            <a:off x="465550" y="3324506"/>
            <a:ext cx="4772100" cy="95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8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изменения не делают слова неродственными. Корень по-прежнему объединяет их общим значением, поэтому морфемный разбор помогает увидеть родство даже при небольших звуковых различиях.
</a:t>
            </a:r>
            <a:endParaRPr lang="en-US" sz="1508" dirty="0"/>
          </a:p>
        </p:txBody>
      </p:sp>
      <p:sp>
        <p:nvSpPr>
          <p:cNvPr id="11" name="Text 4"/>
          <p:cNvSpPr txBox="1"/>
          <p:nvPr/>
        </p:nvSpPr>
        <p:spPr>
          <a:xfrm>
            <a:off x="465550" y="2755022"/>
            <a:ext cx="4772100" cy="40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Общий смысл сохраняется
</a:t>
            </a:r>
            <a:endParaRPr lang="en-US" sz="1800" dirty="0"/>
          </a:p>
        </p:txBody>
      </p:sp>
      <p:sp>
        <p:nvSpPr>
          <p:cNvPr id="12" name="Text 5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D5121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корень остаётся узнаваемым
</a:t>
            </a:r>
            <a:endParaRPr lang="en-US" sz="3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155092" y="1068000"/>
            <a:ext cx="6229116" cy="1969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1815900" y="3198677"/>
            <a:ext cx="6907500" cy="108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чем отличается изменение формы слова от образования нового слова.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Окончание помогает изменять форму слова, а приставки и суффиксы чаще создают новые слова с другим значением.
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1815900" y="342050"/>
            <a:ext cx="69075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99" b="1" dirty="0">
                <a:solidFill>
                  <a:srgbClr val="D5121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Форма слова и новое слово: в чём разница
</a:t>
            </a:r>
            <a:endParaRPr lang="en-US" sz="2499" dirty="0"/>
          </a:p>
        </p:txBody>
      </p:sp>
      <p:sp>
        <p:nvSpPr>
          <p:cNvPr id="8" name="Text 3"/>
          <p:cNvSpPr txBox="1"/>
          <p:nvPr/>
        </p:nvSpPr>
        <p:spPr>
          <a:xfrm>
            <a:off x="1815900" y="4433975"/>
            <a:ext cx="60570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материал по теме «Морфемика и словообразование»
</a:t>
            </a:r>
            <a:endParaRPr lang="en-US" sz="13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94050" y="1069609"/>
            <a:ext cx="3829500" cy="261968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420150" y="1068000"/>
            <a:ext cx="4151400" cy="18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9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на диаграмме взяты из типичных учебных слов: лесной, книги, вода — воду, приехать, бесшумный. Они помогают увидеть, где чаще всего возникает затруднение.
</a:t>
            </a:r>
            <a:pPr algn="l" indent="0" marL="0">
              <a:lnSpc>
                <a:spcPct val="100000"/>
              </a:lnSpc>
              <a:buNone/>
            </a:pPr>
            <a:r>
              <a:rPr lang="en-US" sz="149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9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школьники ошибаются при выделении значимых частей слова и при выборе приставок. Значит, морфемный анализ нужно выполнять особенно внимательно.
</a:t>
            </a:r>
            <a:endParaRPr lang="en-US" sz="1491" dirty="0"/>
          </a:p>
        </p:txBody>
      </p:sp>
      <p:sp>
        <p:nvSpPr>
          <p:cNvPr id="7" name="Text 2"/>
          <p:cNvSpPr txBox="1"/>
          <p:nvPr/>
        </p:nvSpPr>
        <p:spPr>
          <a:xfrm>
            <a:off x="4893900" y="3843000"/>
            <a:ext cx="3829500" cy="43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7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типичных ошибок в школьных работах по теме «Морфемика и словообразование»
</a:t>
            </a:r>
            <a:endParaRPr lang="en-US" sz="1271" dirty="0"/>
          </a:p>
        </p:txBody>
      </p:sp>
      <p:sp>
        <p:nvSpPr>
          <p:cNvPr id="8" name="Text 3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Частые морфемные ошибки школьников
</a:t>
            </a:r>
            <a:endParaRPr lang="en-US" sz="3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04025" y="1350519"/>
            <a:ext cx="3051600" cy="13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разобрать слово по составу, легче проверить безударную гласную в корне. Родственные слова подсказывают нужную букву и помогают избежать случайной ошибки.
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420150" y="342050"/>
            <a:ext cx="72333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33" b="1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морфемика помогает в орфографии
</a:t>
            </a:r>
            <a:endParaRPr lang="en-US" sz="2833" dirty="0"/>
          </a:p>
        </p:txBody>
      </p:sp>
      <p:sp>
        <p:nvSpPr>
          <p:cNvPr id="9" name="Text 2"/>
          <p:cNvSpPr txBox="1"/>
          <p:nvPr/>
        </p:nvSpPr>
        <p:spPr>
          <a:xfrm>
            <a:off x="704025" y="3144002"/>
            <a:ext cx="3051600" cy="13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Суффиксы тоже влияют на орфографию. В словах лесной и записка разбор помогает объяснить написание, а не запоминать его только по памяти.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4437050" y="3144002"/>
            <a:ext cx="3051600" cy="13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Понимание строения слова особенно полезно при написании н и нн. Когда ученик видит, из каких частей состоит слово, правила становятся понятнее и работают увереннее.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437050" y="1350519"/>
            <a:ext cx="3051600" cy="13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Морфемный анализ важен для написания приставок. В словах приехать и бесшумный значение приставки связано с выбором буквы, поэтому состав слова нужно видеть точно.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6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709275" y="1252600"/>
            <a:ext cx="5767200" cy="260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258" b="1" dirty="0">
                <a:solidFill>
                  <a:srgbClr val="D5121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Строение слова помогает понять язык глубже
</a:t>
            </a:r>
            <a:pPr algn="ctr" indent="0" marL="0">
              <a:lnSpc>
                <a:spcPct val="100000"/>
              </a:lnSpc>
              <a:buNone/>
            </a:pPr>
            <a:r>
              <a:rPr lang="en-US" sz="1703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514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Морфемика показывает, из каких значимых частей состоит слово, а словообразование объясняет, как появляются новые слова. Это знание делает речь точнее, а орфографию — более осмысленной.
</a:t>
            </a:r>
            <a:endParaRPr lang="en-US" sz="4258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2026-05-23T09:20:24Z</dcterms:created>
  <dcterms:modified xsi:type="dcterms:W3CDTF">2026-05-23T09:20:24Z</dcterms:modified>
</cp:coreProperties>
</file>