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признаки передаются потомству и почему результаты можно предсказать?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Закономерности наследования: моногибридное скрещивание и законы Менделя
</a:t>
            </a:r>
            <a:endParaRPr lang="en-US" sz="198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1654" y="1014475"/>
            <a:ext cx="3709442" cy="3110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изучал наследование на горохе и показал: признаки передаются не случайно, а по повторяющимся закономерностям, которые можно выразить числовыми соотношениями и использовать для предсказания результатов скрещивания.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опытов Менделя к классической генетике
</a:t>
            </a:r>
            <a:endParaRPr lang="en-US" sz="2651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500" y="775075"/>
            <a:ext cx="44883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 исследования: горох и альтернативные признаки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054054" y="15124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объект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Горох посевной легко самоопыляется, но при необходимости его можно искусственно скрестить, поэтому исследователь полностью контролировал происхождение потомства и сравнивал результат в каждой серии опытов.
</a:t>
            </a:r>
            <a:endParaRPr lang="en-US" sz="952" dirty="0"/>
          </a:p>
        </p:txBody>
      </p:sp>
      <p:sp>
        <p:nvSpPr>
          <p:cNvPr id="14" name="Text 3"/>
          <p:cNvSpPr txBox="1"/>
          <p:nvPr/>
        </p:nvSpPr>
        <p:spPr>
          <a:xfrm>
            <a:off x="705208" y="22688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Контрастные варианты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выбирал резко различающиеся пары признаков: жёлтые и зелёные семена, гладкие и морщинистые семена, фиолетовые и белые цветки, высокий и карликовый стебель.
</a:t>
            </a:r>
            <a:endParaRPr lang="en-US" sz="952" dirty="0"/>
          </a:p>
        </p:txBody>
      </p:sp>
      <p:sp>
        <p:nvSpPr>
          <p:cNvPr id="15" name="Text 4"/>
          <p:cNvSpPr txBox="1"/>
          <p:nvPr/>
        </p:nvSpPr>
        <p:spPr>
          <a:xfrm>
            <a:off x="1187815" y="30252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Наглядность подсчёта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Чёткие внешние различия позволяли безошибочно распределять потомков по группам, а затем сравнивать полученные числа с теоретическими ожиданиями и выявлять устойчивые соотношения.
</a:t>
            </a:r>
            <a:endParaRPr lang="en-US" sz="952" dirty="0"/>
          </a:p>
        </p:txBody>
      </p:sp>
      <p:sp>
        <p:nvSpPr>
          <p:cNvPr id="16" name="Text 5"/>
          <p:cNvSpPr txBox="1"/>
          <p:nvPr/>
        </p:nvSpPr>
        <p:spPr>
          <a:xfrm>
            <a:off x="774718" y="37816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закономерностей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на таких признаках было проще заметить повторяемость результатов в разных опытах, а значит — доказать, что наследование подчиняется определённым правилам.
</a:t>
            </a:r>
            <a:endParaRPr lang="en-US" sz="95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генетические термины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441289" y="1522675"/>
            <a:ext cx="906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и фенотип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Генотипом называют совокупность всех аллелей организма, а фенотипом — совокупность его внешних и внутренних признаков, которые формируются как под действием генов, так и под влиянием среды.
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434671" y="1522675"/>
            <a:ext cx="906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 и аллель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 — участок наследственного материала, отвечающий за определённый признак. Аллель — один из вариантов этого гена, например вариант, определяющий доминантное или рецессивное проявление признака.
</a:t>
            </a:r>
            <a:endParaRPr lang="en-US" sz="700" dirty="0"/>
          </a:p>
        </p:txBody>
      </p:sp>
      <p:sp>
        <p:nvSpPr>
          <p:cNvPr id="13" name="Text 4"/>
          <p:cNvSpPr txBox="1"/>
          <p:nvPr/>
        </p:nvSpPr>
        <p:spPr>
          <a:xfrm>
            <a:off x="4418298" y="1522675"/>
            <a:ext cx="906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Гомозигота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Гомозигота содержит одинаковые аллели одного гена: AA или aa. Такой организм образует гаметы только одного типа по данному признаку, что важно для анализа скрещивания.
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6185142" y="1482850"/>
            <a:ext cx="906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Гетерозигота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Гетерозигота имеет разные аллели, например Aa. В её генотипе есть оба варианта гена, но при полном доминировании внешне проявляется только доминантный признак.
</a:t>
            </a:r>
            <a:endParaRPr lang="en-US" sz="700" dirty="0"/>
          </a:p>
        </p:txBody>
      </p:sp>
      <p:sp>
        <p:nvSpPr>
          <p:cNvPr id="15" name="Text 6"/>
          <p:cNvSpPr txBox="1"/>
          <p:nvPr/>
        </p:nvSpPr>
        <p:spPr>
          <a:xfrm>
            <a:off x="8082981" y="1482850"/>
            <a:ext cx="906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Доминантный аллель подавляет проявление рецессивного в гетерозиготе, однако рецессивный аллель не исчезает и может проявиться у потомства при определённой комбинации родительских генов.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00" y="775075"/>
            <a:ext cx="71886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Суть моногибридного скрещивания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199391" y="1594263"/>
            <a:ext cx="28251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618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Моногибридное скрещивание рассматривает наследование только одного признака, поэтому позволяет сосредоточиться на работе одной пары аллелей и исключить влияние других наследственных факторов.
</a:t>
            </a:r>
            <a:endParaRPr lang="en-US" sz="947" dirty="0"/>
          </a:p>
        </p:txBody>
      </p:sp>
      <p:sp>
        <p:nvSpPr>
          <p:cNvPr id="11" name="Text 3"/>
          <p:cNvSpPr txBox="1"/>
          <p:nvPr/>
        </p:nvSpPr>
        <p:spPr>
          <a:xfrm>
            <a:off x="5042268" y="1660740"/>
            <a:ext cx="28251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Альтернативные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68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различаются по противоположным вариантам признака, например по цвету семян или окраске цветков. Это делает сравнение потомства особенно наглядным и удобным для анализа.
</a:t>
            </a:r>
            <a:endParaRPr lang="en-US" sz="1045" dirty="0"/>
          </a:p>
        </p:txBody>
      </p:sp>
      <p:sp>
        <p:nvSpPr>
          <p:cNvPr id="12" name="Text 4"/>
          <p:cNvSpPr txBox="1"/>
          <p:nvPr/>
        </p:nvSpPr>
        <p:spPr>
          <a:xfrm>
            <a:off x="5042283" y="3008258"/>
            <a:ext cx="28251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вероятностей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68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анализ помогает заранее оценить, какая часть потомков унаследует доминантный или рецессивный вариант признака, если известны генотипы исходных особей.
</a:t>
            </a:r>
            <a:endParaRPr lang="en-US" sz="1045" dirty="0"/>
          </a:p>
        </p:txBody>
      </p:sp>
      <p:sp>
        <p:nvSpPr>
          <p:cNvPr id="13" name="Text 5"/>
          <p:cNvSpPr txBox="1"/>
          <p:nvPr/>
        </p:nvSpPr>
        <p:spPr>
          <a:xfrm>
            <a:off x="1161300" y="3255044"/>
            <a:ext cx="28251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генотипов
</a:t>
            </a:r>
            <a:pPr algn="l" indent="0" marL="0">
              <a:lnSpc>
                <a:spcPct val="115000"/>
              </a:lnSpc>
              <a:buNone/>
            </a:pPr>
            <a:r>
              <a:rPr lang="en-US" sz="68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фенотипу потомства можно установить, какие аллели скрыты у родителей, и определить, являются ли они гомозиготами или гетерозиготами по исследуемому признаку.
</a:t>
            </a:r>
            <a:endParaRPr lang="en-US" sz="104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опыта Менделя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от контролируемого скрещивания Мендель пришёл к закономерностям наследования.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87600" y="724175"/>
            <a:ext cx="61572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закон Менделя: единообразие гибридов F1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00433" y="1509413"/>
            <a:ext cx="4258382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гомозиготных родителя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скрестить две чистые линии, различающиеся по одному признаку, все потомки первого поколения получают одинаковый набор аллелей по этому признаку.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000433" y="2432813"/>
            <a:ext cx="4258382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фенотип F1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полном доминировании гибриды F1 внешне выглядят одинаково: у них проявляется только доминантный признак, а рецессивный остаётся скрытым в генотипе.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000433" y="3356213"/>
            <a:ext cx="4258382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 генотипа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 родитель имел генотип AA, а другой aa, то все гибриды F1 будут гетерозиготами Aa. Это и составляет основу первого закона Менделя.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285006"/>
            <a:ext cx="3377400" cy="10777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Генотипы, фенотипы и доли потомства в F2
</a:t>
            </a:r>
            <a:endParaRPr lang="en-US" sz="2716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потомства при скрещивании гибридов F1 показывает не только внешний результат, но и скрытую генетическую структуру поколений.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Генотипическое расщепление составляет 1:2:1, при этом доминантный фенотип встречается в 75% случаев.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Теоретическая схема скрещивания Aa × Aa при полном доминировании.
</a:t>
            </a:r>
            <a:endParaRPr lang="en-US" sz="78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фенотипов во втором поколении
</a:t>
            </a:r>
            <a:endParaRPr lang="en-US" sz="2534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доминантный вариант признака преобладает, но рецессивный сохраняется и снова проявляется у части потомков.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Фенотипическое расщепление 3:1 подтверждает закон расщепления при полном доминировании.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Теоретическое скрещивание Aa × Aa; соотношение, установленное в опытах Менделя на горохе.
</a:t>
            </a:r>
            <a:endParaRPr lang="en-US" sz="5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расщепления признаков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3052060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рецессивного признака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сочетании гамет в потомстве рецессивный аллель может снова оказаться в паре aa, и тогда признак, скрытый у гибрида F1, становится видимым.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747325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Расхождение аллелей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образования гамет аллели одной пары расходятся по разным клеткам, поэтому каждая гамета получает только один вариант гена — A или a.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5370789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соотношения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доминирование полное, фенотипическое расщепление во втором поколении равно 3:1, а генотипическое — 1:2:1. Эти соотношения взаимосвязаны, но не совпадают.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7712053" y="1482850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закона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расщепления показывает, что рецессивный аллель не исчезает из наследственной системы, а сохраняется в генотипе и передаётся потомству через гетерозигот.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00" y="775075"/>
            <a:ext cx="44883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Решётка Пеннета для скрещивания Aa × Aa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176110" y="1496669"/>
            <a:ext cx="3488826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Гаметы родителей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из родителей-гетерозигот образует два типа гамет — A и a. Решётка Пеннета позволяет наглядно совместить их и увидеть все возможные генотипы потомства без пропусков.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845323" y="2505367"/>
            <a:ext cx="3488826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Комбинации в клетках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четырёх клетках схемы получаются генотипы AA, Aa, Aa и aa. Одинаковые сочетания аллелей удобно сразу сопоставить с фенотипом и подсчитать доли потомства.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1302956" y="3514067"/>
            <a:ext cx="3488826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расщепления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генотипическое соотношение 1:2:1 и фенотипическое 3:1 при полном доминировании. Именно поэтому решётка Пеннета остаётся простым инструментом для проверки генетических прогнозов.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319456"/>
            <a:ext cx="3377400" cy="10777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Возможные скрещивания и ожидаемое потомство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комбинация родительских генотипов меняет состав потомства и соотношение признаков.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доля гетерозигот среди родителей, тем выше вероятность появления рецессивного фенотипа в потомстве.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Схемы моногибридного скрещивания по законам Менделя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7600" y="724175"/>
            <a:ext cx="6157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Анализирующее скрещивание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996950" y="1468675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партнёра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Неизвестный организм с доминантным фенотипом скрещивают с рецессивной гомозиготой aa. Такой партнёр «проверяет» наличие скрытого аллеля a и делает результаты потомства информативными.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996950" y="2239400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доминирование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все потомки проявляют доминантный признак, исследуемая особь, как правило, имеет генотип AA. В этом случае рецессивный аллель в её генотипе отсутствует.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996950" y="3010125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Расщепление 1:1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потомков в отношении 1:1 по фенотипу указывает на генотип Aa. Значит, доминантный признак у родителя не означает его гомозиготность.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996950" y="3780850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Анализирующее скрещивание позволяет восстановить генотип по фенотипу потомства и широко применяется в задачах на наследование одного признака, где прямое наблюдение скрытого аллеля невозможно.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генотип по потомству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анализа основана на скрещивании особи с доминантным фенотипом и рецессивной гомозиготой aa.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00" y="775075"/>
            <a:ext cx="71886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задач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199391" y="1594263"/>
            <a:ext cx="28251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уровни описания
</a:t>
            </a:r>
            <a:pPr algn="l" indent="0" marL="0">
              <a:lnSpc>
                <a:spcPct val="115000"/>
              </a:lnSpc>
              <a:buNone/>
            </a:pPr>
            <a:r>
              <a:rPr lang="en-US" sz="68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 — это набор аллелей, а фенотип — проявление признака. Ошибка возникает, когда эти понятия подменяют друг другом и делают выводы не по условию, а по внешнему виду.
</a:t>
            </a:r>
            <a:endParaRPr lang="en-US" sz="1045" dirty="0"/>
          </a:p>
        </p:txBody>
      </p:sp>
      <p:sp>
        <p:nvSpPr>
          <p:cNvPr id="11" name="Text 3"/>
          <p:cNvSpPr txBox="1"/>
          <p:nvPr/>
        </p:nvSpPr>
        <p:spPr>
          <a:xfrm>
            <a:off x="5042268" y="1660740"/>
            <a:ext cx="28251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Механически берут 3:1
</a:t>
            </a:r>
            <a:pPr algn="l" indent="0" marL="0">
              <a:lnSpc>
                <a:spcPct val="115000"/>
              </a:lnSpc>
              <a:buNone/>
            </a:pPr>
            <a:r>
              <a:rPr lang="en-US" sz="68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3:1 верно только при полном доминировании и скрещивании Aa × Aa. Если генотипы родителей и тип доминирования не проверены, ответ легко оказывается неверным.
</a:t>
            </a:r>
            <a:endParaRPr lang="en-US" sz="1045" dirty="0"/>
          </a:p>
        </p:txBody>
      </p:sp>
      <p:sp>
        <p:nvSpPr>
          <p:cNvPr id="12" name="Text 4"/>
          <p:cNvSpPr txBox="1"/>
          <p:nvPr/>
        </p:nvSpPr>
        <p:spPr>
          <a:xfrm>
            <a:off x="5042283" y="3008258"/>
            <a:ext cx="28251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Игнорируют исходные линии
</a:t>
            </a:r>
            <a:pPr algn="l" indent="0" marL="0">
              <a:lnSpc>
                <a:spcPct val="115000"/>
              </a:lnSpc>
              <a:buNone/>
            </a:pPr>
            <a:r>
              <a:rPr lang="en-US" sz="68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линии и генотипы родителей задают основу всей задачи. Если их не учитывать, невозможно правильно предсказать потомство и объяснить, почему получилось именно такое расщепление.
</a:t>
            </a:r>
            <a:endParaRPr lang="en-US" sz="1045" dirty="0"/>
          </a:p>
        </p:txBody>
      </p:sp>
      <p:sp>
        <p:nvSpPr>
          <p:cNvPr id="13" name="Text 5"/>
          <p:cNvSpPr txBox="1"/>
          <p:nvPr/>
        </p:nvSpPr>
        <p:spPr>
          <a:xfrm>
            <a:off x="1161300" y="3255044"/>
            <a:ext cx="28251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записывают гаметы
</a:t>
            </a:r>
            <a:pPr algn="l" indent="0" marL="0">
              <a:lnSpc>
                <a:spcPct val="115000"/>
              </a:lnSpc>
              <a:buNone/>
            </a:pPr>
            <a:r>
              <a:rPr lang="en-US" sz="69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Гетерозигота Aa образует две разные гаметы — A и a, но не «смешанную» гамету. Эта ошибка искажает решётку Пеннета и все последующие расчёты.
</a:t>
            </a:r>
            <a:endParaRPr lang="en-US" sz="106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Теоретические и наблюдаемые результаты опытов Менделя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фактические результаты в отдельных опытах колеблются вокруг ожидаемого значения, особенно при ограниченном числе потомков.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выборка, тем ближе наблюдаемое расщепление к теоретическому; отклонения уменьшаются, но не исчезают полностью.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обобщения по опытам Г. Менделя с горохом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8025" y="1571641"/>
            <a:ext cx="2374200" cy="14954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2400" y="1604295"/>
            <a:ext cx="2245200" cy="143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469575" y="3272525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доминантный аллель скрывает рецессивный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полном доминировании гетерозигота Aa внешне совпадает с доминантной гомозиготой AA. Поэтому по одному только фенотипу нельзя отличить носителя рецессивного аллеля от полностью доминантного организма. Для анализа требуется потомство или специальное скрещивание.
</a:t>
            </a:r>
            <a:endParaRPr lang="en-US" sz="895" dirty="0"/>
          </a:p>
        </p:txBody>
      </p:sp>
      <p:sp>
        <p:nvSpPr>
          <p:cNvPr id="10" name="Text 2"/>
          <p:cNvSpPr txBox="1"/>
          <p:nvPr/>
        </p:nvSpPr>
        <p:spPr>
          <a:xfrm>
            <a:off x="5674200" y="3285480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Промежуточный признак в фенотипе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неполном доминировании гетерозигота выглядит иначе, чем обе гомозиготы: признак занимает промежуточное положение. Классический пример — розовые цветки львиного зева, возникающие при скрещивании красных и белых форм, что хорошо демонстрирует видимую градацию признака.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и неполное доминирование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550" y="1648250"/>
            <a:ext cx="1054200" cy="105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3240" y="1728830"/>
            <a:ext cx="1116300" cy="8930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85592" y="1648250"/>
            <a:ext cx="922425" cy="105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51015" y="1648250"/>
            <a:ext cx="922425" cy="1054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моногибридного анализа
</a:t>
            </a:r>
            <a:endParaRPr lang="en-US" sz="244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растений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помогает заранее оценить, какие признаки проявятся у потомства, и выбрать родительские формы с нужными качествами. Это особенно важно при выведении урожайных и устойчивых сортов.
</a:t>
            </a:r>
            <a:endParaRPr lang="en-US" sz="884" dirty="0"/>
          </a:p>
        </p:txBody>
      </p:sp>
      <p:sp>
        <p:nvSpPr>
          <p:cNvPr id="12" name="Text 3"/>
          <p:cNvSpPr txBox="1"/>
          <p:nvPr/>
        </p:nvSpPr>
        <p:spPr>
          <a:xfrm>
            <a:off x="31232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Разведение животных
</a:t>
            </a:r>
            <a:pPr algn="ctr" indent="0" marL="0">
              <a:lnSpc>
                <a:spcPct val="115000"/>
              </a:lnSpc>
              <a:buNone/>
            </a:pPr>
            <a:r>
              <a:rPr lang="en-US" sz="66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животноводстве моногибридное скрещивание используют для прогноза наследования одного признака, например окраски или формы. Так проще планировать пары производителей и сохранять желательные характеристики.
</a:t>
            </a:r>
            <a:endParaRPr lang="en-US" sz="787" dirty="0"/>
          </a:p>
        </p:txBody>
      </p:sp>
      <p:sp>
        <p:nvSpPr>
          <p:cNvPr id="13" name="Text 4"/>
          <p:cNvSpPr txBox="1"/>
          <p:nvPr/>
        </p:nvSpPr>
        <p:spPr>
          <a:xfrm>
            <a:off x="51886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4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задачи
</a:t>
            </a:r>
            <a:pPr algn="ctr" indent="0" marL="0">
              <a:lnSpc>
                <a:spcPct val="115000"/>
              </a:lnSpc>
              <a:buNone/>
            </a:pPr>
            <a:r>
              <a:rPr lang="en-US" sz="71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1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Схемы скрещивания позволяют рассчитывать вероятности появления конкретного аллеля у потомства. Это делает анализ наследования наглядным и пригодным для решения учебных и практических задач.
</a:t>
            </a:r>
            <a:endParaRPr lang="en-US" sz="847" dirty="0"/>
          </a:p>
        </p:txBody>
      </p:sp>
      <p:sp>
        <p:nvSpPr>
          <p:cNvPr id="14" name="Text 5"/>
          <p:cNvSpPr txBox="1"/>
          <p:nvPr/>
        </p:nvSpPr>
        <p:spPr>
          <a:xfrm>
            <a:off x="7254075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1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наследственных рисков
</a:t>
            </a:r>
            <a:pPr algn="ctr" indent="0" marL="0">
              <a:lnSpc>
                <a:spcPct val="115000"/>
              </a:lnSpc>
              <a:buNone/>
            </a:pPr>
            <a:r>
              <a:rPr lang="en-US" sz="68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медико-генетических исследованиях принципы моногибридного анализа помогают оценить вероятность проявления признаков и заболеваний, связанных с одним геном, в конкретной семье.
</a:t>
            </a:r>
            <a:endParaRPr lang="en-US" sz="8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законы наследования имеют вероятностный характер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аллелей при образовании гамет происходит случайно, поэтому отдельные серии скрещиваний могут заметно отличаться друг от друга.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ростом числа потомков случайные колебания сглаживаются, и теоретическое соотношение проявляется точнее.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вероятностных отклонений при моногибридном скрещивании
</a:t>
            </a:r>
            <a:endParaRPr lang="en-US" sz="72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Моногибридное скрещивание показывает, как аллели, доминирование и расщепление формируют наследование признаков. Законы Менделя делают эту картину предсказуемой и позволяют уверенно решать базовые генетические задачи.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Моногибридное скрещивание: логика наследования одного признака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2026-06-01T17:36:34Z</dcterms:created>
  <dcterms:modified xsi:type="dcterms:W3CDTF">2026-06-01T17:36:34Z</dcterms:modified>
</cp:coreProperties>
</file>