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jpeg"/><Relationship Id="rId2" Type="http://schemas.openxmlformats.org/officeDocument/2006/relationships/image" Target="../media/image-1-2.png"/><Relationship Id="rId3" Type="http://schemas.openxmlformats.org/officeDocument/2006/relationships/image" Target="../media/image-1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jpeg"/><Relationship Id="rId2" Type="http://schemas.openxmlformats.org/officeDocument/2006/relationships/image" Target="../media/image-2-2.png"/><Relationship Id="rId3" Type="http://schemas.openxmlformats.org/officeDocument/2006/relationships/image" Target="../media/image-2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jpeg"/><Relationship Id="rId3" Type="http://schemas.openxmlformats.org/officeDocument/2006/relationships/image" Target="../media/image-3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jpeg"/><Relationship Id="rId3" Type="http://schemas.openxmlformats.org/officeDocument/2006/relationships/image" Target="../media/image-7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image" Target="../media/image-9-3.jpeg"/><Relationship Id="rId4" Type="http://schemas.openxmlformats.org/officeDocument/2006/relationships/image" Target="../media/image-9-4.png"/><Relationship Id="rId5" Type="http://schemas.openxmlformats.org/officeDocument/2006/relationships/image" Target="../media/image-9-5.jpeg"/><Relationship Id="rId6" Type="http://schemas.openxmlformats.org/officeDocument/2006/relationships/image" Target="../media/image-9-6.png"/><Relationship Id="rId7" Type="http://schemas.openxmlformats.org/officeDocument/2006/relationships/image" Target="../media/image-9-7.jpeg"/><Relationship Id="rId8" Type="http://schemas.openxmlformats.org/officeDocument/2006/relationships/image" Target="../media/image-9-8.png"/><Relationship Id="rId9" Type="http://schemas.openxmlformats.org/officeDocument/2006/relationships/slideLayout" Target="../slideLayouts/slideLayout1.xml"/><Relationship Id="rId10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jpeg"/><Relationship Id="rId3" Type="http://schemas.openxmlformats.org/officeDocument/2006/relationships/image" Target="../media/image-11-3.png"/><Relationship Id="rId4" Type="http://schemas.openxmlformats.org/officeDocument/2006/relationships/image" Target="../media/image-11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image" Target="../media/image-13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image" Target="../media/image-14-3.png"/><Relationship Id="rId4" Type="http://schemas.openxmlformats.org/officeDocument/2006/relationships/image" Target="../media/image-14-4.png"/><Relationship Id="rId5" Type="http://schemas.openxmlformats.org/officeDocument/2006/relationships/image" Target="../media/image-14-5.png"/><Relationship Id="rId6" Type="http://schemas.openxmlformats.org/officeDocument/2006/relationships/image" Target="../media/image-14-6.png"/><Relationship Id="rId7" Type="http://schemas.openxmlformats.org/officeDocument/2006/relationships/image" Target="../media/image-14-7.png"/><Relationship Id="rId8" Type="http://schemas.openxmlformats.org/officeDocument/2006/relationships/image" Target="../media/image-14-8.png"/><Relationship Id="rId9" Type="http://schemas.openxmlformats.org/officeDocument/2006/relationships/image" Target="../media/image-14-9.png"/><Relationship Id="rId10" Type="http://schemas.openxmlformats.org/officeDocument/2006/relationships/image" Target="../media/image-14-10.png"/><Relationship Id="rId11" Type="http://schemas.openxmlformats.org/officeDocument/2006/relationships/slideLayout" Target="../slideLayouts/slideLayout1.xml"/><Relationship Id="rId12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image" Target="../media/image-18-3.jpeg"/><Relationship Id="rId4" Type="http://schemas.openxmlformats.org/officeDocument/2006/relationships/image" Target="../media/image-18-4.png"/><Relationship Id="rId5" Type="http://schemas.openxmlformats.org/officeDocument/2006/relationships/image" Target="../media/image-18-5.jpeg"/><Relationship Id="rId6" Type="http://schemas.openxmlformats.org/officeDocument/2006/relationships/image" Target="../media/image-18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image" Target="../media/image-19-3.png"/><Relationship Id="rId4" Type="http://schemas.openxmlformats.org/officeDocument/2006/relationships/image" Target="../media/image-19-4.png"/><Relationship Id="rId5" Type="http://schemas.openxmlformats.org/officeDocument/2006/relationships/image" Target="../media/image-19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image" Target="../media/image-20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6264800" y="50"/>
            <a:ext cx="287815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1903950" y="777900"/>
            <a:ext cx="4204500" cy="409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800" b="1" dirty="0">
                <a:solidFill>
                  <a:srgbClr val="B62D0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Только ли лист кормит растение? — Ключевые темы
</a:t>
            </a:r>
            <a:pPr algn="l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Питание растения — это сложный процесс с участием корней, листьев и стебля.
</a:t>
            </a:r>
            <a:endParaRPr lang="en-US" sz="3800" dirty="0"/>
          </a:p>
        </p:txBody>
      </p:sp>
      <p:sp>
        <p:nvSpPr>
          <p:cNvPr id="6" name="Text 1"/>
          <p:cNvSpPr txBox="1"/>
          <p:nvPr/>
        </p:nvSpPr>
        <p:spPr>
          <a:xfrm>
            <a:off x="1903950" y="217325"/>
            <a:ext cx="4204500" cy="389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4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762500" y="1055225"/>
            <a:ext cx="3974400" cy="39123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650850" y="1375825"/>
            <a:ext cx="3677700" cy="3217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Растения нуждаются в воде, минеральных веществах и свете для роста. Их основные органы — корни, листья, стебель, а также цветы и плоды, обеспечивают получение и переработку питательных веществ. Существуют растения с необычными способами питания, например, насекомоядные.
</a:t>
            </a:r>
            <a:endParaRPr lang="en-US" sz="1400" dirty="0"/>
          </a:p>
        </p:txBody>
      </p:sp>
      <p:sp>
        <p:nvSpPr>
          <p:cNvPr id="6" name="Text 1"/>
          <p:cNvSpPr txBox="1"/>
          <p:nvPr/>
        </p:nvSpPr>
        <p:spPr>
          <a:xfrm>
            <a:off x="650850" y="402000"/>
            <a:ext cx="7752300" cy="375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3850A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Структура питания растений: основные моменты
</a:t>
            </a:r>
            <a:endParaRPr lang="en-US" sz="2400" dirty="0"/>
          </a:p>
        </p:txBody>
      </p:sp>
      <p:sp>
        <p:nvSpPr>
          <p:cNvPr id="7" name="Text 2"/>
          <p:cNvSpPr txBox="1"/>
          <p:nvPr/>
        </p:nvSpPr>
        <p:spPr>
          <a:xfrm>
            <a:off x="8737000" y="4775225"/>
            <a:ext cx="270000" cy="275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10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647421" y="1229925"/>
            <a:ext cx="2485008" cy="26814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14125" y="202050"/>
            <a:ext cx="4002600" cy="86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FDF8E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Листья — центр фотосинтеза и производства веществ
</a:t>
            </a:r>
            <a:endParaRPr lang="en-US" sz="2000" dirty="0"/>
          </a:p>
        </p:txBody>
      </p:sp>
      <p:sp>
        <p:nvSpPr>
          <p:cNvPr id="6" name="Text 1"/>
          <p:cNvSpPr txBox="1"/>
          <p:nvPr/>
        </p:nvSpPr>
        <p:spPr>
          <a:xfrm>
            <a:off x="8737000" y="4775225"/>
            <a:ext cx="270000" cy="275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1000" dirty="0"/>
          </a:p>
        </p:txBody>
      </p:sp>
      <p:sp>
        <p:nvSpPr>
          <p:cNvPr id="7" name="Text 2"/>
          <p:cNvSpPr txBox="1"/>
          <p:nvPr/>
        </p:nvSpPr>
        <p:spPr>
          <a:xfrm>
            <a:off x="926750" y="1229925"/>
            <a:ext cx="3390000" cy="150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DF8E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Роль хлорофилла и фотосинтеза
</a:t>
            </a:r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FDF8E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DF8E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Листья содержат хлорофилл — зелёный пигмент, который улавливает свет и участвует в образовании глюкозы из воды и углекислого газа. Этот процесс называется фотосинтезом и обеспечивает растение энергией.
</a:t>
            </a:r>
            <a:endParaRPr lang="en-US" sz="1400" dirty="0"/>
          </a:p>
        </p:txBody>
      </p:sp>
      <p:sp>
        <p:nvSpPr>
          <p:cNvPr id="8" name="Text 3"/>
          <p:cNvSpPr txBox="1"/>
          <p:nvPr/>
        </p:nvSpPr>
        <p:spPr>
          <a:xfrm>
            <a:off x="926750" y="3011225"/>
            <a:ext cx="3390000" cy="150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DF8E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Выделение кислорода и обеспечение органикой
</a:t>
            </a:r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FDF8E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DF8E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результате фотосинтеза листья выделяют кислород, необходимый для дыхания других организмов. Помимо этого, они снабжают всё растение органическими веществами для роста и развития.
</a:t>
            </a:r>
            <a:endParaRPr lang="en-US" sz="14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410850" y="1454500"/>
            <a:ext cx="2304900" cy="2239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Корни всасывают воду и растворённые в ней минеральные вещества из почвы, необходимыми для обменных процессов и роста растения.
</a:t>
            </a:r>
            <a:endParaRPr lang="en-US" sz="1400" dirty="0"/>
          </a:p>
        </p:txBody>
      </p:sp>
      <p:sp>
        <p:nvSpPr>
          <p:cNvPr id="5" name="Text 1"/>
          <p:cNvSpPr txBox="1"/>
          <p:nvPr/>
        </p:nvSpPr>
        <p:spPr>
          <a:xfrm>
            <a:off x="410850" y="296047"/>
            <a:ext cx="8299800" cy="501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B62D0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Функции корней в питании растений
</a:t>
            </a:r>
            <a:endParaRPr lang="en-US" sz="2400" dirty="0"/>
          </a:p>
        </p:txBody>
      </p:sp>
      <p:sp>
        <p:nvSpPr>
          <p:cNvPr id="6" name="Text 2"/>
          <p:cNvSpPr txBox="1"/>
          <p:nvPr/>
        </p:nvSpPr>
        <p:spPr>
          <a:xfrm>
            <a:off x="8737000" y="4775225"/>
            <a:ext cx="270000" cy="275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1000" dirty="0"/>
          </a:p>
        </p:txBody>
      </p:sp>
      <p:sp>
        <p:nvSpPr>
          <p:cNvPr id="7" name="Text 3"/>
          <p:cNvSpPr txBox="1"/>
          <p:nvPr/>
        </p:nvSpPr>
        <p:spPr>
          <a:xfrm>
            <a:off x="3419548" y="1454500"/>
            <a:ext cx="2304900" cy="2239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корневой системе происходит взаимодействие с микроорганизмами, повышающее эффективность усвоения минеральных веществ и улучшение плодородия почвы.
</a:t>
            </a:r>
            <a:endParaRPr lang="en-US" sz="1400" dirty="0"/>
          </a:p>
        </p:txBody>
      </p:sp>
      <p:sp>
        <p:nvSpPr>
          <p:cNvPr id="8" name="Text 4"/>
          <p:cNvSpPr txBox="1"/>
          <p:nvPr/>
        </p:nvSpPr>
        <p:spPr>
          <a:xfrm>
            <a:off x="6415375" y="1454500"/>
            <a:ext cx="2304900" cy="2239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корнях некоторых растений запасаются крахмал и сахара, что обеспечивает дополнительные источники энергии, особенно у тех, кто образует клубни.
</a:t>
            </a:r>
            <a:endParaRPr lang="en-US" sz="14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410850" y="1143000"/>
            <a:ext cx="3791400" cy="1428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Стебель соединяет корни с листьями и поддерживает вертикальный рост растения, обеспечивая взаимосвязь органов.
</a:t>
            </a:r>
            <a:endParaRPr lang="en-US" sz="1400" dirty="0"/>
          </a:p>
        </p:txBody>
      </p:sp>
      <p:sp>
        <p:nvSpPr>
          <p:cNvPr id="5" name="Text 1"/>
          <p:cNvSpPr txBox="1"/>
          <p:nvPr/>
        </p:nvSpPr>
        <p:spPr>
          <a:xfrm>
            <a:off x="410850" y="324975"/>
            <a:ext cx="8299800" cy="459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3850A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Стебель: ключевой транспортёр веществ
</a:t>
            </a:r>
            <a:endParaRPr lang="en-US" sz="2400" dirty="0"/>
          </a:p>
        </p:txBody>
      </p:sp>
      <p:sp>
        <p:nvSpPr>
          <p:cNvPr id="6" name="Text 2"/>
          <p:cNvSpPr txBox="1"/>
          <p:nvPr/>
        </p:nvSpPr>
        <p:spPr>
          <a:xfrm>
            <a:off x="8737000" y="4775225"/>
            <a:ext cx="270000" cy="275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1000" dirty="0"/>
          </a:p>
        </p:txBody>
      </p:sp>
      <p:sp>
        <p:nvSpPr>
          <p:cNvPr id="7" name="Text 3"/>
          <p:cNvSpPr txBox="1"/>
          <p:nvPr/>
        </p:nvSpPr>
        <p:spPr>
          <a:xfrm>
            <a:off x="4919338" y="1143000"/>
            <a:ext cx="3791400" cy="1428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Ксилема осуществляет транспорт воды и минералов от корней к листьям, включая подъем жидкости на значительную высоту.
</a:t>
            </a:r>
            <a:endParaRPr lang="en-US" sz="1400" dirty="0"/>
          </a:p>
        </p:txBody>
      </p:sp>
      <p:sp>
        <p:nvSpPr>
          <p:cNvPr id="8" name="Text 4"/>
          <p:cNvSpPr txBox="1"/>
          <p:nvPr/>
        </p:nvSpPr>
        <p:spPr>
          <a:xfrm>
            <a:off x="410850" y="3025581"/>
            <a:ext cx="3791400" cy="1428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Флоэма переносит органические вещества, образованные в листьях, к корням и другим частям растения для использования и хранения.
</a:t>
            </a:r>
            <a:endParaRPr lang="en-US" sz="1400" dirty="0"/>
          </a:p>
        </p:txBody>
      </p:sp>
      <p:sp>
        <p:nvSpPr>
          <p:cNvPr id="9" name="Text 5"/>
          <p:cNvSpPr txBox="1"/>
          <p:nvPr/>
        </p:nvSpPr>
        <p:spPr>
          <a:xfrm>
            <a:off x="4919338" y="3025581"/>
            <a:ext cx="3791400" cy="1428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Структура стебля, включая сосуды и жилки, оптимизирована для эффективной циркуляции веществ внутри растения.
</a:t>
            </a:r>
            <a:endParaRPr lang="en-US" sz="14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226943" y="877926"/>
            <a:ext cx="4200600" cy="3429061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8737000" y="4775225"/>
            <a:ext cx="270000" cy="275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1000" dirty="0"/>
          </a:p>
        </p:txBody>
      </p:sp>
      <p:sp>
        <p:nvSpPr>
          <p:cNvPr id="6" name="Text 1"/>
          <p:cNvSpPr txBox="1"/>
          <p:nvPr/>
        </p:nvSpPr>
        <p:spPr>
          <a:xfrm>
            <a:off x="238125" y="774550"/>
            <a:ext cx="3777900" cy="2827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1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Стрелки показывают движение воды и минералов вверх, а органических веществ — вниз по стеблю.
</a:t>
            </a:r>
            <a:pPr algn="l" indent="0" marL="0">
              <a:lnSpc>
                <a:spcPct val="100000"/>
              </a:lnSpc>
              <a:buNone/>
            </a:pPr>
            <a:r>
              <a:rPr lang="en-US" sz="151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51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Питание растения обеспечивается обменом веществ в обе стороны — от корня к листу и обратно.
</a:t>
            </a:r>
            <a:endParaRPr lang="en-US" sz="1517" dirty="0"/>
          </a:p>
        </p:txBody>
      </p:sp>
      <p:sp>
        <p:nvSpPr>
          <p:cNvPr id="7" name="Text 2"/>
          <p:cNvSpPr txBox="1"/>
          <p:nvPr/>
        </p:nvSpPr>
        <p:spPr>
          <a:xfrm>
            <a:off x="238125" y="129875"/>
            <a:ext cx="7208700" cy="55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31" b="1" dirty="0">
                <a:solidFill>
                  <a:srgbClr val="B62D0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Основные направления транспортировки веществ
</a:t>
            </a:r>
            <a:endParaRPr lang="en-US" sz="2231" dirty="0"/>
          </a:p>
        </p:txBody>
      </p:sp>
      <p:sp>
        <p:nvSpPr>
          <p:cNvPr id="8" name="Text 3"/>
          <p:cNvSpPr txBox="1"/>
          <p:nvPr/>
        </p:nvSpPr>
        <p:spPr>
          <a:xfrm>
            <a:off x="238125" y="3771375"/>
            <a:ext cx="3777900" cy="635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1" i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Учебный материал по ботанике, 2023
</a:t>
            </a:r>
            <a:endParaRPr lang="en-US" sz="1301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952992" y="1292083"/>
            <a:ext cx="3704100" cy="2633384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8737000" y="4775225"/>
            <a:ext cx="270000" cy="275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1000" dirty="0"/>
          </a:p>
        </p:txBody>
      </p:sp>
      <p:sp>
        <p:nvSpPr>
          <p:cNvPr id="6" name="Text 1"/>
          <p:cNvSpPr txBox="1"/>
          <p:nvPr/>
        </p:nvSpPr>
        <p:spPr>
          <a:xfrm>
            <a:off x="1308250" y="1291175"/>
            <a:ext cx="3373800" cy="1212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Фотосинтез преобразует солнечную энергию в химическую, без чего растение не может синтезировать органические вещества.
</a:t>
            </a:r>
            <a:endParaRPr lang="en-US" sz="1400" dirty="0"/>
          </a:p>
        </p:txBody>
      </p:sp>
      <p:sp>
        <p:nvSpPr>
          <p:cNvPr id="7" name="Text 2"/>
          <p:cNvSpPr txBox="1"/>
          <p:nvPr/>
        </p:nvSpPr>
        <p:spPr>
          <a:xfrm>
            <a:off x="645575" y="381000"/>
            <a:ext cx="7746900" cy="433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3850A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Свет — ключ к энергии растения
</a:t>
            </a:r>
            <a:endParaRPr lang="en-US" sz="2400" dirty="0"/>
          </a:p>
        </p:txBody>
      </p:sp>
      <p:sp>
        <p:nvSpPr>
          <p:cNvPr id="8" name="Text 3"/>
          <p:cNvSpPr txBox="1"/>
          <p:nvPr/>
        </p:nvSpPr>
        <p:spPr>
          <a:xfrm>
            <a:off x="1308250" y="2714377"/>
            <a:ext cx="3373800" cy="1212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Интенсивность фотосинтеза зависит от света: зимой и в пасмурные дни процесс замедляется, что отражается на росте и функционировании растений.
</a:t>
            </a:r>
            <a:endParaRPr lang="en-US" sz="14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500737" y="1747575"/>
            <a:ext cx="2418000" cy="2453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Азот, фосфор и калий — основные минералы, необходимые для синтеза белков, нуклеиновых кислот и энергетических процессов.
</a:t>
            </a:r>
            <a:endParaRPr lang="en-US" sz="1400" dirty="0"/>
          </a:p>
        </p:txBody>
      </p:sp>
      <p:sp>
        <p:nvSpPr>
          <p:cNvPr id="5" name="Text 1"/>
          <p:cNvSpPr txBox="1"/>
          <p:nvPr/>
        </p:nvSpPr>
        <p:spPr>
          <a:xfrm>
            <a:off x="500675" y="88800"/>
            <a:ext cx="8144700" cy="613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DF8E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Минеральные вещества в питании растений
</a:t>
            </a:r>
            <a:endParaRPr lang="en-US" sz="2400" dirty="0"/>
          </a:p>
        </p:txBody>
      </p:sp>
      <p:sp>
        <p:nvSpPr>
          <p:cNvPr id="6" name="Text 2"/>
          <p:cNvSpPr txBox="1"/>
          <p:nvPr/>
        </p:nvSpPr>
        <p:spPr>
          <a:xfrm>
            <a:off x="8737000" y="4775225"/>
            <a:ext cx="270000" cy="275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1000" dirty="0"/>
          </a:p>
        </p:txBody>
      </p:sp>
      <p:sp>
        <p:nvSpPr>
          <p:cNvPr id="7" name="Text 3"/>
          <p:cNvSpPr txBox="1"/>
          <p:nvPr/>
        </p:nvSpPr>
        <p:spPr>
          <a:xfrm>
            <a:off x="3364024" y="1747575"/>
            <a:ext cx="2418000" cy="2453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Дефицит минералов приводит к снижению фотосинтеза, пожелтению листьев и уменьшению роста растений.
</a:t>
            </a:r>
            <a:endParaRPr lang="en-US" sz="1400" dirty="0"/>
          </a:p>
        </p:txBody>
      </p:sp>
      <p:sp>
        <p:nvSpPr>
          <p:cNvPr id="8" name="Text 4"/>
          <p:cNvSpPr txBox="1"/>
          <p:nvPr/>
        </p:nvSpPr>
        <p:spPr>
          <a:xfrm>
            <a:off x="6227311" y="1747575"/>
            <a:ext cx="2418000" cy="2453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Минеральные соли вместе с водой всасываются корнями и транспортируются к листьям для участия в обменных процессах.
</a:t>
            </a:r>
            <a:endParaRPr lang="en-US" sz="14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85025" y="954954"/>
            <a:ext cx="2662200" cy="2090243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242225" y="954954"/>
            <a:ext cx="2662200" cy="2090243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6099425" y="954954"/>
            <a:ext cx="2662200" cy="2090243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0" name="Text 0"/>
          <p:cNvSpPr txBox="1"/>
          <p:nvPr/>
        </p:nvSpPr>
        <p:spPr>
          <a:xfrm>
            <a:off x="500675" y="88800"/>
            <a:ext cx="8144700" cy="613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DF8E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Симбиоз корней с микроорганизмами
</a:t>
            </a:r>
            <a:endParaRPr lang="en-US" sz="2400" dirty="0"/>
          </a:p>
        </p:txBody>
      </p:sp>
      <p:sp>
        <p:nvSpPr>
          <p:cNvPr id="11" name="Text 1"/>
          <p:cNvSpPr txBox="1"/>
          <p:nvPr/>
        </p:nvSpPr>
        <p:spPr>
          <a:xfrm>
            <a:off x="8737000" y="4775225"/>
            <a:ext cx="270000" cy="275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1000" dirty="0"/>
          </a:p>
        </p:txBody>
      </p:sp>
      <p:sp>
        <p:nvSpPr>
          <p:cNvPr id="12" name="Text 2"/>
          <p:cNvSpPr txBox="1"/>
          <p:nvPr/>
        </p:nvSpPr>
        <p:spPr>
          <a:xfrm>
            <a:off x="500675" y="3354450"/>
            <a:ext cx="2414100" cy="1104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41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Микориза увеличивает площадь всасывания
</a:t>
            </a:r>
            <a:pPr algn="l" indent="0" marL="0">
              <a:lnSpc>
                <a:spcPct val="100000"/>
              </a:lnSpc>
              <a:buNone/>
            </a:pPr>
            <a:r>
              <a:rPr lang="en-US" sz="61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6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Грибы образуют микоризу с корнями, расширяя зону питания и улучшая доступ к минеральным веществам в почве. Это взаимодействие укрепляет здоровье растения и способствует лучшему развитию.
</a:t>
            </a:r>
            <a:endParaRPr lang="en-US" sz="1141" dirty="0"/>
          </a:p>
        </p:txBody>
      </p:sp>
      <p:sp>
        <p:nvSpPr>
          <p:cNvPr id="13" name="Text 3"/>
          <p:cNvSpPr txBox="1"/>
          <p:nvPr/>
        </p:nvSpPr>
        <p:spPr>
          <a:xfrm>
            <a:off x="3357875" y="3354450"/>
            <a:ext cx="2414100" cy="1104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9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Клубеньки бобовых и азотфиксирующие бактерии
</a:t>
            </a:r>
            <a:pPr algn="l" indent="0" marL="0">
              <a:lnSpc>
                <a:spcPct val="100000"/>
              </a:lnSpc>
              <a:buNone/>
            </a:pPr>
            <a:r>
              <a:rPr lang="en-US" sz="65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23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Бобовые растения формируют на корнях клубеньки, внутри которых живут бактерии, способные фиксировать азот из воздуха, обогащая почву и улучшая питание растения.
</a:t>
            </a:r>
            <a:endParaRPr lang="en-US" sz="1209" dirty="0"/>
          </a:p>
        </p:txBody>
      </p:sp>
      <p:sp>
        <p:nvSpPr>
          <p:cNvPr id="14" name="Text 4"/>
          <p:cNvSpPr txBox="1"/>
          <p:nvPr/>
        </p:nvSpPr>
        <p:spPr>
          <a:xfrm>
            <a:off x="6215075" y="3354450"/>
            <a:ext cx="2414100" cy="1104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84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Влияние симбиоза на урожайность
</a:t>
            </a:r>
            <a:pPr algn="l" indent="0" marL="0">
              <a:lnSpc>
                <a:spcPct val="100000"/>
              </a:lnSpc>
              <a:buNone/>
            </a:pPr>
            <a:r>
              <a:rPr lang="en-US" sz="63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Благодаря симбиотическим отношениям растения лучше усваивают питательные вещества, что повышает их устойчивость к стрессам и увеличивает урожайность в сельском хозяйстве.
</a:t>
            </a:r>
            <a:endParaRPr lang="en-US" sz="1184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983600" y="2282401"/>
            <a:ext cx="3934500" cy="2320198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8737000" y="4775225"/>
            <a:ext cx="270000" cy="275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1000" dirty="0"/>
          </a:p>
        </p:txBody>
      </p:sp>
      <p:sp>
        <p:nvSpPr>
          <p:cNvPr id="5" name="Text 1"/>
          <p:cNvSpPr txBox="1"/>
          <p:nvPr/>
        </p:nvSpPr>
        <p:spPr>
          <a:xfrm>
            <a:off x="398550" y="1291175"/>
            <a:ext cx="3149100" cy="2608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Таблица демонстрирует функции листьев, корней, стебля и запасных органов для комплексного питания растений.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Полноценное питание обеспечивается совместной работой всех органов растения.
</a:t>
            </a:r>
            <a:endParaRPr lang="en-US" sz="1400" dirty="0"/>
          </a:p>
        </p:txBody>
      </p:sp>
      <p:sp>
        <p:nvSpPr>
          <p:cNvPr id="6" name="Text 2"/>
          <p:cNvSpPr txBox="1"/>
          <p:nvPr/>
        </p:nvSpPr>
        <p:spPr>
          <a:xfrm>
            <a:off x="398550" y="318300"/>
            <a:ext cx="8346900" cy="505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DF8E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основных органов питания растения
</a:t>
            </a:r>
            <a:endParaRPr lang="en-US" sz="2400" dirty="0"/>
          </a:p>
        </p:txBody>
      </p:sp>
      <p:sp>
        <p:nvSpPr>
          <p:cNvPr id="7" name="Text 3"/>
          <p:cNvSpPr txBox="1"/>
          <p:nvPr/>
        </p:nvSpPr>
        <p:spPr>
          <a:xfrm>
            <a:off x="398550" y="4237500"/>
            <a:ext cx="3149100" cy="405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i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Школьный учебник биологии, 2022
</a:t>
            </a:r>
            <a:endParaRPr lang="en-US" sz="12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762500" y="1548813"/>
            <a:ext cx="4108800" cy="2961225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1288150" y="1548175"/>
            <a:ext cx="3040500" cy="1327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Растения накапливают питательные вещества в специальных органах, таких как корни, клубни и луковицы. Эти запасы представлены крахмалом, сахарами и иногда маслами, служащими источником энергии.
</a:t>
            </a:r>
            <a:endParaRPr lang="en-US" sz="1400" dirty="0"/>
          </a:p>
        </p:txBody>
      </p:sp>
      <p:sp>
        <p:nvSpPr>
          <p:cNvPr id="7" name="Text 1"/>
          <p:cNvSpPr txBox="1"/>
          <p:nvPr/>
        </p:nvSpPr>
        <p:spPr>
          <a:xfrm>
            <a:off x="241675" y="653950"/>
            <a:ext cx="8629500" cy="505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B62D0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растения запасают питательные вещества
</a:t>
            </a:r>
            <a:endParaRPr lang="en-US" sz="2400" dirty="0"/>
          </a:p>
        </p:txBody>
      </p:sp>
      <p:sp>
        <p:nvSpPr>
          <p:cNvPr id="8" name="Text 2"/>
          <p:cNvSpPr txBox="1"/>
          <p:nvPr/>
        </p:nvSpPr>
        <p:spPr>
          <a:xfrm>
            <a:off x="8737000" y="4775225"/>
            <a:ext cx="270000" cy="275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1000" dirty="0"/>
          </a:p>
        </p:txBody>
      </p:sp>
      <p:sp>
        <p:nvSpPr>
          <p:cNvPr id="9" name="Text 3"/>
          <p:cNvSpPr txBox="1"/>
          <p:nvPr/>
        </p:nvSpPr>
        <p:spPr>
          <a:xfrm>
            <a:off x="1288150" y="3183050"/>
            <a:ext cx="3040500" cy="1327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Например, картофель и морковь используют клубни и корни для хранения запасов. При неблагоприятных условиях или в период прорастания эти вещества обеспечивают рост и развитие молодых растений.
</a:t>
            </a:r>
            <a:endParaRPr lang="en-US" sz="14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8737000" y="4775225"/>
            <a:ext cx="270000" cy="275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1000" dirty="0"/>
          </a:p>
        </p:txBody>
      </p:sp>
      <p:sp>
        <p:nvSpPr>
          <p:cNvPr id="5" name="Text 1"/>
          <p:cNvSpPr txBox="1"/>
          <p:nvPr/>
        </p:nvSpPr>
        <p:spPr>
          <a:xfrm>
            <a:off x="1315375" y="1656200"/>
            <a:ext cx="1699500" cy="6591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593" b="1" dirty="0">
                <a:solidFill>
                  <a:srgbClr val="B62D0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около 90%
</a:t>
            </a:r>
            <a:endParaRPr lang="en-US" sz="2593" dirty="0"/>
          </a:p>
        </p:txBody>
      </p:sp>
      <p:sp>
        <p:nvSpPr>
          <p:cNvPr id="6" name="Text 2"/>
          <p:cNvSpPr txBox="1"/>
          <p:nvPr/>
        </p:nvSpPr>
        <p:spPr>
          <a:xfrm>
            <a:off x="1008775" y="2520188"/>
            <a:ext cx="2312700" cy="786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39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массы растений составляет вода, без которой невозможны ключевые процессы жизнедеятельности.
</a:t>
            </a:r>
            <a:endParaRPr lang="en-US" sz="1239" dirty="0"/>
          </a:p>
        </p:txBody>
      </p:sp>
      <p:sp>
        <p:nvSpPr>
          <p:cNvPr id="7" name="Text 3"/>
          <p:cNvSpPr txBox="1"/>
          <p:nvPr/>
        </p:nvSpPr>
        <p:spPr>
          <a:xfrm>
            <a:off x="3834425" y="1285731"/>
            <a:ext cx="4335000" cy="2425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Вода необходима для поддержания тургора, фотосинтеза и транспорта питательных веществ во всех частях растения.
</a:t>
            </a:r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i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Учебник биологии для средней школы, 2020
</a:t>
            </a:r>
            <a:endParaRPr lang="en-US" sz="14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226943" y="877926"/>
            <a:ext cx="4200600" cy="3429061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8737000" y="4775225"/>
            <a:ext cx="270000" cy="275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1000" dirty="0"/>
          </a:p>
        </p:txBody>
      </p:sp>
      <p:sp>
        <p:nvSpPr>
          <p:cNvPr id="6" name="Text 1"/>
          <p:cNvSpPr txBox="1"/>
          <p:nvPr/>
        </p:nvSpPr>
        <p:spPr>
          <a:xfrm>
            <a:off x="238125" y="774550"/>
            <a:ext cx="3777900" cy="2827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1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Хлорофилл захватывает световую энергию, которая преобразуется на световой стадии. На тёмновой стадии происходит синтез глюкозы из углекислого газа и воды.
</a:t>
            </a:r>
            <a:pPr algn="l" indent="0" marL="0">
              <a:lnSpc>
                <a:spcPct val="100000"/>
              </a:lnSpc>
              <a:buNone/>
            </a:pPr>
            <a:r>
              <a:rPr lang="en-US" sz="151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51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Данные подтверждают, что фотосинтез состоит из двух равнозначных этапов, в которых происходит преобразование и фиксация энергии.
</a:t>
            </a:r>
            <a:endParaRPr lang="en-US" sz="1517" dirty="0"/>
          </a:p>
        </p:txBody>
      </p:sp>
      <p:sp>
        <p:nvSpPr>
          <p:cNvPr id="7" name="Text 2"/>
          <p:cNvSpPr txBox="1"/>
          <p:nvPr/>
        </p:nvSpPr>
        <p:spPr>
          <a:xfrm>
            <a:off x="238125" y="129875"/>
            <a:ext cx="7208700" cy="55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B62D0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Стадии фотосинтеза: упрощённая схема
</a:t>
            </a:r>
            <a:endParaRPr lang="en-US" sz="2400" dirty="0"/>
          </a:p>
        </p:txBody>
      </p:sp>
      <p:sp>
        <p:nvSpPr>
          <p:cNvPr id="8" name="Text 3"/>
          <p:cNvSpPr txBox="1"/>
          <p:nvPr/>
        </p:nvSpPr>
        <p:spPr>
          <a:xfrm>
            <a:off x="238125" y="3771375"/>
            <a:ext cx="3777900" cy="635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1" i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Материалы по биохимии растений, 2021
</a:t>
            </a:r>
            <a:endParaRPr lang="en-US" sz="1301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099880" y="1581445"/>
            <a:ext cx="233100" cy="2331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5366267" y="1602235"/>
            <a:ext cx="239400" cy="19152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1" name="Image 9" descr="preencoded.png">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1099880" y="3418395"/>
            <a:ext cx="233100" cy="233100"/>
          </a:xfrm>
          <a:prstGeom prst="rect">
            <a:avLst/>
          </a:prstGeom>
        </p:spPr>
      </p:pic>
      <p:sp>
        <p:nvSpPr>
          <p:cNvPr id="12" name="Text 0"/>
          <p:cNvSpPr txBox="1"/>
          <p:nvPr/>
        </p:nvSpPr>
        <p:spPr>
          <a:xfrm>
            <a:off x="8737000" y="4775225"/>
            <a:ext cx="270000" cy="275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1000" dirty="0"/>
          </a:p>
        </p:txBody>
      </p:sp>
      <p:sp>
        <p:nvSpPr>
          <p:cNvPr id="13" name="Text 1"/>
          <p:cNvSpPr txBox="1"/>
          <p:nvPr/>
        </p:nvSpPr>
        <p:spPr>
          <a:xfrm>
            <a:off x="608600" y="179300"/>
            <a:ext cx="7917900" cy="750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3850A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Способы дополнительного питания: необычные примеры
</a:t>
            </a:r>
            <a:endParaRPr lang="en-US" sz="2400" dirty="0"/>
          </a:p>
        </p:txBody>
      </p:sp>
      <p:sp>
        <p:nvSpPr>
          <p:cNvPr id="14" name="Text 2"/>
          <p:cNvSpPr txBox="1"/>
          <p:nvPr/>
        </p:nvSpPr>
        <p:spPr>
          <a:xfrm>
            <a:off x="1823124" y="1279977"/>
            <a:ext cx="2308800" cy="314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Насекомоядные растения
</a:t>
            </a:r>
            <a:endParaRPr lang="en-US" sz="1300" dirty="0"/>
          </a:p>
        </p:txBody>
      </p:sp>
      <p:sp>
        <p:nvSpPr>
          <p:cNvPr id="15" name="Text 3"/>
          <p:cNvSpPr txBox="1"/>
          <p:nvPr/>
        </p:nvSpPr>
        <p:spPr>
          <a:xfrm>
            <a:off x="1823050" y="1632575"/>
            <a:ext cx="2308800" cy="775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Росянка и венерина мухоловка добывают азот и другие вещества, переваривая насекомых, компенсируя недостаток питательных элементов в почве.
</a:t>
            </a:r>
            <a:endParaRPr lang="en-US" sz="1100" dirty="0"/>
          </a:p>
        </p:txBody>
      </p:sp>
      <p:sp>
        <p:nvSpPr>
          <p:cNvPr id="16" name="Text 4"/>
          <p:cNvSpPr txBox="1"/>
          <p:nvPr/>
        </p:nvSpPr>
        <p:spPr>
          <a:xfrm>
            <a:off x="6092655" y="1279977"/>
            <a:ext cx="2308800" cy="314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Паразитические растения
</a:t>
            </a:r>
            <a:endParaRPr lang="en-US" sz="1300" dirty="0"/>
          </a:p>
        </p:txBody>
      </p:sp>
      <p:sp>
        <p:nvSpPr>
          <p:cNvPr id="17" name="Text 5"/>
          <p:cNvSpPr txBox="1"/>
          <p:nvPr/>
        </p:nvSpPr>
        <p:spPr>
          <a:xfrm>
            <a:off x="6092577" y="1632575"/>
            <a:ext cx="2308800" cy="775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Омела и повилика присасываются к хозяину и получают органику напрямую, у них отсутствуют или очень слабо развиты зеленые листья.
</a:t>
            </a:r>
            <a:endParaRPr lang="en-US" sz="1100" dirty="0"/>
          </a:p>
        </p:txBody>
      </p:sp>
      <p:sp>
        <p:nvSpPr>
          <p:cNvPr id="18" name="Text 6"/>
          <p:cNvSpPr txBox="1"/>
          <p:nvPr/>
        </p:nvSpPr>
        <p:spPr>
          <a:xfrm>
            <a:off x="1823124" y="3116927"/>
            <a:ext cx="2308800" cy="314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73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Полусапрофитные растения
</a:t>
            </a:r>
            <a:endParaRPr lang="en-US" sz="1273" dirty="0"/>
          </a:p>
        </p:txBody>
      </p:sp>
      <p:sp>
        <p:nvSpPr>
          <p:cNvPr id="19" name="Text 7"/>
          <p:cNvSpPr txBox="1"/>
          <p:nvPr/>
        </p:nvSpPr>
        <p:spPr>
          <a:xfrm>
            <a:off x="1823050" y="3469525"/>
            <a:ext cx="2308800" cy="775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Некоторые виды питаются за счёт разложения органических остатков, сочетая автотрофное и гетеротрофное питание для выживания.
</a:t>
            </a:r>
            <a:endParaRPr lang="en-US" sz="11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749300" y="1368600"/>
            <a:ext cx="3358800" cy="1299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Форма и структура листьев зависят от условий среды: хвойные имеют мелкие иголки, чтобы снизить испарение влаги в сухом климате.
</a:t>
            </a:r>
            <a:endParaRPr lang="en-US" sz="1400" dirty="0"/>
          </a:p>
        </p:txBody>
      </p:sp>
      <p:sp>
        <p:nvSpPr>
          <p:cNvPr id="5" name="Text 1"/>
          <p:cNvSpPr txBox="1"/>
          <p:nvPr/>
        </p:nvSpPr>
        <p:spPr>
          <a:xfrm>
            <a:off x="410850" y="179300"/>
            <a:ext cx="8299800" cy="605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381" b="1" dirty="0">
                <a:solidFill>
                  <a:srgbClr val="FDF8E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не все листья одинаково полезны для питания
</a:t>
            </a:r>
            <a:endParaRPr lang="en-US" sz="2381" dirty="0"/>
          </a:p>
        </p:txBody>
      </p:sp>
      <p:sp>
        <p:nvSpPr>
          <p:cNvPr id="6" name="Text 2"/>
          <p:cNvSpPr txBox="1"/>
          <p:nvPr/>
        </p:nvSpPr>
        <p:spPr>
          <a:xfrm>
            <a:off x="8737000" y="4775225"/>
            <a:ext cx="270000" cy="275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1000" dirty="0"/>
          </a:p>
        </p:txBody>
      </p:sp>
      <p:sp>
        <p:nvSpPr>
          <p:cNvPr id="7" name="Text 3"/>
          <p:cNvSpPr txBox="1"/>
          <p:nvPr/>
        </p:nvSpPr>
        <p:spPr>
          <a:xfrm>
            <a:off x="4943967" y="1368600"/>
            <a:ext cx="3358800" cy="1299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Суккуленты накапливают воду в мясистых листьях, что позволяет им выживать в засушливых регионах с минимальным водоснабжением.
</a:t>
            </a:r>
            <a:endParaRPr lang="en-US" sz="1400" dirty="0"/>
          </a:p>
        </p:txBody>
      </p:sp>
      <p:sp>
        <p:nvSpPr>
          <p:cNvPr id="8" name="Text 4"/>
          <p:cNvSpPr txBox="1"/>
          <p:nvPr/>
        </p:nvSpPr>
        <p:spPr>
          <a:xfrm>
            <a:off x="749300" y="3094208"/>
            <a:ext cx="3358800" cy="1299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Крестовник приспособлен к пустыне с толстыми восковыми покровами для снижения испарения и защиты от жары.
</a:t>
            </a:r>
            <a:endParaRPr lang="en-US" sz="1400" dirty="0"/>
          </a:p>
        </p:txBody>
      </p:sp>
      <p:sp>
        <p:nvSpPr>
          <p:cNvPr id="9" name="Text 5"/>
          <p:cNvSpPr txBox="1"/>
          <p:nvPr/>
        </p:nvSpPr>
        <p:spPr>
          <a:xfrm>
            <a:off x="4943967" y="3094208"/>
            <a:ext cx="3358800" cy="1299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Плауны развиты в тенистых влажных лесах, имея большие тонкие листья для эффективного фотосинтеза в условиях слабого освещения.
</a:t>
            </a:r>
            <a:endParaRPr lang="en-US" sz="14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95075" y="1421909"/>
            <a:ext cx="7748700" cy="3569733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8737000" y="4775225"/>
            <a:ext cx="270000" cy="275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1000" dirty="0"/>
          </a:p>
        </p:txBody>
      </p:sp>
      <p:sp>
        <p:nvSpPr>
          <p:cNvPr id="5" name="Text 1"/>
          <p:cNvSpPr txBox="1"/>
          <p:nvPr/>
        </p:nvSpPr>
        <p:spPr>
          <a:xfrm>
            <a:off x="238125" y="129875"/>
            <a:ext cx="8205600" cy="552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B62D0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Путь веществ от корня к листу и обратно
</a:t>
            </a:r>
            <a:endParaRPr lang="en-US" sz="2400" dirty="0"/>
          </a:p>
        </p:txBody>
      </p:sp>
      <p:sp>
        <p:nvSpPr>
          <p:cNvPr id="6" name="Text 2"/>
          <p:cNvSpPr txBox="1"/>
          <p:nvPr/>
        </p:nvSpPr>
        <p:spPr>
          <a:xfrm>
            <a:off x="238125" y="774550"/>
            <a:ext cx="8205600" cy="552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1" i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Процесс всасывания, транспорта и обмена веществ в растении
</a:t>
            </a:r>
            <a:endParaRPr lang="en-US" sz="1301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739450" y="1654807"/>
            <a:ext cx="3031800" cy="747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Железо участвует в синтезе хлорофилла и ферментных реакциях, при его недостатке растения желтеют и замедляют рост.
</a:t>
            </a:r>
            <a:endParaRPr lang="en-US" sz="1100" dirty="0"/>
          </a:p>
        </p:txBody>
      </p:sp>
      <p:sp>
        <p:nvSpPr>
          <p:cNvPr id="4" name="Text 1"/>
          <p:cNvSpPr txBox="1"/>
          <p:nvPr/>
        </p:nvSpPr>
        <p:spPr>
          <a:xfrm>
            <a:off x="410850" y="167325"/>
            <a:ext cx="8299800" cy="566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B62D0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Значение микроэлементов в питании растений
</a:t>
            </a:r>
            <a:endParaRPr lang="en-US" sz="2400" dirty="0"/>
          </a:p>
        </p:txBody>
      </p:sp>
      <p:sp>
        <p:nvSpPr>
          <p:cNvPr id="5" name="Text 2"/>
          <p:cNvSpPr txBox="1"/>
          <p:nvPr/>
        </p:nvSpPr>
        <p:spPr>
          <a:xfrm>
            <a:off x="8737000" y="4775225"/>
            <a:ext cx="270000" cy="275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1000" dirty="0"/>
          </a:p>
        </p:txBody>
      </p:sp>
      <p:sp>
        <p:nvSpPr>
          <p:cNvPr id="6" name="Text 3"/>
          <p:cNvSpPr txBox="1"/>
          <p:nvPr/>
        </p:nvSpPr>
        <p:spPr>
          <a:xfrm>
            <a:off x="5243650" y="1654807"/>
            <a:ext cx="3031800" cy="747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Марганец, бор и цинк необходимы для регуляции обмена веществ и развития тканей, их дефицит ведёт к деформациям и снижению продуктивности.
</a:t>
            </a:r>
            <a:endParaRPr lang="en-US" sz="1100" dirty="0"/>
          </a:p>
        </p:txBody>
      </p:sp>
      <p:sp>
        <p:nvSpPr>
          <p:cNvPr id="7" name="Text 4"/>
          <p:cNvSpPr txBox="1"/>
          <p:nvPr/>
        </p:nvSpPr>
        <p:spPr>
          <a:xfrm>
            <a:off x="2845569" y="3718756"/>
            <a:ext cx="3031800" cy="747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Медь и молибден входят в состав ферментов, обеспечивающих нормальное цветение и питание, без них процессы метаболизма нарушаются.
</a:t>
            </a:r>
            <a:endParaRPr lang="en-US" sz="11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85025" y="955649"/>
            <a:ext cx="3998100" cy="2088851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763945" y="955649"/>
            <a:ext cx="3998100" cy="2088851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500675" y="88800"/>
            <a:ext cx="8144700" cy="613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B62D0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Питание растений зимой и в экстремальных условиях
</a:t>
            </a:r>
            <a:endParaRPr lang="en-US" sz="2400" dirty="0"/>
          </a:p>
        </p:txBody>
      </p:sp>
      <p:sp>
        <p:nvSpPr>
          <p:cNvPr id="9" name="Text 1"/>
          <p:cNvSpPr txBox="1"/>
          <p:nvPr/>
        </p:nvSpPr>
        <p:spPr>
          <a:xfrm>
            <a:off x="8737000" y="4775225"/>
            <a:ext cx="270000" cy="275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1000" dirty="0"/>
          </a:p>
        </p:txBody>
      </p:sp>
      <p:sp>
        <p:nvSpPr>
          <p:cNvPr id="10" name="Text 2"/>
          <p:cNvSpPr txBox="1"/>
          <p:nvPr/>
        </p:nvSpPr>
        <p:spPr>
          <a:xfrm>
            <a:off x="500675" y="3354450"/>
            <a:ext cx="3765000" cy="1104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Использование запасов в холодный период
</a:t>
            </a:r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Зимой фотосинтез снижен, растения опираются на запасы крахмала и сахаров из корней и клубней, обеспечивая жизнедеятельность при низких температурах.
</a:t>
            </a:r>
            <a:endParaRPr lang="en-US" sz="1400" dirty="0"/>
          </a:p>
        </p:txBody>
      </p:sp>
      <p:sp>
        <p:nvSpPr>
          <p:cNvPr id="11" name="Text 3"/>
          <p:cNvSpPr txBox="1"/>
          <p:nvPr/>
        </p:nvSpPr>
        <p:spPr>
          <a:xfrm>
            <a:off x="4879888" y="3354450"/>
            <a:ext cx="3765000" cy="1104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Адаптации к экстремальным условиям
</a:t>
            </a:r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пустынях растения развивают длинные корни и толстые защитные покровы для сохранения влаги, а в Арктике используют короткий вегетационный период для восстановления.
</a:t>
            </a:r>
            <a:endParaRPr lang="en-US" sz="14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8737000" y="4775225"/>
            <a:ext cx="270000" cy="275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1000" dirty="0"/>
          </a:p>
        </p:txBody>
      </p:sp>
      <p:sp>
        <p:nvSpPr>
          <p:cNvPr id="8" name="Text 1"/>
          <p:cNvSpPr txBox="1"/>
          <p:nvPr/>
        </p:nvSpPr>
        <p:spPr>
          <a:xfrm>
            <a:off x="645575" y="381000"/>
            <a:ext cx="7746900" cy="433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77" b="1" dirty="0">
                <a:solidFill>
                  <a:srgbClr val="B62D0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Влияние человеческой деятельности на питание растений
</a:t>
            </a:r>
            <a:endParaRPr lang="en-US" sz="2077" dirty="0"/>
          </a:p>
        </p:txBody>
      </p:sp>
      <p:sp>
        <p:nvSpPr>
          <p:cNvPr id="9" name="Text 2"/>
          <p:cNvSpPr txBox="1"/>
          <p:nvPr/>
        </p:nvSpPr>
        <p:spPr>
          <a:xfrm>
            <a:off x="928599" y="3061547"/>
            <a:ext cx="1541100" cy="1163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73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Внедрение минеральных удобрений
</a:t>
            </a:r>
            <a:pPr algn="ctr" indent="0" marL="0">
              <a:lnSpc>
                <a:spcPct val="100000"/>
              </a:lnSpc>
              <a:buNone/>
            </a:pPr>
            <a:r>
              <a:rPr lang="en-US" sz="39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97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Использование азотных, фосфорных и калийных удобрений ускоряет рост, но при избытке приводит к загрязнению почвы и вод.
</a:t>
            </a:r>
            <a:endParaRPr lang="en-US" sz="1173" dirty="0"/>
          </a:p>
        </p:txBody>
      </p:sp>
      <p:sp>
        <p:nvSpPr>
          <p:cNvPr id="10" name="Text 3"/>
          <p:cNvSpPr txBox="1"/>
          <p:nvPr/>
        </p:nvSpPr>
        <p:spPr>
          <a:xfrm>
            <a:off x="2936949" y="1599572"/>
            <a:ext cx="1541100" cy="1163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Изменение водного режима
</a:t>
            </a:r>
            <a:pPr algn="ctr" indent="0" marL="0">
              <a:lnSpc>
                <a:spcPct val="100000"/>
              </a:lnSpc>
              <a:buNone/>
            </a:pPr>
            <a:r>
              <a:rPr lang="en-US" sz="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Орошение повышает доступность воды, способствует питанию, но осушение и загрязнение рек ухудшают условия для корней.
</a:t>
            </a:r>
            <a:endParaRPr lang="en-US" sz="1200" dirty="0"/>
          </a:p>
        </p:txBody>
      </p:sp>
      <p:sp>
        <p:nvSpPr>
          <p:cNvPr id="11" name="Text 4"/>
          <p:cNvSpPr txBox="1"/>
          <p:nvPr/>
        </p:nvSpPr>
        <p:spPr>
          <a:xfrm>
            <a:off x="4022349" y="3453247"/>
            <a:ext cx="1541100" cy="1163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98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Грамотное агротехническое вмешательство
</a:t>
            </a:r>
            <a:pPr algn="ctr" indent="0" marL="0">
              <a:lnSpc>
                <a:spcPct val="100000"/>
              </a:lnSpc>
              <a:buNone/>
            </a:pPr>
            <a:r>
              <a:rPr lang="en-US" sz="36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91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Рациональное применение удобрений и севооборот увеличивают урожайность, сохраняя здоровье почвы и баланс питательных веществ.
</a:t>
            </a:r>
            <a:endParaRPr lang="en-US" sz="1098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900750" y="1066800"/>
            <a:ext cx="7342500" cy="3021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800" b="1" dirty="0">
                <a:solidFill>
                  <a:srgbClr val="B62D0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Полноценное питание растений — результат совместной работы всех органов
</a:t>
            </a:r>
            <a:pPr algn="l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Растение питается благодаря взаимодействию листьев, корней и стебля, каждый выполняет важную функцию. Только вместе они обеспечивают рост, развитие и адаптацию к среде.
</a:t>
            </a:r>
            <a:endParaRPr lang="en-US" sz="38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2026-05-08T12:43:33Z</dcterms:created>
  <dcterms:modified xsi:type="dcterms:W3CDTF">2026-05-08T12:43:33Z</dcterms:modified>
</cp:coreProperties>
</file>