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image" Target="../media/image-4-12.png"/><Relationship Id="rId13" Type="http://schemas.openxmlformats.org/officeDocument/2006/relationships/image" Target="../media/image-4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Колыбельные: добрые песни перед сном
</a:t>
            </a:r>
            <a:endParaRPr lang="en-US" sz="3600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Тихие песни, которые дарят сон, тепло и заботу.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появились колыбельные песни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Колыбельные родились очень давно, когда по вечерам не было ни мультфильмов, ни экранов. В семьях их пели, чтобы малыш успокоился, почувствовал рядом любовь и спокойно уснул. Такие песни бережно переходили от поколения к поколению.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колыбельная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Колыбельная помогает ребёнку почувствовать, что рядом есть забота и защита. От этого становится спокойнее, а вечер перестаёт казаться слишком длинным.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Медленный ритм и тихая мелодия словно укачивают, как в мягкой колыбели. Они постепенно настраивают тело и мысли на отдых и сон.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слова делают песню понятной и знакомой. Ребёнок быстро узнаёт их, а любимая колыбельная помогает легче расслабиться каждый вечер.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773" y="1160879"/>
            <a:ext cx="457784" cy="4577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7413" y="1160879"/>
            <a:ext cx="457715" cy="45771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55753" y="1197030"/>
            <a:ext cx="481766" cy="38541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127083" y="1160879"/>
            <a:ext cx="343286" cy="457715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колыбельные
</a:t>
            </a:r>
            <a:endParaRPr lang="en-US" sz="2800" dirty="0"/>
          </a:p>
        </p:txBody>
      </p:sp>
      <p:sp>
        <p:nvSpPr>
          <p:cNvPr id="16" name="Text 1"/>
          <p:cNvSpPr txBox="1"/>
          <p:nvPr/>
        </p:nvSpPr>
        <p:spPr>
          <a:xfrm>
            <a:off x="63033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песни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сочинил не один человек, а много людей. Такие колыбельные долго менялись, но сохраняли главное: ласку, простоту и добрые пожелания малышу.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27554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Авторские колыбельные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пишут поэты и композиторы. В них слышны красивые образы и нежные слова, но цель остаётся той же — помочь ребёнку уснуть спокойно.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488055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заботы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 от происхождения, колыбельная всегда звучит как знак любви. Она говорит малышу: ты в безопасности, можно закрыть глаза и отдыхать.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69896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задача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разных колыбельных могут быть разные мелодии и слова. Но все они нужны для одного — убаюкать ребёнка и подарить ему тихий вечер.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355252"/>
            <a:ext cx="2592300" cy="21138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523" y="1355252"/>
            <a:ext cx="2592300" cy="21138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4703" y="1355252"/>
            <a:ext cx="2592300" cy="211383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Образы, которые делают колыбельную тёплой
</a:t>
            </a:r>
            <a:endParaRPr lang="en-US" sz="2201" dirty="0"/>
          </a:p>
        </p:txBody>
      </p:sp>
      <p:sp>
        <p:nvSpPr>
          <p:cNvPr id="11" name="Text 1"/>
          <p:cNvSpPr txBox="1"/>
          <p:nvPr/>
        </p:nvSpPr>
        <p:spPr>
          <a:xfrm>
            <a:off x="6117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заглядывает в окно
</a:t>
            </a:r>
            <a:pPr algn="l" indent="0" marL="0">
              <a:lnSpc>
                <a:spcPct val="90000"/>
              </a:lnSpc>
              <a:buNone/>
            </a:pPr>
            <a:r>
              <a:rPr lang="en-US" sz="36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8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в детской комнате горит ночник, а за окном уже светит луна. Комната кажется особенно тихой и уютной, будто сама ночь решила говорить шёпотом. От такого вида даже самый непоседливый слушатель начинает зевать.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432325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 свернулся клубком
</a:t>
            </a:r>
            <a:pPr algn="l" indent="0" marL="0">
              <a:lnSpc>
                <a:spcPct val="90000"/>
              </a:lnSpc>
              <a:buNone/>
            </a:pPr>
            <a:r>
              <a:rPr lang="en-US" sz="36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8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подоконнике дремлет кот, свернувшись в мягкий клубок. Рядом тихо звучит песня, и кажется, что весь дом замедляет шаги, чтобы не потревожить сон. Такой образ сразу приносит спокойствие и домашнее тепло.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1864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3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над сонным домом
</a:t>
            </a:r>
            <a:pPr algn="l" indent="0" marL="0">
              <a:lnSpc>
                <a:spcPct val="90000"/>
              </a:lnSpc>
              <a:buNone/>
            </a:pPr>
            <a:r>
              <a:rPr lang="en-US" sz="41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8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стеклом мерцают звёзды, а в комнате мягко светится лампа. Дом будто прячется в тишине, охраняя сон маленького ребёнка. В этом спокойном вечере всё напоминает: пора отдыхать и видеть добрые сны.
</a:t>
            </a:r>
            <a:endParaRPr lang="en-US" sz="1233" dirty="0"/>
          </a:p>
        </p:txBody>
      </p:sp>
      <p:sp>
        <p:nvSpPr>
          <p:cNvPr id="14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Образы, которые делают колыбельную тёплой
</a:t>
            </a:r>
            <a:endParaRPr lang="en-US" sz="2201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16049" y="2319337"/>
            <a:ext cx="2128385" cy="1620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Тихий голос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колыбельную поют очень негромко, почти шёпотом. Такой голос не будит, а мягко успокаивает и помогает слушателю настроиться на отдых.
</a:t>
            </a:r>
            <a:endParaRPr lang="en-US" sz="1500" dirty="0"/>
          </a:p>
        </p:txBody>
      </p:sp>
      <p:sp>
        <p:nvSpPr>
          <p:cNvPr id="7" name="Text 1"/>
          <p:cNvSpPr txBox="1"/>
          <p:nvPr/>
        </p:nvSpPr>
        <p:spPr>
          <a:xfrm>
            <a:off x="3202056" y="2319337"/>
            <a:ext cx="2103577" cy="1620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Плавный ритм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звучание становится ровным и неторопливым. Оно напоминает медленное покачивание, как будто песня сама убаюкивает в ладошках.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780367" y="2319337"/>
            <a:ext cx="2136292" cy="16208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Повторы и мягкие слова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появляются повторяющиеся строки и ласковые слова. Они делают песню знакомой, спокойной и очень удобной для засыпания.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97025" y="397625"/>
            <a:ext cx="6623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колыбельная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колыбельные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колыбельные складывались в семьях и долго передавались устно. Поэтому в них сохранились простые слова, тёплый тон и особая домашняя интонация.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17051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таких песнях звучат старинные выражения, ласковые обращения и добрые пожелания. Они создают ощущение, будто рядом тихо сидит заботливый взрослый.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7308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колыбельные напоминают, как важно беречь маленького ребёнка. В них слышны любовь к семье, терпение и нежность, знакомые каждому дому.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60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нередко создавали колыбельные как отдельные стихи. В них важны мягкие слова, простые образы и спокойное настроение, чтобы текст звучал почти как песня.
</a:t>
            </a:r>
            <a:endParaRPr lang="en-US" sz="300" dirty="0"/>
          </a:p>
        </p:txBody>
      </p:sp>
      <p:sp>
        <p:nvSpPr>
          <p:cNvPr id="8" name="Text 1"/>
          <p:cNvSpPr txBox="1"/>
          <p:nvPr/>
        </p:nvSpPr>
        <p:spPr>
          <a:xfrm>
            <a:off x="2681930" y="1945521"/>
            <a:ext cx="1664921" cy="2301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Композиторы писали колыбельные для голоса и музыкального сопровождения. Такие произведения обычно звучат плавно, без резких звуков, и легко уносят слушателя в сон.
</a:t>
            </a:r>
            <a:endParaRPr lang="en-US" sz="300" dirty="0"/>
          </a:p>
        </p:txBody>
      </p:sp>
      <p:sp>
        <p:nvSpPr>
          <p:cNvPr id="9" name="Text 2"/>
          <p:cNvSpPr txBox="1"/>
          <p:nvPr/>
        </p:nvSpPr>
        <p:spPr>
          <a:xfrm>
            <a:off x="479518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книгах колыбельные помогают передать заботу, вечернюю тишину и домашнее тепло. Даже короткие строки могут создать ощущение нежности и доброй сказки.
</a:t>
            </a:r>
            <a:endParaRPr lang="en-US" sz="300" dirty="0"/>
          </a:p>
        </p:txBody>
      </p:sp>
      <p:sp>
        <p:nvSpPr>
          <p:cNvPr id="10" name="Text 3"/>
          <p:cNvSpPr txBox="1"/>
          <p:nvPr/>
        </p:nvSpPr>
        <p:spPr>
          <a:xfrm>
            <a:off x="692336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произведения интересны и детям, и взрослым. Они показывают, что колыбельная — это не только песня на ночь, но и часть культуры.
</a:t>
            </a:r>
            <a:endParaRPr lang="en-US" sz="300" dirty="0"/>
          </a:p>
        </p:txBody>
      </p:sp>
      <p:sp>
        <p:nvSpPr>
          <p:cNvPr id="11" name="Text 4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6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Колыбельные в литературе и музыке
</a:t>
            </a:r>
            <a:endParaRPr lang="en-US" sz="2764" dirty="0"/>
          </a:p>
        </p:txBody>
      </p:sp>
      <p:sp>
        <p:nvSpPr>
          <p:cNvPr id="12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909" y="1471987"/>
            <a:ext cx="421500" cy="42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92474" y="1485537"/>
            <a:ext cx="443700" cy="39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65654" y="1485537"/>
            <a:ext cx="443700" cy="39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2000" y="397625"/>
            <a:ext cx="6627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делают слова колыбельной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596800" y="1945350"/>
            <a:ext cx="2158200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Дарят спокойствие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Ласковые слова помогают ребёнку почувствовать, что всё хорошо. От этого вечер становится тише, а тревога уходит, словно спряталась под одеяло.
</a:t>
            </a:r>
            <a:endParaRPr lang="en-US" sz="1500" dirty="0"/>
          </a:p>
        </p:txBody>
      </p:sp>
      <p:sp>
        <p:nvSpPr>
          <p:cNvPr id="12" name="Text 2"/>
          <p:cNvSpPr txBox="1"/>
          <p:nvPr/>
        </p:nvSpPr>
        <p:spPr>
          <a:xfrm>
            <a:off x="3392467" y="1945350"/>
            <a:ext cx="2158200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Желают доброй ночи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колыбельных часто звучат пожелания сладкого сна, тихой ночи и светлого утра. Такие слова звучат очень тепло и ласково.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6165649" y="1945350"/>
            <a:ext cx="2158200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Превращают ночь в сказку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колыбельная похожа на маленькую добрую историю. Тогда ночь уже не кажется страшной: она становится мягкой, звёздной и почти волшебной.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475" y="1335453"/>
            <a:ext cx="4104300" cy="2148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7938" y="1335453"/>
            <a:ext cx="4104300" cy="214834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56298" y="3701543"/>
            <a:ext cx="3744947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вечер рядом с малышом
</a:t>
            </a:r>
            <a:pPr algn="l" indent="0" marL="0">
              <a:lnSpc>
                <a:spcPct val="90000"/>
              </a:lnSpc>
              <a:buNone/>
            </a:pPr>
            <a:r>
              <a:rPr lang="en-US" sz="3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комнате приглушён свет, рядом стоит ночник, а на кровати лежит любимая игрушка. Взрослый тихо поёт колыбельную и смотрит на ребёнка с улыбкой. От такого вечера становится особенно уютно, а сон приходит спокойно и без спешки.
</a:t>
            </a:r>
            <a:endParaRPr lang="en-US" sz="959" dirty="0"/>
          </a:p>
        </p:txBody>
      </p:sp>
      <p:sp>
        <p:nvSpPr>
          <p:cNvPr id="9" name="Text 1"/>
          <p:cNvSpPr txBox="1"/>
          <p:nvPr/>
        </p:nvSpPr>
        <p:spPr>
          <a:xfrm>
            <a:off x="4858483" y="3701543"/>
            <a:ext cx="3701541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Песня, которая говорит о любви
</a:t>
            </a:r>
            <a:pPr algn="l" indent="0" marL="0">
              <a:lnSpc>
                <a:spcPct val="90000"/>
              </a:lnSpc>
              <a:buNone/>
            </a:pPr>
            <a:r>
              <a:rPr lang="en-US" sz="3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Колыбельная в семье — это не просто звук перед сном. Это тёплый знак внимания, когда взрослый рядом, чтобы успокоить, подбодрить и подарить чувство защищённости. Даже короткая песня может напомнить ребёнку: его очень любят.
</a:t>
            </a:r>
            <a:endParaRPr lang="en-US" sz="932" dirty="0"/>
          </a:p>
        </p:txBody>
      </p:sp>
      <p:sp>
        <p:nvSpPr>
          <p:cNvPr id="10" name="Text 2"/>
          <p:cNvSpPr txBox="1"/>
          <p:nvPr/>
        </p:nvSpPr>
        <p:spPr>
          <a:xfrm>
            <a:off x="425668" y="397625"/>
            <a:ext cx="6617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Колыбельная в семье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4700" y="397625"/>
            <a:ext cx="66252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в колыбельных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89050" y="2820575"/>
            <a:ext cx="1716000" cy="17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звучит строка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колыбельной появляется простая фраза, которую ребёнок быстро улавливает. Она задаёт спокойный тон и помогает слушателю настроиться на тихий вечер.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2951425" y="2820575"/>
            <a:ext cx="1716000" cy="17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строка возвращается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 же мысль повторяется снова и снова. Повтор действует как мягкое покачивание: ничего не торопит и не тревожит.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378100" y="2820575"/>
            <a:ext cx="1716000" cy="17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песня запоминается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повторов колыбельную легко узнать даже после одного прослушивания. Ребёнок запоминает её и начинает ждать знакомый, уютный напев.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033" y="3761817"/>
            <a:ext cx="3201242" cy="7607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опоры делают колыбельные понятными в любой стране: тихая мелодия, повтор и добрые пожелания.
</a:t>
            </a:r>
            <a:pPr algn="l" indent="0" marL="0">
              <a:lnSpc>
                <a:spcPct val="115000"/>
              </a:lnSpc>
              <a:buNone/>
            </a:pPr>
            <a:r>
              <a:rPr lang="en-US" sz="1255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фольклорным сборникам разных стран
</a:t>
            </a:r>
            <a:endParaRPr lang="en-US" sz="1255" dirty="0"/>
          </a:p>
        </p:txBody>
      </p:sp>
      <p:sp>
        <p:nvSpPr>
          <p:cNvPr id="4" name="Text 1"/>
          <p:cNvSpPr txBox="1"/>
          <p:nvPr/>
        </p:nvSpPr>
        <p:spPr>
          <a:xfrm>
            <a:off x="3946009" y="1484723"/>
            <a:ext cx="3262512" cy="13155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разных народов меняются язык и образы, но смысл остаётся общим. Это показывает, что колыбельная нужна детям везде.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50033" y="2350692"/>
            <a:ext cx="1609922" cy="121879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колыбельная помогает заснуть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тихое звучание и добрые слова шаг за шагом ведут ребёнка от бодрствования к сну.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Колыбельная как вечерний ритуал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11204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Колыбельная помогает семье перейти от дневных дел к тишине. Когда знакомая песня звучит каждый вечер, ребёнок быстрее понимает: пора отдыхать и готовиться ко сну.
</a:t>
            </a:r>
            <a:endParaRPr lang="en-US" sz="400" dirty="0"/>
          </a:p>
        </p:txBody>
      </p:sp>
      <p:sp>
        <p:nvSpPr>
          <p:cNvPr id="9" name="Text 3"/>
          <p:cNvSpPr txBox="1"/>
          <p:nvPr/>
        </p:nvSpPr>
        <p:spPr>
          <a:xfrm>
            <a:off x="3229377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песне часто добавляются приглушённый свет, спокойный голос и неторопливые движения. Вместе они создают привычный порядок, который не пугает и не торопит малыша.
</a:t>
            </a:r>
            <a:endParaRPr lang="en-US" sz="400" dirty="0"/>
          </a:p>
        </p:txBody>
      </p:sp>
      <p:sp>
        <p:nvSpPr>
          <p:cNvPr id="10" name="Text 4"/>
          <p:cNvSpPr txBox="1"/>
          <p:nvPr/>
        </p:nvSpPr>
        <p:spPr>
          <a:xfrm>
            <a:off x="5847550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Вечерний ритуал особенно важен тем, что повторяется изо дня в день. Ребёнок узнаёт его и чувствует: рядом есть взрослые, которые заботятся и всё делают спокойно.
</a:t>
            </a:r>
            <a:endParaRPr lang="en-US" sz="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6650" y="399850"/>
            <a:ext cx="6617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колыбельные легко запоминаются
</a:t>
            </a:r>
            <a:endParaRPr lang="en-US" sz="2428" dirty="0"/>
          </a:p>
        </p:txBody>
      </p:sp>
      <p:sp>
        <p:nvSpPr>
          <p:cNvPr id="9" name="Text 1"/>
          <p:cNvSpPr txBox="1"/>
          <p:nvPr/>
        </p:nvSpPr>
        <p:spPr>
          <a:xfrm>
            <a:off x="535600" y="1377171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колыбельных обычно короткие строки, поэтому их легко услышать и повторить. Даже маленький ребёнок быстро улавливает знакомый ход песни.
</a:t>
            </a:r>
            <a:endParaRPr lang="en-US" sz="200" dirty="0"/>
          </a:p>
        </p:txBody>
      </p:sp>
      <p:sp>
        <p:nvSpPr>
          <p:cNvPr id="10" name="Text 2"/>
          <p:cNvSpPr txBox="1"/>
          <p:nvPr/>
        </p:nvSpPr>
        <p:spPr>
          <a:xfrm>
            <a:off x="4043299" y="1377171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Рифма помогает словам звучать дружно и красиво. Из-за этого песня кажется цельной, а отдельные строчки лучше удерживаются в памяти.
</a:t>
            </a:r>
            <a:endParaRPr lang="en-US" sz="200" dirty="0"/>
          </a:p>
        </p:txBody>
      </p:sp>
      <p:sp>
        <p:nvSpPr>
          <p:cNvPr id="11" name="Text 3"/>
          <p:cNvSpPr txBox="1"/>
          <p:nvPr/>
        </p:nvSpPr>
        <p:spPr>
          <a:xfrm>
            <a:off x="1357595" y="3263629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делают мелодию узнаваемой с первых слов. Когда одна и та же фраза возвращается, ребёнок почти сразу начинает подпевать.
</a:t>
            </a:r>
            <a:endParaRPr lang="en-US" sz="200" dirty="0"/>
          </a:p>
        </p:txBody>
      </p:sp>
      <p:sp>
        <p:nvSpPr>
          <p:cNvPr id="12" name="Text 4"/>
          <p:cNvSpPr txBox="1"/>
          <p:nvPr/>
        </p:nvSpPr>
        <p:spPr>
          <a:xfrm>
            <a:off x="4851007" y="3263629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форма не перегружает слух лишними деталями. Поэтому колыбельные долго живут в памяти семьи и часто переходят от старших к младшим.
</a:t>
            </a:r>
            <a:endParaRPr lang="en-US" sz="200" dirty="0"/>
          </a:p>
        </p:txBody>
      </p:sp>
      <p:sp>
        <p:nvSpPr>
          <p:cNvPr id="13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300" y="1075209"/>
            <a:ext cx="8400600" cy="15094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8803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Добрая ночная картина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колыбельных ночь редко бывает страшной. Она тихая, мягкая и чуть волшебная. Месяц и звёзды будто сторожат сон малыша.
</a:t>
            </a:r>
            <a:endParaRPr lang="en-US" sz="1500" dirty="0"/>
          </a:p>
        </p:txBody>
      </p:sp>
      <p:sp>
        <p:nvSpPr>
          <p:cNvPr id="7" name="Text 1"/>
          <p:cNvSpPr txBox="1"/>
          <p:nvPr/>
        </p:nvSpPr>
        <p:spPr>
          <a:xfrm>
            <a:off x="4896052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дом и сон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в таких песнях кажется тёплым и надёжным. За окном темно, а внутри спокойно, и это помогает ребёнку расслабиться и уснуть.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95400" y="399850"/>
            <a:ext cx="66183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 в колыбельных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7968815" y="4482077"/>
            <a:ext cx="792956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484" y="1384985"/>
            <a:ext cx="316078" cy="4214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04470" y="1384985"/>
            <a:ext cx="421437" cy="4214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66577" y="1398556"/>
            <a:ext cx="443582" cy="39429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колыбельная особенно нужна
</a:t>
            </a:r>
            <a:endParaRPr lang="en-US" sz="2800" dirty="0"/>
          </a:p>
        </p:txBody>
      </p:sp>
      <p:sp>
        <p:nvSpPr>
          <p:cNvPr id="13" name="Text 1"/>
          <p:cNvSpPr txBox="1"/>
          <p:nvPr/>
        </p:nvSpPr>
        <p:spPr>
          <a:xfrm>
            <a:off x="611750" y="2003274"/>
            <a:ext cx="2158200" cy="21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сном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колыбельная помогает плавно завершить день. Её тихий напев успокаивает, а знакомые слова подсказывают ребёнку, что пришло время отдыха.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3432325" y="2003274"/>
            <a:ext cx="2158200" cy="21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тревожно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ребёнок волнуется или устал, колыбельная работает как мягкое объятие. Она не спорит с чувствами, а бережно помогает успокоиться.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6186450" y="2003274"/>
            <a:ext cx="2158200" cy="21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нужен уют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Знакомая песня напоминает о доме, близких и заботе взрослых. Поэтому колыбельная становится не только песней, но и знаком безопасности.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88775" y="397625"/>
            <a:ext cx="66312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русских колыбельных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449695" y="1521831"/>
            <a:ext cx="2422500" cy="2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Ласковые слова
</a:t>
            </a:r>
            <a:endParaRPr lang="en-US" sz="1500" dirty="0"/>
          </a:p>
        </p:txBody>
      </p:sp>
      <p:sp>
        <p:nvSpPr>
          <p:cNvPr id="12" name="Text 2"/>
          <p:cNvSpPr txBox="1"/>
          <p:nvPr/>
        </p:nvSpPr>
        <p:spPr>
          <a:xfrm>
            <a:off x="431800" y="2423262"/>
            <a:ext cx="2180438" cy="15169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русских колыбельных часто звучат уменьшительные формы и нежные обращения. Они делают речь мягкой и очень домашней.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035416" y="1521831"/>
            <a:ext cx="2422500" cy="2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образы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3025098" y="2423262"/>
            <a:ext cx="2180438" cy="15169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песнях нередко появляются кот, месяц, звёзды и сон. Эти образы создают спокойную картину вечера и легко запоминаются.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598734" y="1521831"/>
            <a:ext cx="2422500" cy="2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повтор
</a:t>
            </a:r>
            <a:endParaRPr lang="en-US" sz="1500" dirty="0"/>
          </a:p>
        </p:txBody>
      </p:sp>
      <p:sp>
        <p:nvSpPr>
          <p:cNvPr id="16" name="Text 6"/>
          <p:cNvSpPr txBox="1"/>
          <p:nvPr/>
        </p:nvSpPr>
        <p:spPr>
          <a:xfrm>
            <a:off x="5573426" y="2423262"/>
            <a:ext cx="2180438" cy="15169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строки помогают песне звучать плавно и убаюкивающе. Из-за этого русская колыбельная кажется особенно тёплой и родной.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учат колыбельные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Колыбельные помогают ребёнку слышать добрые слова и понимать, как много значит ласка. Они учат замечать заботу близких и отвечать на неё благодарностью.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песни сохраняют семейную память. Когда взрослые поют то же, что пели им в детстве, традиция продолжается и соединяет поколения.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Колыбельная показывает, что даже очень короткая песня может поддержать, успокоить и подарить тепло. В этом её тихая, но сильная польза.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Колыбельные: тихая сила добрых слов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Колыбельные соединяют музыку, ласку и семейное тепло. Их тихий голос, повторы и добрые образы помогают ребёнку успокоиться, а семье — сохранить нежную традицию.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2026-05-23T22:50:06Z</dcterms:created>
  <dcterms:modified xsi:type="dcterms:W3CDTF">2026-05-23T22:50:06Z</dcterms:modified>
</cp:coreProperties>
</file>