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140" y="213362"/>
            <a:ext cx="8502071" cy="37694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9367" y="2638425"/>
            <a:ext cx="5431304" cy="1504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23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темы: Эволюционные изменения у животных
</a:t>
            </a:r>
            <a:pPr algn="l" indent="0" marL="0">
              <a:lnSpc>
                <a:spcPct val="100000"/>
              </a:lnSpc>
              <a:buNone/>
            </a:pPr>
            <a:r>
              <a:rPr lang="en-US" sz="1063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3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Рассмотрим примеры адаптаций и изменений в животном мире за длительное время.
</a:t>
            </a:r>
            <a:endParaRPr lang="en-US" sz="2923" dirty="0"/>
          </a:p>
        </p:txBody>
      </p:sp>
      <p:sp>
        <p:nvSpPr>
          <p:cNvPr id="6" name="Text 1"/>
          <p:cNvSpPr txBox="1"/>
          <p:nvPr/>
        </p:nvSpPr>
        <p:spPr>
          <a:xfrm>
            <a:off x="409366" y="4496516"/>
            <a:ext cx="3853934" cy="1830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89447" y="0"/>
            <a:ext cx="39530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839940"/>
            <a:ext cx="4200525" cy="34636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и доказательства эволюции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— медленный процесс изменений организмов под влиянием среды. Дарвин ввёл понятие естественного отбора, подтверждённое ископаемыми, анатомией и генетикой.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1650" y="1797283"/>
            <a:ext cx="2249100" cy="17571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61050" y="1797283"/>
            <a:ext cx="2249100" cy="17571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8550" y="1797283"/>
            <a:ext cx="2249100" cy="17571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845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3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— основа генетической вариативности
</a:t>
            </a:r>
            <a:pPr algn="l" indent="0" marL="0">
              <a:lnSpc>
                <a:spcPct val="100000"/>
              </a:lnSpc>
              <a:buNone/>
            </a:pPr>
            <a:r>
              <a:rPr lang="en-US" sz="8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— случайные изменения в ДНК, которые могут улучшать или ухудшать шансы выживания. Они создают исходные варианты для отбора природы.
</a:t>
            </a:r>
            <a:endParaRPr lang="en-US" sz="1043" dirty="0"/>
          </a:p>
        </p:txBody>
      </p:sp>
      <p:sp>
        <p:nvSpPr>
          <p:cNvPr id="9" name="Text 2"/>
          <p:cNvSpPr txBox="1"/>
          <p:nvPr/>
        </p:nvSpPr>
        <p:spPr>
          <a:xfrm>
            <a:off x="32039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7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 — выбор лучших адаптаций
</a:t>
            </a:r>
            <a:pPr algn="l" indent="0" marL="0">
              <a:lnSpc>
                <a:spcPct val="100000"/>
              </a:lnSpc>
              <a:buNone/>
            </a:pPr>
            <a:r>
              <a:rPr lang="en-US" sz="8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Отбор способствует выживанию организмов с полезными признаками, усиливая их распространение в популяции и улучшая приспособленность к среде.
</a:t>
            </a:r>
            <a:endParaRPr lang="en-US" sz="1007" dirty="0"/>
          </a:p>
        </p:txBody>
      </p:sp>
      <p:sp>
        <p:nvSpPr>
          <p:cNvPr id="10" name="Text 3"/>
          <p:cNvSpPr txBox="1"/>
          <p:nvPr/>
        </p:nvSpPr>
        <p:spPr>
          <a:xfrm>
            <a:off x="60614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9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дрейф — случайные изменения в популяции
</a:t>
            </a:r>
            <a:pPr algn="l" indent="0" marL="0">
              <a:lnSpc>
                <a:spcPct val="100000"/>
              </a:lnSpc>
              <a:buNone/>
            </a:pPr>
            <a:r>
              <a:rPr lang="en-US" sz="8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небольших группах частоты генов могут меняться случайно, что влияет на наследственные признаки вне зависимости от пользы.
</a:t>
            </a:r>
            <a:endParaRPr lang="en-US" sz="969" dirty="0"/>
          </a:p>
        </p:txBody>
      </p:sp>
      <p:sp>
        <p:nvSpPr>
          <p:cNvPr id="11" name="Text 4"/>
          <p:cNvSpPr txBox="1"/>
          <p:nvPr/>
        </p:nvSpPr>
        <p:spPr>
          <a:xfrm>
            <a:off x="371475" y="375650"/>
            <a:ext cx="84081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механизмы эволюции
</a:t>
            </a:r>
            <a:endParaRPr lang="en-US" sz="3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170" y="2009971"/>
            <a:ext cx="2430704" cy="15405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21070" y="2009971"/>
            <a:ext cx="2430704" cy="154055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76690" y="2009971"/>
            <a:ext cx="2430704" cy="154055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84513" y="3665221"/>
            <a:ext cx="2309663" cy="8275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3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Полярный медведь — теплоизоляция в Арктике
</a:t>
            </a:r>
            <a:pPr algn="l" indent="0" marL="0">
              <a:lnSpc>
                <a:spcPct val="100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Густой белый мех и толстый подкожный жир сохраняют тепло в суровом холоде, помогая выживать на ледяных просторах.
</a:t>
            </a:r>
            <a:endParaRPr lang="en-US" sz="1113" dirty="0"/>
          </a:p>
        </p:txBody>
      </p:sp>
      <p:sp>
        <p:nvSpPr>
          <p:cNvPr id="10" name="Text 1"/>
          <p:cNvSpPr txBox="1"/>
          <p:nvPr/>
        </p:nvSpPr>
        <p:spPr>
          <a:xfrm>
            <a:off x="3394413" y="3665221"/>
            <a:ext cx="2309663" cy="8275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Летучие мыши — эхолокация для ориентации ночью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Развитый слух и способность издавать ультразвуки позволяют находить добычу в полной темноте.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6450033" y="3665221"/>
            <a:ext cx="2309663" cy="8275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4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Кенгуру — мощные ноги для прыжков в степях Австралии
</a:t>
            </a:r>
            <a:pPr algn="l" indent="0" marL="0">
              <a:lnSpc>
                <a:spcPct val="100000"/>
              </a:lnSpc>
              <a:buNone/>
            </a:pPr>
            <a:r>
              <a:rPr lang="en-US" sz="9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Длинные задние конечности обеспечивают быстрые и дальние прыжки, облегчая поиск пищи и уклонение от хищников.
</a:t>
            </a:r>
            <a:endParaRPr lang="en-US" sz="1084" dirty="0"/>
          </a:p>
        </p:txBody>
      </p:sp>
      <p:sp>
        <p:nvSpPr>
          <p:cNvPr id="12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адаптаций у млекопитающих
</a:t>
            </a:r>
            <a:endParaRPr lang="en-US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строения скелета животных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2397755" y="1807896"/>
            <a:ext cx="2556293" cy="98235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плавников у морских млекопитающих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Конечности трансформировались в плавники, что обеспечило эффективное плавание и адаптацию к жизни в воде.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68955" y="3360471"/>
            <a:ext cx="2556293" cy="98235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копыт у лошадей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 множества пальцев к копыту уменьшил вес конечностей, ускорив бег и улучшив выживание на твёрдых почвах.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45830" y="1807896"/>
            <a:ext cx="2556293" cy="98235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Специализация скелета для разных сред обитания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в костной структуре отражают адаптацию видов к разнообразным экологическим нишам.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217030" y="3360471"/>
            <a:ext cx="2556293" cy="98235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Исчезновение конечностей у змей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ног облегчает передвижение в узких норах и среди растительности, повышая выживаемость.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58050" y="619125"/>
            <a:ext cx="3400425" cy="3886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86607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Усовершенствование слуха и ориентации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сов асимметричное расположение ушей позволяет точно определять направление звука, что помогает в ночной охоте и ориентации.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889878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обоняния и иных чувств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Собаки обладают свыше 220 миллионов обонятельных рецепторов, обеспечивая сверхчувствительное восприятие запахов для поиска пищи и знакомства с окружающим миром.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71475" y="375657"/>
            <a:ext cx="4592240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эволюции органов чувств
</a:t>
            </a:r>
            <a:endParaRPr lang="en-US" sz="3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2745" y="1935209"/>
            <a:ext cx="3799135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между птицами и рептилиями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9352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отличия связаны с внешними и внутренними признаками, отражающими образ жизни и адаптации.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отражают приспособления к полёту и среде обитания.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учебник биологии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эволюционных изменений у животных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основные этапы развития и адаптации популяций
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животных с воды на сушу: эволюционные вызовы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69928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лёгких позволяло животным эффективно дышать атмосферным воздухом вне водной среды, облегчая обитание на суше.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71664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конечностей заменило плавники, обеспечивая передвижение по твёрдой поверхности и поддержку тела на суше.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688269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Покрытие тела защитными слоями кожи предотвращало потерю влаги, позволяя животным сохранять воду в сухой среде.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1650" y="1797283"/>
            <a:ext cx="2249100" cy="17571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61050" y="1797283"/>
            <a:ext cx="2249100" cy="17571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8550" y="1797283"/>
            <a:ext cx="2249100" cy="17571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845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4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Верблюды и запасы жира для выживания
</a:t>
            </a:r>
            <a:pPr algn="l" indent="0" marL="0">
              <a:lnSpc>
                <a:spcPct val="100000"/>
              </a:lnSpc>
              <a:buNone/>
            </a:pPr>
            <a:r>
              <a:rPr lang="en-US" sz="8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Горбы верблюдов содержат жир, который служит источником энергии при длительном отсутствии воды, помогая переносить засушливые периоды пустыни.
</a:t>
            </a:r>
            <a:endParaRPr lang="en-US" sz="1004" dirty="0"/>
          </a:p>
        </p:txBody>
      </p:sp>
      <p:sp>
        <p:nvSpPr>
          <p:cNvPr id="9" name="Text 2"/>
          <p:cNvSpPr txBox="1"/>
          <p:nvPr/>
        </p:nvSpPr>
        <p:spPr>
          <a:xfrm>
            <a:off x="32039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7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Антифризные белки у арктических рыб
</a:t>
            </a:r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белки снижают точку замерзания крови, предотвращая образование льда и позволяя рыбам жить в ледяной воде.
</a:t>
            </a:r>
            <a:endParaRPr lang="en-US" sz="1077" dirty="0"/>
          </a:p>
        </p:txBody>
      </p:sp>
      <p:sp>
        <p:nvSpPr>
          <p:cNvPr id="10" name="Text 3"/>
          <p:cNvSpPr txBox="1"/>
          <p:nvPr/>
        </p:nvSpPr>
        <p:spPr>
          <a:xfrm>
            <a:off x="60614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3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Песчанки — прыжковый стиль передвижения
</a:t>
            </a:r>
            <a:pPr algn="l" indent="0" marL="0">
              <a:lnSpc>
                <a:spcPct val="100000"/>
              </a:lnSpc>
              <a:buNone/>
            </a:pPr>
            <a:r>
              <a:rPr lang="en-US" sz="8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Длинные задние ноги песчанок обеспечивают быстрые рывки и скачки по раскаленному песку пустынь, облегчая спасение от хищников.
</a:t>
            </a:r>
            <a:endParaRPr lang="en-US" sz="1043" dirty="0"/>
          </a:p>
        </p:txBody>
      </p:sp>
      <p:sp>
        <p:nvSpPr>
          <p:cNvPr id="11" name="Text 4"/>
          <p:cNvSpPr txBox="1"/>
          <p:nvPr/>
        </p:nvSpPr>
        <p:spPr>
          <a:xfrm>
            <a:off x="371475" y="375650"/>
            <a:ext cx="84081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к экстремальным условиям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6608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Миграции птиц связаны с сезонными изменениями климата и необходимостью находить пищу, что повышает их шансы на выживание в разнообразных условиях.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2694187" y="2981096"/>
            <a:ext cx="1516619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Бобры строят плотины для создания защищённой среды обитания, что помогает уберечься от хищников и сохранить достаточный запас воды.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961999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Волки охотятся стаями, что увеличивает эффективность добычи и выживание, благодаря слаженной координации и распределению ролей между особями.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255907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животные демонстрируют социальное поведение, например приматы, которые используют общение и сотрудничество для защиты и воспитания потомства.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поведения у животных
</a:t>
            </a:r>
            <a:endParaRPr lang="en-US" sz="3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928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Бабочка-адмирал использует окраску, схожую с ядовитой бабочкой-монарх, чтобы отпугивать потенциальных хищников, имитируя опасный образ.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571664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Палочники имеют тело и цвет, напоминающие ветки или листья, что помогает им сливаться с природой и избегать обнаружения хищниками.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688269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Морской окунь способностью изменять окраску приспосабливается к разным фондам, что значительно повышает его шансы скрыться от врагов и добычи.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Мимикрия как средство защиты
</a:t>
            </a:r>
            <a:endParaRPr lang="en-US" sz="3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размеров тела животных в ходе эволюции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графике показаны крупнейшие и самые маленькие животные в разные эпохи, отражающие адаптацию к окружающей среде и наличие ресурсов.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животных менялся как адаптация к условиям: большие виды появлялись при богатстве ресурсов, на островах зачастую взрослали меньшие формы из-за ограничений.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Палеонтологические исследования, 2023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4002015" cy="18821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Коэволюция: борьба паразитов и хозяев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981635" y="1341059"/>
            <a:ext cx="3798067" cy="10360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Паразитические осы откладывают яйца в гусениц, заставляя их вырабатывать ферменты для защиты, создавая динамичное взаимодействие между паразитом и хозяином.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88616" y="3379958"/>
            <a:ext cx="3798067" cy="10360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лягушки развили токсичные вещества, а хищнические змеи постепенно приспосабливаются к этим токсинам, что стимулирует постоянное приспособление обеих сторон.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01834" y="3398170"/>
            <a:ext cx="3798067" cy="10360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Коэволюция ведёт к постоянной «гонке вооружений», в ходе которой появляются новые защитные и атакующие механизмы у паразитов и их хозяев.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170" y="2009971"/>
            <a:ext cx="2430704" cy="15405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21070" y="2009971"/>
            <a:ext cx="2430704" cy="154055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76690" y="2009971"/>
            <a:ext cx="2430704" cy="154055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84513" y="3665221"/>
            <a:ext cx="2309663" cy="8275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4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бактерий к антибиотикам
</a:t>
            </a:r>
            <a:pPr algn="l" indent="0" marL="0">
              <a:lnSpc>
                <a:spcPct val="100000"/>
              </a:lnSpc>
              <a:buNone/>
            </a:pPr>
            <a:r>
              <a:rPr lang="en-US" sz="8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быстро приспосабливаются к применяемым лекарствам, что препятствует их уничтожению и создаёт новые вызовы для медицины и здравоохранения во всём мире.
</a:t>
            </a:r>
            <a:endParaRPr lang="en-US" sz="1024" dirty="0"/>
          </a:p>
        </p:txBody>
      </p:sp>
      <p:sp>
        <p:nvSpPr>
          <p:cNvPr id="10" name="Text 1"/>
          <p:cNvSpPr txBox="1"/>
          <p:nvPr/>
        </p:nvSpPr>
        <p:spPr>
          <a:xfrm>
            <a:off x="3394413" y="3665221"/>
            <a:ext cx="2309663" cy="8275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6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окраски бабочек после индустриализации
</a:t>
            </a:r>
            <a:pPr algn="l" indent="0" marL="0">
              <a:lnSpc>
                <a:spcPct val="100000"/>
              </a:lnSpc>
              <a:buNone/>
            </a:pPr>
            <a:r>
              <a:rPr lang="en-US" sz="8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Англии бабочки-белянки изменили цвет с белого на тёмный из-за загрязнения воздуха сажей во время промышленной революции, что повысило их выживаемость.
</a:t>
            </a:r>
            <a:endParaRPr lang="en-US" sz="1046" dirty="0"/>
          </a:p>
        </p:txBody>
      </p:sp>
      <p:sp>
        <p:nvSpPr>
          <p:cNvPr id="11" name="Text 2"/>
          <p:cNvSpPr txBox="1"/>
          <p:nvPr/>
        </p:nvSpPr>
        <p:spPr>
          <a:xfrm>
            <a:off x="6450033" y="3665221"/>
            <a:ext cx="2309663" cy="8275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нематод к загрязнённым почвам
</a:t>
            </a:r>
            <a:pPr algn="l" indent="0" marL="0">
              <a:lnSpc>
                <a:spcPct val="100000"/>
              </a:lnSpc>
              <a:buNone/>
            </a:pPr>
            <a:r>
              <a:rPr lang="en-US" sz="7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Круглые черви-нематоды быстро развивают устойчивость к токсичным веществам в загрязнённых почвах, демонстрируя быструю эволюцию в изменённых условиях окружающей среды.
</a:t>
            </a:r>
            <a:endParaRPr lang="en-US" sz="930" dirty="0"/>
          </a:p>
        </p:txBody>
      </p:sp>
      <p:sp>
        <p:nvSpPr>
          <p:cNvPr id="12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эволюционных изменений в современном мире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изменения и наследование признаков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69928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в ДНК приводят к появлению новых признаков, которые могут передаваться потомству и влиять на адаптацию видов к окружающей среде.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71664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Альбинизм — пример генетического отклонения, при котором отсутствует пигментация, демонстрируя, как наследуются определённые гены.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688269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Генетическое разнообразие создаётся благодаря перекомбинации генов, увеличивая шанс выживания видов при изменениях условий окружающей среды.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Массовые вымирания и возникновение новых видов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86607" y="1834576"/>
            <a:ext cx="2285176" cy="868132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7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66 млн лет назад — исчезновение динозавров
</a:t>
            </a:r>
            <a:pPr algn="l" indent="0" marL="0">
              <a:lnSpc>
                <a:spcPct val="100000"/>
              </a:lnSpc>
              <a:buNone/>
            </a:pPr>
            <a:r>
              <a:rPr lang="en-US" sz="9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Массовое вымирание освободило многие экологические ниши, создав возможности для развития новых видов животных.
</a:t>
            </a:r>
            <a:endParaRPr lang="en-US" sz="1107" dirty="0"/>
          </a:p>
        </p:txBody>
      </p:sp>
      <p:sp>
        <p:nvSpPr>
          <p:cNvPr id="9" name="Text 3"/>
          <p:cNvSpPr txBox="1"/>
          <p:nvPr/>
        </p:nvSpPr>
        <p:spPr>
          <a:xfrm>
            <a:off x="3335547" y="3600512"/>
            <a:ext cx="2285176" cy="8681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3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крупных млекопитающих
</a:t>
            </a:r>
            <a:pPr algn="l" indent="0" marL="0">
              <a:lnSpc>
                <a:spcPct val="100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исчезновения динозавров появлялись крупные животные, такие как мамонты и саблезубые кошки, освоившие освободившиеся экологические пространства.
</a:t>
            </a:r>
            <a:endParaRPr lang="en-US" sz="993" dirty="0"/>
          </a:p>
        </p:txBody>
      </p:sp>
      <p:sp>
        <p:nvSpPr>
          <p:cNvPr id="10" name="Text 4"/>
          <p:cNvSpPr txBox="1"/>
          <p:nvPr/>
        </p:nvSpPr>
        <p:spPr>
          <a:xfrm>
            <a:off x="6406407" y="2009141"/>
            <a:ext cx="2285176" cy="868132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5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разнообразие видов
</a:t>
            </a:r>
            <a:pPr algn="l" indent="0" marL="0">
              <a:lnSpc>
                <a:spcPct val="100000"/>
              </a:lnSpc>
              <a:buNone/>
            </a:pPr>
            <a:r>
              <a:rPr lang="en-US" sz="9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протяжении миллионов лет эволюция продолжила формировать новые виды, обеспечивая биологическое разнообразие и адаптацию к изменениям.
</a:t>
            </a:r>
            <a:endParaRPr lang="en-US" sz="109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9593" y="1935209"/>
            <a:ext cx="5885440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19352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Отражены эволюционные признаки, характерные для хищников, всеядных и травоядных животных, определяющие их позиции в пищевых цепях.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Эволюционные признаки обеспечивают специализированные методы добычи и переваривания пищи, что поддерживает стабильность экосистем.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для средней школы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эволюции в пищевых цепях животных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99648" y="1218586"/>
            <a:ext cx="4172877" cy="27063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Будущие направления эволюционных изменений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86608" y="1128975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климата влияют на появление новых адаптаций у животных, позволяющих справляться с нестабильными и экстремальными условиями.
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2448594" y="1128975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окружающей среды создаёт давление на организмы, стимулируя развитие устойчивости и новых защитных механизмов.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386608" y="3569833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Организмы с короткими жизненными циклами демонстрируют быструю эволюцию, быстро адаптируясь к изменяющимся условиям и угрозам.
</a:t>
            </a:r>
            <a:endParaRPr lang="en-US" sz="900" dirty="0"/>
          </a:p>
        </p:txBody>
      </p:sp>
      <p:sp>
        <p:nvSpPr>
          <p:cNvPr id="9" name="Text 5"/>
          <p:cNvSpPr txBox="1"/>
          <p:nvPr/>
        </p:nvSpPr>
        <p:spPr>
          <a:xfrm>
            <a:off x="2448594" y="3569833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Прогнозируется дальнейшая сложность приспособительных механизмов, что повысит устойчивость видов в будущем биоразнообразии.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71475" y="925117"/>
            <a:ext cx="5486399" cy="287535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Значимость эволюции для жизни и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формирует разнообразие жизни и обеспечивает выживание видов. Понимание её процессов важно для сохранения природы и рационального использования ресурсов человеком.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2026-05-08T00:59:20Z</dcterms:created>
  <dcterms:modified xsi:type="dcterms:W3CDTF">2026-05-08T00:59:20Z</dcterms:modified>
</cp:coreProperties>
</file>