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jpeg"/><Relationship Id="rId2" Type="http://schemas.openxmlformats.org/officeDocument/2006/relationships/image" Target="../media/image-3-2.jpeg"/><Relationship Id="rId3" Type="http://schemas.openxmlformats.org/officeDocument/2006/relationships/image" Target="../media/image-3-3.jpe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image" Target="../media/image-5-8.png"/><Relationship Id="rId9" Type="http://schemas.openxmlformats.org/officeDocument/2006/relationships/image" Target="../media/image-5-9.png"/><Relationship Id="rId10" Type="http://schemas.openxmlformats.org/officeDocument/2006/relationships/image" Target="../media/image-5-10.png"/><Relationship Id="rId11" Type="http://schemas.openxmlformats.org/officeDocument/2006/relationships/image" Target="../media/image-5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jpe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jpeg"/><Relationship Id="rId3" Type="http://schemas.openxmlformats.org/officeDocument/2006/relationships/image" Target="../media/image-11-3.jpeg"/><Relationship Id="rId4" Type="http://schemas.openxmlformats.org/officeDocument/2006/relationships/image" Target="../media/image-11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jpe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jpeg"/><Relationship Id="rId2" Type="http://schemas.openxmlformats.org/officeDocument/2006/relationships/image" Target="../media/image-18-2.jpe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jpe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03554" y="0"/>
            <a:ext cx="3937992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39950" y="842000"/>
            <a:ext cx="4475400" cy="292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Бактерии: невидимые жители окружающего мира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Микроскопические одноклеточные организмы, влияющие на жизнь и природу вокруг нас.
</a:t>
            </a:r>
            <a:endParaRPr lang="en-US" sz="3800" dirty="0"/>
          </a:p>
        </p:txBody>
      </p:sp>
      <p:sp>
        <p:nvSpPr>
          <p:cNvPr id="5" name="Text 1"/>
          <p:cNvSpPr txBox="1"/>
          <p:nvPr/>
        </p:nvSpPr>
        <p:spPr>
          <a:xfrm>
            <a:off x="539950" y="256250"/>
            <a:ext cx="4008600" cy="28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40468" y="0"/>
            <a:ext cx="3701914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06750" y="1631075"/>
            <a:ext cx="4200900" cy="294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XVII веке Антони ван Левенгук открыл микроскоп и впервые увидел бактерии. Эти организмы существуют миллиарды лет и участвуют в природных процессах и технологиях, включая производство пищи.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06750" y="311075"/>
            <a:ext cx="4847100" cy="122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открытия бактериального мира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59912" y="1508178"/>
            <a:ext cx="2130000" cy="198439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06992" y="1508178"/>
            <a:ext cx="2130000" cy="198439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54092" y="1508178"/>
            <a:ext cx="2130000" cy="198439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59912" y="3624400"/>
            <a:ext cx="2130000" cy="92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7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Защитные оболочки
</a:t>
            </a:r>
            <a:pPr algn="ctr" indent="0" marL="0">
              <a:lnSpc>
                <a:spcPct val="100000"/>
              </a:lnSpc>
              <a:buNone/>
            </a:pPr>
            <a:r>
              <a:rPr lang="en-US" sz="55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83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Бактерии покрыты клеточной мембраной и часто дополнительно клеточной стенкой, защищающей их от внешних воздействий. Капсула — дополнительная оболочка, усиливающая защиту и способствующая прилипанию к поверхностям.
</a:t>
            </a:r>
            <a:endParaRPr lang="en-US" sz="979" dirty="0"/>
          </a:p>
        </p:txBody>
      </p:sp>
      <p:sp>
        <p:nvSpPr>
          <p:cNvPr id="8" name="Text 1"/>
          <p:cNvSpPr txBox="1"/>
          <p:nvPr/>
        </p:nvSpPr>
        <p:spPr>
          <a:xfrm>
            <a:off x="3506992" y="3624400"/>
            <a:ext cx="2130000" cy="92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8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Генетический центр клетки
</a:t>
            </a:r>
            <a:pPr algn="ctr" indent="0" marL="0">
              <a:lnSpc>
                <a:spcPct val="100000"/>
              </a:lnSpc>
              <a:buNone/>
            </a:pPr>
            <a:r>
              <a:rPr lang="en-US" sz="62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93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Основная генетическая информация находится в нуклеоиде — компактной области с кольцевой молекулой ДНК. Это обеспечивает управление жизненными процессами и передачу наследственной информации.
</a:t>
            </a:r>
            <a:endParaRPr lang="en-US" sz="1086" dirty="0"/>
          </a:p>
        </p:txBody>
      </p:sp>
      <p:sp>
        <p:nvSpPr>
          <p:cNvPr id="9" name="Text 2"/>
          <p:cNvSpPr txBox="1"/>
          <p:nvPr/>
        </p:nvSpPr>
        <p:spPr>
          <a:xfrm>
            <a:off x="6154092" y="3624400"/>
            <a:ext cx="2130000" cy="92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6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Механизмы движения и взаимодействия
</a:t>
            </a:r>
            <a:pPr algn="ctr" indent="0" marL="0">
              <a:lnSpc>
                <a:spcPct val="100000"/>
              </a:lnSpc>
              <a:buNone/>
            </a:pPr>
            <a:r>
              <a:rPr lang="en-US" sz="60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9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Жгутики позволяют клетке перемещаться в жидких средах, а пили помогают связываться с другими клетками или поверхностями, создавая колонии и обеспечивая устойчивость.
</a:t>
            </a:r>
            <a:endParaRPr lang="en-US" sz="1061" dirty="0"/>
          </a:p>
        </p:txBody>
      </p:sp>
      <p:sp>
        <p:nvSpPr>
          <p:cNvPr id="10" name="Text 3"/>
          <p:cNvSpPr txBox="1"/>
          <p:nvPr/>
        </p:nvSpPr>
        <p:spPr>
          <a:xfrm>
            <a:off x="306750" y="317500"/>
            <a:ext cx="6903000" cy="92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Структура бактериальной клетки
</a:t>
            </a:r>
            <a:endParaRPr lang="en-US" sz="3000" dirty="0"/>
          </a:p>
        </p:txBody>
      </p:sp>
      <p:sp>
        <p:nvSpPr>
          <p:cNvPr id="11" name="Text 4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8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06750" y="1257825"/>
            <a:ext cx="3309600" cy="152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Кокки имеют округлую форму и часто образуют цепочки или скопления, что помогает им противостоять внешним воздействиям.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306750" y="274450"/>
            <a:ext cx="8491800" cy="87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Формы и разновидности бактерий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800" dirty="0"/>
          </a:p>
        </p:txBody>
      </p:sp>
      <p:sp>
        <p:nvSpPr>
          <p:cNvPr id="7" name="Text 3"/>
          <p:cNvSpPr txBox="1"/>
          <p:nvPr/>
        </p:nvSpPr>
        <p:spPr>
          <a:xfrm>
            <a:off x="3890714" y="1257825"/>
            <a:ext cx="3309600" cy="152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Бациллы представляют собой палочковидные бактерии, широко распространённые в почвах и водоёмах, обладающие высокой выживаемостью.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306750" y="3015142"/>
            <a:ext cx="3309600" cy="152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Спириллы отличаются спиралевидной формой, что облегчает движение в жидкости и проникновение в ткани животных и растений.
</a:t>
            </a:r>
            <a:endParaRPr lang="en-US" sz="1200" dirty="0"/>
          </a:p>
        </p:txBody>
      </p:sp>
      <p:sp>
        <p:nvSpPr>
          <p:cNvPr id="9" name="Text 5"/>
          <p:cNvSpPr txBox="1"/>
          <p:nvPr/>
        </p:nvSpPr>
        <p:spPr>
          <a:xfrm>
            <a:off x="3890714" y="3015142"/>
            <a:ext cx="3309600" cy="152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Вибрионы — изогнутые бактерии, обладающие высокой подвижностью, распространены в водной среде и могут вызывать заболевания.
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82406" y="1639059"/>
            <a:ext cx="320715" cy="32071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267164" y="1643683"/>
            <a:ext cx="350400" cy="311467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902451" y="3348634"/>
            <a:ext cx="280626" cy="320715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5302051" y="3348634"/>
            <a:ext cx="280626" cy="320715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357200" y="304275"/>
            <a:ext cx="84393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места обитания бактерий
</a:t>
            </a:r>
            <a:endParaRPr lang="en-US" sz="3000" dirty="0"/>
          </a:p>
        </p:txBody>
      </p:sp>
      <p:sp>
        <p:nvSpPr>
          <p:cNvPr id="14" name="Text 1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800" dirty="0"/>
          </a:p>
        </p:txBody>
      </p:sp>
      <p:sp>
        <p:nvSpPr>
          <p:cNvPr id="15" name="Text 2"/>
          <p:cNvSpPr txBox="1"/>
          <p:nvPr/>
        </p:nvSpPr>
        <p:spPr>
          <a:xfrm>
            <a:off x="1704715" y="1759614"/>
            <a:ext cx="2692200" cy="11996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Почва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Содержит миллионы бактерий, играющих важную роль в разложении органики и поддержании плодородия.
</a:t>
            </a:r>
            <a:endParaRPr lang="en-US" sz="1400" dirty="0"/>
          </a:p>
        </p:txBody>
      </p:sp>
      <p:sp>
        <p:nvSpPr>
          <p:cNvPr id="16" name="Text 3"/>
          <p:cNvSpPr txBox="1"/>
          <p:nvPr/>
        </p:nvSpPr>
        <p:spPr>
          <a:xfrm>
            <a:off x="6104306" y="1759614"/>
            <a:ext cx="2692200" cy="11996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Реки, озёра и океаны наполнены бактериями, участвующими в очистке воды и биохимических процессах.
</a:t>
            </a:r>
            <a:endParaRPr lang="en-US" sz="1400" dirty="0"/>
          </a:p>
        </p:txBody>
      </p:sp>
      <p:sp>
        <p:nvSpPr>
          <p:cNvPr id="17" name="Text 4"/>
          <p:cNvSpPr txBox="1"/>
          <p:nvPr/>
        </p:nvSpPr>
        <p:spPr>
          <a:xfrm>
            <a:off x="1704715" y="3469189"/>
            <a:ext cx="2692200" cy="11996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Человеческое тело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Кожа и кишечник населяют тысячи видов бактерий, многие из которых полезны для здоровья.
</a:t>
            </a:r>
            <a:endParaRPr lang="en-US" sz="1400" dirty="0"/>
          </a:p>
        </p:txBody>
      </p:sp>
      <p:sp>
        <p:nvSpPr>
          <p:cNvPr id="18" name="Text 5"/>
          <p:cNvSpPr txBox="1"/>
          <p:nvPr/>
        </p:nvSpPr>
        <p:spPr>
          <a:xfrm>
            <a:off x="6104306" y="3469189"/>
            <a:ext cx="2692200" cy="11996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Экстремальные среды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Специализированные бактерии живут в горячих источниках, Антарктиде и глубоководных впадинах океана.
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397500" y="939551"/>
            <a:ext cx="3277200" cy="326439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06750" y="1858525"/>
            <a:ext cx="4932000" cy="109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Способы питания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Гетеротрофные бактерии питаются готовыми органическими веществами, тогда как автотрофы синтезируют пищу самостоятельно посредством фотосинтеза или хемосинтеза.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621650"/>
            <a:ext cx="4932000" cy="109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Питание и дыхание бактерий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306750" y="3130675"/>
            <a:ext cx="4932000" cy="109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Типы дыхания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Аэробные бактерии нуждаются в кислороде для дыхания, а анаэробные способны жить и размножаться в отсутствии кислорода, используя другие химические реакции.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65650" y="1169107"/>
            <a:ext cx="4077900" cy="335378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57200" y="1167500"/>
            <a:ext cx="2644500" cy="335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Большинство бактерий выполняют полезные функции, способствуя поддержанию здоровья экосистем и биосферы.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Несмотря на наличие патогенных видов, полезные бактерии преобладают и поддерживают природное равновесие.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Микробиологические исследования, 2023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57200" y="304275"/>
            <a:ext cx="84534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Роли бактерий в экосистемах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8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564200" y="2726950"/>
            <a:ext cx="2246400" cy="174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Escherichia coli в кишечнике человека синтезирует витамины группы В и помогает переваривать пищу, поддерживая здоровье организма.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57200" y="1830425"/>
            <a:ext cx="2246400" cy="264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Lactobacillus bulgaricus и Streptococcus thermophilus ферментируют молоко, создавая йогурт и кефир с полезными свойствами для кишечника.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3448800" y="2266325"/>
            <a:ext cx="2246400" cy="220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Бактерии рода Rhizobium фиксируют атмосферный азот, обогащая почву и способствуя росту бобовых растений.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357200" y="304275"/>
            <a:ext cx="84534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полезных бактерий
</a:t>
            </a:r>
            <a:endParaRPr lang="en-US" sz="3000" dirty="0"/>
          </a:p>
        </p:txBody>
      </p:sp>
      <p:sp>
        <p:nvSpPr>
          <p:cNvPr id="8" name="Text 4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8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06750" y="2041235"/>
            <a:ext cx="3994200" cy="142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Сальмонеллы являются причиной пищевых отравлений при употреблении заражённой еды и приводят к серьёзным заболеваниям.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864125" y="274450"/>
            <a:ext cx="7462800" cy="58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Вредные и опасные бактерии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800" dirty="0"/>
          </a:p>
        </p:txBody>
      </p:sp>
      <p:sp>
        <p:nvSpPr>
          <p:cNvPr id="7" name="Text 3"/>
          <p:cNvSpPr txBox="1"/>
          <p:nvPr/>
        </p:nvSpPr>
        <p:spPr>
          <a:xfrm>
            <a:off x="306750" y="3580251"/>
            <a:ext cx="3994200" cy="142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Микобактерия туберкулёза ответственна за одно из опаснейших инфекционных заболеваний — туберкулёз, требующее длительного лечения.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4843050" y="2041235"/>
            <a:ext cx="3994200" cy="142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Стрептококки вызывают такие болезни, как ангина и скарлатина, распространяются воздушно-капельным путём.
</a:t>
            </a:r>
            <a:endParaRPr lang="en-US" sz="1200" dirty="0"/>
          </a:p>
        </p:txBody>
      </p:sp>
      <p:sp>
        <p:nvSpPr>
          <p:cNvPr id="9" name="Text 5"/>
          <p:cNvSpPr txBox="1"/>
          <p:nvPr/>
        </p:nvSpPr>
        <p:spPr>
          <a:xfrm>
            <a:off x="4843050" y="3580251"/>
            <a:ext cx="3994200" cy="142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Холерный вибрион провоцирует холеру, распространяющуюся через загрязнённую воду, вызывая массивные эпидемии.
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65650" y="2013857"/>
            <a:ext cx="4328400" cy="153403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57200" y="1343725"/>
            <a:ext cx="2644500" cy="287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таблице отражены основные представители полезных и патогенных бактерий с кратким описанием их роли в природе и человеке.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Сбалансированное взаимодействие бактерий необходимо для здоровья человека и экосистем.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Учебник биологии, справочники микробиологии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57200" y="304275"/>
            <a:ext cx="84534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полезных и вредных бактерий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8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9912" y="1208075"/>
            <a:ext cx="2130000" cy="198439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06992" y="1208075"/>
            <a:ext cx="2130000" cy="198439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54092" y="1208075"/>
            <a:ext cx="2130000" cy="1984395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800" dirty="0"/>
          </a:p>
        </p:txBody>
      </p:sp>
      <p:sp>
        <p:nvSpPr>
          <p:cNvPr id="7" name="Text 1"/>
          <p:cNvSpPr txBox="1"/>
          <p:nvPr/>
        </p:nvSpPr>
        <p:spPr>
          <a:xfrm>
            <a:off x="859900" y="3324301"/>
            <a:ext cx="2130000" cy="116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8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Жгутики — моторы микромира
</a:t>
            </a:r>
            <a:pPr algn="ctr" indent="0" marL="0">
              <a:lnSpc>
                <a:spcPct val="100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93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Жгутики — это тонкие нитевидные структуры, которые вращаются подобно винтам, обеспечивая движение бактерий вперед в жидкой среде. Их вращение может менять направление, помогая бактериальной клетке ориентироваться в пространстве.
</a:t>
            </a:r>
            <a:endParaRPr lang="en-US" sz="1088" dirty="0"/>
          </a:p>
        </p:txBody>
      </p:sp>
      <p:sp>
        <p:nvSpPr>
          <p:cNvPr id="8" name="Text 2"/>
          <p:cNvSpPr txBox="1"/>
          <p:nvPr/>
        </p:nvSpPr>
        <p:spPr>
          <a:xfrm>
            <a:off x="3506987" y="3324301"/>
            <a:ext cx="2130000" cy="116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7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Пили — инструменты прикрепления
</a:t>
            </a:r>
            <a:pPr algn="ctr" indent="0" marL="0">
              <a:lnSpc>
                <a:spcPct val="100000"/>
              </a:lnSpc>
              <a:buNone/>
            </a:pPr>
            <a:r>
              <a:rPr lang="en-US" sz="61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91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Пили служат для закрепления бактерий на различных поверхностях или между собой. Они важны для образования колоний и обмена генетическим материалом, благодаря чему бактерии могут адаптироваться и выживать.
</a:t>
            </a:r>
            <a:endParaRPr lang="en-US" sz="1072" dirty="0"/>
          </a:p>
        </p:txBody>
      </p:sp>
      <p:sp>
        <p:nvSpPr>
          <p:cNvPr id="9" name="Text 3"/>
          <p:cNvSpPr txBox="1"/>
          <p:nvPr/>
        </p:nvSpPr>
        <p:spPr>
          <a:xfrm>
            <a:off x="6154094" y="3324301"/>
            <a:ext cx="2130000" cy="116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Слизь и скольжение
</a:t>
            </a:r>
            <a:pPr algn="ctr" indent="0" marL="0">
              <a:lnSpc>
                <a:spcPct val="100000"/>
              </a:lnSpc>
              <a:buNone/>
            </a:pPr>
            <a:r>
              <a:rPr lang="en-US" sz="63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95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бактерии выделяют слизистое вещество, позволяющее им плавно скользить по поверхностям. Этот способ движения эффективен в плотных средах и помогает преодолевать препятствия, где жгутики неэффективны.
</a:t>
            </a:r>
            <a:endParaRPr lang="en-US" sz="1112" dirty="0"/>
          </a:p>
        </p:txBody>
      </p:sp>
      <p:sp>
        <p:nvSpPr>
          <p:cNvPr id="10" name="Text 4"/>
          <p:cNvSpPr txBox="1"/>
          <p:nvPr/>
        </p:nvSpPr>
        <p:spPr>
          <a:xfrm>
            <a:off x="306750" y="317500"/>
            <a:ext cx="8517000" cy="76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Способы передвижения бактерий
</a:t>
            </a:r>
            <a:endParaRPr lang="en-US" sz="3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57200" y="1270500"/>
            <a:ext cx="1977300" cy="317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Бактерии размножаются путём бинарного деления — деления клетки на две дочерние, идентичные по размеру и содержанию. Этот процесс позволяет быстро увеличивать численность.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57200" y="304275"/>
            <a:ext cx="63981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3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Размножение бактерий: основные особенности
</a:t>
            </a:r>
            <a:endParaRPr lang="en-US" sz="2938" dirty="0"/>
          </a:p>
        </p:txBody>
      </p:sp>
      <p:sp>
        <p:nvSpPr>
          <p:cNvPr id="6" name="Text 2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800" dirty="0"/>
          </a:p>
        </p:txBody>
      </p:sp>
      <p:sp>
        <p:nvSpPr>
          <p:cNvPr id="7" name="Text 3"/>
          <p:cNvSpPr txBox="1"/>
          <p:nvPr/>
        </p:nvSpPr>
        <p:spPr>
          <a:xfrm>
            <a:off x="2598062" y="1270500"/>
            <a:ext cx="1977300" cy="317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благоприятных условиях период деления сокращается до 20–30 минут, что ведет к быстрому росту бактериальных колоний и освоению новой среды.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4838899" y="1270500"/>
            <a:ext cx="1977300" cy="317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Экспоненциальный рост сопровождается значительным повышением численности за короткое время, что важно в биологических и практических процессах.
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8037" y="1408575"/>
            <a:ext cx="8451727" cy="31158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57200" y="304275"/>
            <a:ext cx="8453400" cy="97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Этапы бинарного деления бактерий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Пошаговое разделение и удвоение бактериальной клетки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8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7200" y="608550"/>
            <a:ext cx="2551200" cy="392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Бактерии в биотехнологии и производстве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800" dirty="0"/>
          </a:p>
        </p:txBody>
      </p:sp>
      <p:sp>
        <p:nvSpPr>
          <p:cNvPr id="7" name="Text 2"/>
          <p:cNvSpPr txBox="1"/>
          <p:nvPr/>
        </p:nvSpPr>
        <p:spPr>
          <a:xfrm>
            <a:off x="4512250" y="608550"/>
            <a:ext cx="4396800" cy="11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Генетически модифицированные бактерии используются для синтеза инсулина, антибиотиков и ферментов, что облегчает лечение заболеваний и создание лекарственных препаратов.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4512250" y="1980154"/>
            <a:ext cx="4396800" cy="11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очистке сточных вод бактерии разлагают органические загрязнения, способствуя экологической безопасности и повторному использованию ресурсов.
</a:t>
            </a:r>
            <a:endParaRPr lang="en-US" sz="1400" dirty="0"/>
          </a:p>
        </p:txBody>
      </p:sp>
      <p:sp>
        <p:nvSpPr>
          <p:cNvPr id="9" name="Text 4"/>
          <p:cNvSpPr txBox="1"/>
          <p:nvPr/>
        </p:nvSpPr>
        <p:spPr>
          <a:xfrm>
            <a:off x="4512250" y="3351758"/>
            <a:ext cx="4396800" cy="11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производстве пищевых продуктов, таких как сыр, кефир и хлеб, бактерии улучшают вкус, структуру и питательную ценность продукции.
</a:t>
            </a:r>
            <a:endParaRPr lang="en-US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45465" y="1326700"/>
            <a:ext cx="2939269" cy="2959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102100" y="1329350"/>
            <a:ext cx="4708500" cy="143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Антибиотики — эффективные средства для уничтожения или подавления роста бактерий, что позволяет лечить многие инфекционные заболевания и спасать жизни.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357200" y="304275"/>
            <a:ext cx="84534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Антибиотики и бактериальная устойчивость
</a:t>
            </a:r>
            <a:endParaRPr lang="en-US" sz="3000" dirty="0"/>
          </a:p>
        </p:txBody>
      </p:sp>
      <p:sp>
        <p:nvSpPr>
          <p:cNvPr id="8" name="Text 2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800" dirty="0"/>
          </a:p>
        </p:txBody>
      </p:sp>
      <p:sp>
        <p:nvSpPr>
          <p:cNvPr id="9" name="Text 3"/>
          <p:cNvSpPr txBox="1"/>
          <p:nvPr/>
        </p:nvSpPr>
        <p:spPr>
          <a:xfrm>
            <a:off x="4508324" y="2956525"/>
            <a:ext cx="4302300" cy="143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Частое и неправильное использование антибиотиков ведёт к развитию устойчивых штаммов, известных как «супербактерии», затрудняя лечение и повышая риск распространения инфекций.
</a:t>
            </a:r>
            <a:endParaRPr lang="en-US" sz="1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06750" y="1257825"/>
            <a:ext cx="3309600" cy="152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Регулярное мытьё рук с мылом снижает риск передачи патогенных бактерий и предотвращает распространение инфекций в повседневной жизни.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306750" y="274450"/>
            <a:ext cx="8491800" cy="87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Гигиена и защита от болезнетворных бактерий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800" dirty="0"/>
          </a:p>
        </p:txBody>
      </p:sp>
      <p:sp>
        <p:nvSpPr>
          <p:cNvPr id="7" name="Text 3"/>
          <p:cNvSpPr txBox="1"/>
          <p:nvPr/>
        </p:nvSpPr>
        <p:spPr>
          <a:xfrm>
            <a:off x="3890714" y="1257825"/>
            <a:ext cx="3309600" cy="152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Термическая обработка пищи убивает бактерии, делая продукты безопасными для употребления и уменьшая вероятность пищевых отравлений.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306750" y="3015142"/>
            <a:ext cx="3309600" cy="152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Потребление чистой питьевой воды предотвращает заражение желудочно-кишечными бактериями и поддерживает общее здоровье организма.
</a:t>
            </a:r>
            <a:endParaRPr lang="en-US" sz="1200" dirty="0"/>
          </a:p>
        </p:txBody>
      </p:sp>
      <p:sp>
        <p:nvSpPr>
          <p:cNvPr id="9" name="Text 5"/>
          <p:cNvSpPr txBox="1"/>
          <p:nvPr/>
        </p:nvSpPr>
        <p:spPr>
          <a:xfrm>
            <a:off x="3890714" y="3015142"/>
            <a:ext cx="3309600" cy="152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Вакцинация и применение антисептиков помогают укрепить иммунитет и минимизировать контакт с опасными микроорганизмами в окружающей среде.
</a:t>
            </a:r>
            <a:endParaRPr lang="en-US" sz="1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65650" y="1169107"/>
            <a:ext cx="4077900" cy="335378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57200" y="1167500"/>
            <a:ext cx="2644500" cy="335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Микробиота кишечника способствует не только пищеварению, но и поддерживает иммунные реакции, влияя на общее самочувствие.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Большинство бактерий в теле нейтральны или полезны, что подчёркивает важность баланса микрофлоры для здоровья человека.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Исследования микробиоты человека, 2022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57200" y="304275"/>
            <a:ext cx="84534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Бактерии в организме человека (диаграмма)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8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050525" y="1508178"/>
            <a:ext cx="2130000" cy="198439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60950" y="1508178"/>
            <a:ext cx="2130000" cy="198439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050525" y="3624400"/>
            <a:ext cx="2130000" cy="92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1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Биофильтрация воды
</a:t>
            </a:r>
            <a:pPr algn="ctr" indent="0" marL="0">
              <a:lnSpc>
                <a:spcPct val="100000"/>
              </a:lnSpc>
              <a:buNone/>
            </a:pPr>
            <a:r>
              <a:rPr lang="en-US" sz="57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86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Бактерии очищают воду в естественных и искусственных системах, разлагая органические загрязнения. Эти процессы способствуют снижению токсичности и улучшают качество водных ресурсов для человека и природы.
</a:t>
            </a:r>
            <a:endParaRPr lang="en-US" sz="1013" dirty="0"/>
          </a:p>
        </p:txBody>
      </p:sp>
      <p:sp>
        <p:nvSpPr>
          <p:cNvPr id="7" name="Text 1"/>
          <p:cNvSpPr txBox="1"/>
          <p:nvPr/>
        </p:nvSpPr>
        <p:spPr>
          <a:xfrm>
            <a:off x="4960950" y="3624400"/>
            <a:ext cx="2130000" cy="92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3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Биоремедиация нефти и мусора
</a:t>
            </a:r>
            <a:pPr algn="ctr" indent="0" marL="0">
              <a:lnSpc>
                <a:spcPct val="100000"/>
              </a:lnSpc>
              <a:buNone/>
            </a:pPr>
            <a:r>
              <a:rPr lang="en-US" sz="59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88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природе бактерии рода Pseudomonas способны разрушать нефтяные загрязнения, помогая восстанавливать экосистемы после аварий. Также они участвуют в переработке мусора, снижая нагрузку на окружающую среду.
</a:t>
            </a:r>
            <a:endParaRPr lang="en-US" sz="1035" dirty="0"/>
          </a:p>
        </p:txBody>
      </p:sp>
      <p:sp>
        <p:nvSpPr>
          <p:cNvPr id="8" name="Text 2"/>
          <p:cNvSpPr txBox="1"/>
          <p:nvPr/>
        </p:nvSpPr>
        <p:spPr>
          <a:xfrm>
            <a:off x="306750" y="317500"/>
            <a:ext cx="6903000" cy="92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бактерий на окружающую среду
</a:t>
            </a:r>
            <a:endParaRPr lang="en-US" sz="3000" dirty="0"/>
          </a:p>
        </p:txBody>
      </p:sp>
      <p:sp>
        <p:nvSpPr>
          <p:cNvPr id="9" name="Text 3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8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564200" y="2726950"/>
            <a:ext cx="2246400" cy="174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морские бактерии излучают свет благодаря биолюминесценции, освещая океанские глубины и создавая завораживающие ночные пейзажи.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57200" y="1830425"/>
            <a:ext cx="2246400" cy="264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Количество бактериальных клеток в организме человека превышает число собственных клеток, что отражает их значимость в поддержании здоровья и жизненных функций.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3448800" y="2266325"/>
            <a:ext cx="2246400" cy="220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Deinococcus radiodurans способна выживать при радиационном фоне, в сотни раз превышающем дозы, смертельные для других организмов.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357200" y="304275"/>
            <a:ext cx="84534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Удивительные факты о бактериях
</a:t>
            </a:r>
            <a:endParaRPr lang="en-US" sz="3000" dirty="0"/>
          </a:p>
        </p:txBody>
      </p:sp>
      <p:sp>
        <p:nvSpPr>
          <p:cNvPr id="8" name="Text 4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8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595950" y="1747029"/>
            <a:ext cx="3548100" cy="339564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39950" y="842000"/>
            <a:ext cx="5148600" cy="292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Заключение: Значение бактерий и их перспективы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Изучение бактерий открывает новые способы улучшения здоровья, охраны природы и производства продуктов, становясь ключом к решению глобальных задач и научным открытиям будущего.
</a:t>
            </a:r>
            <a:endParaRPr lang="en-US" sz="3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2026-05-08T10:42:57Z</dcterms:created>
  <dcterms:modified xsi:type="dcterms:W3CDTF">2026-05-08T10:42:57Z</dcterms:modified>
</cp:coreProperties>
</file>