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Земли: значение, проблемы и пути сохранения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 — главный ресурс жизни, хозяйства и равновесия природы.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 — ключ к пониманию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показывают, как природные условия влияют на расселение людей, сельское хозяйство, промышленность и качество жизни. Через эту тему особенно ясно видна связь климата, рельефа и хозяйственного развития территорий.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2166"/>
            <a:ext cx="2458231" cy="2083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водных ресурсов Земли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1023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97,5% всей воды на Земле сосредоточено в океанах и морях. Эта огромная масса воды почти не пригодна для прямого использования человеком без опреснения.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351023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болота занимают небольшую долю общего запаса, но именно они наиболее удобны для водоснабжения, орошения и других нужд хозяйства.
</a:t>
            </a:r>
            <a:endParaRPr lang="en-US" sz="1144" dirty="0"/>
          </a:p>
        </p:txBody>
      </p:sp>
      <p:sp>
        <p:nvSpPr>
          <p:cNvPr id="12" name="Text 4"/>
          <p:cNvSpPr txBox="1"/>
          <p:nvPr/>
        </p:nvSpPr>
        <p:spPr>
          <a:xfrm>
            <a:off x="641345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пресную воду приходится лишь около 2,5% всех вод планеты. Значительная её часть связана с ледниками, снежниками и подземными горизонтами, где она недоступна для быстрого использования.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641345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важны не только объём воды, но и её качество, сезонность и распределение по территории. Даже богатые водные ресурсы могут быть мало полезны при загрязнении или удалённости от потребителей.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доступные пресные воды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бассейны
</a:t>
            </a:r>
            <a:pPr algn="l" indent="0" marL="0">
              <a:lnSpc>
                <a:spcPct val="100000"/>
              </a:lnSpc>
              <a:buNone/>
            </a:pPr>
            <a:r>
              <a:rPr lang="en-US" sz="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воду для городов, полей и предприятий, поэтому особенно ценны крупные бассейны с устойчивым стоком и удобными условиями водозабора.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водохранилища
</a:t>
            </a:r>
            <a:pPr algn="l" indent="0" marL="0">
              <a:lnSpc>
                <a:spcPct val="100000"/>
              </a:lnSpc>
              <a:buNone/>
            </a:pPr>
            <a:r>
              <a:rPr lang="en-US" sz="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Озёрные системы и искусственные водоёмы аккумулируют воду, смягчают сезонные колебания и поддерживают водоснабжение в периоды маловодья.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Неглубокие подземные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горизонты широко используются в сельской местности и небольших городах, потому что их проще и дешевле добывать, чем глубинные запасы.
</a:t>
            </a:r>
            <a:endParaRPr lang="en-US" sz="852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спроса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имеют районы, где источники воды расположены рядом с крупными городами, промышленными центрами и сельскохозяйственными зонами.
</a:t>
            </a:r>
            <a:endParaRPr lang="en-US" sz="7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пресной воды по отраслям хозяйства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на ресурсы приходится на орошаемое земледелие, особенно в засушливых районах и странах с высокой плотностью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экономия воды в сельском хозяйстве даёт наибольший эффект для всего водного баланса.
</a:t>
            </a:r>
            <a:endParaRPr lang="en-US" sz="1168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приведённым в учебных материалах по географии: сельское хозяйство — около 70%, промышленность — около 20%, быт — около 10%.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10" y="2040590"/>
            <a:ext cx="275387" cy="2447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9022" y="2052829"/>
            <a:ext cx="275387" cy="220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474" y="2030631"/>
            <a:ext cx="264705" cy="2647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3246" y="2052829"/>
            <a:ext cx="275387" cy="22030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7244" y="2030631"/>
            <a:ext cx="231617" cy="264705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природе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686908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поверхности океанов, рек, озёр и влажной почвы вода переходит в атмосферу, а растения дополнительно возвращают влагу через испарение.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349020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облаков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поднимается, охлаждается и конденсируется, формируя облака, которые переносятся воздушными массами на большие расстояния.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4011132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облаков вода возвращается на поверхность в виде дождя, снега или града, пополняя реки, почву, ледники и подземные горизонты.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73244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 и просачивание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уходит поверхностным стоком в океан, а другая часть просачивается в грунт и пополняет подземные воды.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35358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природных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 почвы удерживают влагу, регулируют сток и помогают смягчать паводки, засухи и пересыхание малых рек.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767393"/>
            <a:ext cx="4392940" cy="14018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водных ресурсов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угрозы связаны с их причинами и последствиями для природы и 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угрозы связаны не только с природной засушливостью, но и с хозяйственной нагрузкой, потерями воды и ухудшением её качества.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географии и экологических обзоров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воды: источники и последствия
</a:t>
            </a:r>
            <a:endParaRPr lang="en-US" sz="2833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после дождя: что несёт поток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ливня в водоём часто попадают бытовые стоки, мусор и вещества с городских улиц. Вместе с ними в воду поступают нефтепродукты, микрочастицы пластика и загрязнения, смытые с поверхности почв и дорог.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след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Сбросы предприятий могут содержать тяжёлые металлы, химические соединения и тёплую воду, нарушающую природный режим водоёма. Такие загрязнения опасны тем, что долго сохраняются и постепенно накапливаются в организмах живых существ.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«цветение»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Удобрения, содержащие азот и фосфор, попадают в реки и озёра со стоком с полей. Избыток питательных веществ вызывает эвтрофикацию: вода мутнеет, кислорода становится меньше, а рыба и другие организмы страдают.
</a:t>
            </a:r>
            <a:endParaRPr lang="en-US" sz="10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причинно-следственных связей: от роста спроса до социальных рисков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дефицит воды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как скрытый резерв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образуют огромный резерв пресной воды и широко используются для питьевого водоснабжения, особенно там, где поверхностных источников мало или они ненадёжны.
</a:t>
            </a:r>
            <a:endParaRPr lang="en-US" sz="1215" dirty="0"/>
          </a:p>
        </p:txBody>
      </p:sp>
      <p:sp>
        <p:nvSpPr>
          <p:cNvPr id="11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воды пополняются постепенно, поэтому чрезмерная откачка быстро нарушает равновесие. Уровень горизонтов снижается, а восстановление запасов требует длительного времени.
</a:t>
            </a:r>
            <a:endParaRPr lang="en-US" sz="1215" dirty="0"/>
          </a:p>
        </p:txBody>
      </p:sp>
      <p:sp>
        <p:nvSpPr>
          <p:cNvPr id="12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засоления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районах интенсивный водоотбор может втягивать солёную морскую воду в водоносные слои. В результате качество воды резко ухудшается и требует сложной очистки.
</a:t>
            </a:r>
            <a:endParaRPr lang="en-US" sz="1215" dirty="0"/>
          </a:p>
        </p:txBody>
      </p:sp>
      <p:sp>
        <p:nvSpPr>
          <p:cNvPr id="13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Нитраты, нефтепродукты и бытовая химия проникают в грунт и долго сохраняются в нём. Поэтому предотвращение загрязнения подземных вод часто важнее, чем последующая очистка.
</a:t>
            </a:r>
            <a:endParaRPr lang="en-US" sz="12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стресс по регионам мира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напряжённые зоны совпадают с засушливым климатом и высокой нагрузкой на водозабор, особенно в городах и районах орошения.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осадки и выше спрос на воду, тем сильнее дефицит; инфраструктура и сезонность заметно усиливают различия.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WRI Aqueduct и OECD по водному стрессу; актуальные оценки для регионов, 2023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санитария и здоровье человека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36898" y="2176462"/>
            <a:ext cx="7919421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инфекций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 работающая канализация разрывают цепочку передачи кишечных инфекций, холеры, дизентерии и гепатита A, снижая риск вспышек в школах, домах и общественных местах.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36898" y="2826840"/>
            <a:ext cx="7919421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водоснабжение особенно важно для детей: оно уменьшает обезвоживание при заболеваниях, снижает детскую смертность и помогает организму быстрее восстанавливаться после инфекций.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36898" y="3477217"/>
            <a:ext cx="7919421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поселения, бедные городские кварталы и районы без современных очистных сооружений чаще сталкиваются с перебоями водоснабжения, плохим качеством воды и более высоким санитарным риском.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36898" y="4127595"/>
            <a:ext cx="7919421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доступ к воде и санитарии показывает уровень жизни региона не хуже доходов или транспорта: он отражает качество инфраструктуры, управления и социальной защиты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2166"/>
            <a:ext cx="2458231" cy="2083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и регулирование стока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1023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ресурса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собирают воду в периоды избытка и создают запас для засушливого сезона. Это особенно важно там, где естественный сток резко меняется по месяцам.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351023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крайностей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помогают сглаживать половодья и уменьшать ущерб от засух. Однако любое регулирование стока требует точного расчёта, чтобы не нарушить баланс интересов природы и человека.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641345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 используют для питьевого водоснабжения, орошения полей и работы электростанций. Благодаря этому города и сельское хозяйство меньше зависят от сезонных колебаний рек.
</a:t>
            </a:r>
            <a:endParaRPr lang="en-US" sz="1008" dirty="0"/>
          </a:p>
        </p:txBody>
      </p:sp>
      <p:sp>
        <p:nvSpPr>
          <p:cNvPr id="13" name="Text 5"/>
          <p:cNvSpPr txBox="1"/>
          <p:nvPr/>
        </p:nvSpPr>
        <p:spPr>
          <a:xfrm>
            <a:off x="641345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плотин меняет миграцию рыб, задерживает наносы и преобразует русло реки. Поэтому крупные гидроузлы нуждаются в экологической оценке и постоянном контроле.
</a:t>
            </a:r>
            <a:endParaRPr lang="en-US" sz="10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0" y="2134610"/>
            <a:ext cx="4714800" cy="18789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экономии воды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практических мер показывает, где экономия достигается быстрее всего и как она применяется в быту и сельском хозяйстве.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простые меры, если их применять системно: в быту, на школьном уровне и в сельском хозяйстве одновременно.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рациональному водопользованию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движения воды в системе водоснабжения и водоотведения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 источника до потребителя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95" y="2294581"/>
            <a:ext cx="238748" cy="2122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2584" y="2286286"/>
            <a:ext cx="228810" cy="228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5805" y="2286286"/>
            <a:ext cx="200209" cy="22881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1723" y="3536641"/>
            <a:ext cx="238748" cy="2122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25612" y="3528346"/>
            <a:ext cx="228810" cy="22881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78194" y="960120"/>
            <a:ext cx="810192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 сфере воды
</a:t>
            </a:r>
            <a:endParaRPr lang="en-US" sz="2997" dirty="0"/>
          </a:p>
        </p:txBody>
      </p:sp>
      <p:sp>
        <p:nvSpPr>
          <p:cNvPr id="1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6" name="Text 2"/>
          <p:cNvSpPr txBox="1"/>
          <p:nvPr/>
        </p:nvSpPr>
        <p:spPr>
          <a:xfrm>
            <a:off x="47869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Бассейновый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строится по бассейнам рек, а не по административным границам. Это позволяет учитывать весь путь воды — от истока до устья — и согласовывать интересы всех территорий.
</a:t>
            </a:r>
            <a:endParaRPr lang="en-US" sz="827" dirty="0"/>
          </a:p>
        </p:txBody>
      </p:sp>
      <p:sp>
        <p:nvSpPr>
          <p:cNvPr id="17" name="Text 3"/>
          <p:cNvSpPr txBox="1"/>
          <p:nvPr/>
        </p:nvSpPr>
        <p:spPr>
          <a:xfrm>
            <a:off x="326761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стран, через которые протекают общие реки, особенно важны договорённости о распределении стока, совместном мониторинге и правилах использования воды в засушливые периоды.
</a:t>
            </a:r>
            <a:endParaRPr lang="en-US" sz="827" dirty="0"/>
          </a:p>
        </p:txBody>
      </p:sp>
      <p:sp>
        <p:nvSpPr>
          <p:cNvPr id="18" name="Text 4"/>
          <p:cNvSpPr txBox="1"/>
          <p:nvPr/>
        </p:nvSpPr>
        <p:spPr>
          <a:xfrm>
            <a:off x="605653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данными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Гидрологическая информация о расходе воды, осадках и загрязнении помогает заранее реагировать на паводки, засухи и аварийные сбросы, снижая риск конфликтов и потерь.
</a:t>
            </a:r>
            <a:endParaRPr lang="en-US" sz="827" dirty="0"/>
          </a:p>
        </p:txBody>
      </p:sp>
      <p:sp>
        <p:nvSpPr>
          <p:cNvPr id="19" name="Text 5"/>
          <p:cNvSpPr txBox="1"/>
          <p:nvPr/>
        </p:nvSpPr>
        <p:spPr>
          <a:xfrm>
            <a:off x="1931723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Водохранилища, очистные сооружения и каналы часто требуют межгосударственного финансирования и согласования. Такие проекты выгодны только при прозрачных правилах и долгосрочном контроле.
</a:t>
            </a:r>
            <a:endParaRPr lang="en-US" sz="827" dirty="0"/>
          </a:p>
        </p:txBody>
      </p:sp>
      <p:sp>
        <p:nvSpPr>
          <p:cNvPr id="20" name="Text 6"/>
          <p:cNvSpPr txBox="1"/>
          <p:nvPr/>
        </p:nvSpPr>
        <p:spPr>
          <a:xfrm>
            <a:off x="4720643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Повестке ООН доступ к чистой воде и санитарии закреплён как отдельная цель. Это подчёркивает, что вода — не только природный ресурс, но и основа развития общества.
</a:t>
            </a:r>
            <a:endParaRPr lang="en-US" sz="8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 водные ресурсы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не только на количество воды, но и на её сезонность: в одних районах усиливается избыток, в других — хроническая нехватка.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повышает нестабильность водного режима: риск экстремальных осадков растёт, а доступный сток во многих регионах снижается.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IPCC AR6 и национальных климатических обзоров, 2021–2023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84431" y="2648455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запасы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 число стран с очень большими запасами пресной воды. Особое значение имеет озеро Байкал — крупнейший в мире резерв поверхностной пресной воды.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684431" y="3156098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страны протекают крупнейшие речные системы: Волга, Обь, Енисей, Лена и Амур. Они обеспечивают транспорт, водоснабжение, энергетику и хозяйственное освоение территорий.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684431" y="3663741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водная нагрузка приходится на европейскую часть и юг страны, где сосредоточено больше населения и промышленности. Северные районы обеспечены лучше, но используются слабее.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684431" y="4171383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бассейнов сохраняются загрязнение, износ очистных сооружений и потери в сетях. Поэтому большие природные запасы не всегда означают высокую доступность чистой воды.
</a:t>
            </a:r>
            <a:endParaRPr lang="en-US" sz="10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95" y="1772295"/>
            <a:ext cx="2515317" cy="159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065" y="1772296"/>
            <a:ext cx="2515316" cy="15990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1934" y="1772296"/>
            <a:ext cx="2515316" cy="15990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78194" y="754380"/>
            <a:ext cx="8101924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школа и местное сообщество
</a:t>
            </a:r>
            <a:endParaRPr lang="en-US" sz="2610" dirty="0"/>
          </a:p>
        </p:txBody>
      </p:sp>
      <p:sp>
        <p:nvSpPr>
          <p:cNvPr id="11" name="Text 2"/>
          <p:cNvSpPr txBox="1"/>
          <p:nvPr/>
        </p:nvSpPr>
        <p:spPr>
          <a:xfrm>
            <a:off x="478192" y="3505199"/>
            <a:ext cx="2515317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Сэкономить воду в школьном здании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школе достаточно внимательно проверить краны, бачки и умывальники, чтобы заметно сократить потери. Когда ученики сами фиксируют протечки и сообщают о них взрослым, экономия становится частью повседневной культуры. Такой опыт показывает, что бережное отношение начинается с простых действий.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3220065" y="3505199"/>
            <a:ext cx="2515316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Очистить берег своими силами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акция на берегу реки или озера объединяет школьников, родителей и жителей района. Во время уборки видно, сколько отходов попадает в воду и на прибрежную полосу. После такой работы тема загрязнения перестаёт быть абстрактной и становится личной ответственностью.
</a:t>
            </a:r>
            <a:endParaRPr lang="en-US" sz="958" dirty="0"/>
          </a:p>
        </p:txBody>
      </p:sp>
      <p:sp>
        <p:nvSpPr>
          <p:cNvPr id="13" name="Text 4"/>
          <p:cNvSpPr txBox="1"/>
          <p:nvPr/>
        </p:nvSpPr>
        <p:spPr>
          <a:xfrm>
            <a:off x="5961934" y="3505199"/>
            <a:ext cx="2515316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за местным водоёмом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класс регулярно следит за состоянием пруда, ручья или реки, можно заметить изменение прозрачности воды, появление мусора и следы эрозии берегов. Наблюдения и фотографии помогают вести школьный мониторинг и передавать результаты в местные экологические службы.
</a:t>
            </a:r>
            <a:endParaRPr lang="en-US" sz="9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 — основа жизни и 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нужно не просто использовать, а беречь и восстанавливать. Экономия, очистка, охрана экосистем и международное сотрудничество делают развитие общества по-настоящему устойчивым.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2026-06-02T22:18:58Z</dcterms:created>
  <dcterms:modified xsi:type="dcterms:W3CDTF">2026-06-02T22:18:58Z</dcterms:modified>
</cp:coreProperties>
</file>