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Европа: одна часть света, пять субрегионов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субрегионов помогают увидеть Европу как систему.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Европа без путаницы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Европа компактна, но очень разнообразна: от океанических побережий до гор и равнин. Деление на субрегионы помогает сравнивать страны, находить их на карте и понимать особенности хозяйства.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450" y="3012471"/>
            <a:ext cx="2716500" cy="159965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Европа: страны и положение на карте
</a:t>
            </a:r>
            <a:endParaRPr lang="en-US" sz="2754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9625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Северной Европе относят Исландию, Норвегию, Швецию, Финляндию и Данию, а в ряде классификаций также Эстонию, Латвию и Литву.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59600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региона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167050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расположение делает регион удобным для морских связей, но одновременно задаёт строгие природные условия и короткий вегетационный период.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67025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313338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это северная окраина зарубежной Европы, обращённая к Атлантическому океану, Северному, Норвежскому и Балтийскому морям.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313313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3313325" y="36306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Северную Европу легко выделить на карте: её страны связаны общим северным положением и морским влиянием.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313300" y="31533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300" dirty="0"/>
          </a:p>
        </p:txBody>
      </p:sp>
      <p:sp>
        <p:nvSpPr>
          <p:cNvPr id="19" name="Text 10"/>
          <p:cNvSpPr txBox="1"/>
          <p:nvPr/>
        </p:nvSpPr>
        <p:spPr>
          <a:xfrm>
            <a:off x="459613" y="36306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с морями усиливает различия между прибрежными районами и внутренними территориями, где сильнее ощущается континентальность.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459587" y="31533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различия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54444" y="1279025"/>
            <a:ext cx="3429012" cy="3504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Европа: природа и население
</a:t>
            </a:r>
            <a:endParaRPr lang="en-US" sz="2944" dirty="0"/>
          </a:p>
        </p:txBody>
      </p:sp>
      <p:sp>
        <p:nvSpPr>
          <p:cNvPr id="10" name="Text 2"/>
          <p:cNvSpPr txBox="1"/>
          <p:nvPr/>
        </p:nvSpPr>
        <p:spPr>
          <a:xfrm>
            <a:off x="545600" y="1742470"/>
            <a:ext cx="4442400" cy="5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Суровый морской и субарктический климат определяет длинную зиму, частые ветры и сравнительно короткое лето. Эти условия влияют на расселение, транспорт и виды хозяйственной деятельности.
</a:t>
            </a:r>
            <a:endParaRPr lang="en-US" sz="1051" dirty="0"/>
          </a:p>
        </p:txBody>
      </p:sp>
      <p:sp>
        <p:nvSpPr>
          <p:cNvPr id="11" name="Text 3"/>
          <p:cNvSpPr txBox="1"/>
          <p:nvPr/>
        </p:nvSpPr>
        <p:spPr>
          <a:xfrm>
            <a:off x="545600" y="1314885"/>
            <a:ext cx="4529100" cy="2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условия жизни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45600" y="4306270"/>
            <a:ext cx="4442400" cy="5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немногочисленное, но сосредоточено в городах, прежде всего в столицах и на побережьях, где удобнее транспортные связи и выше хозяйственная активность.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45600" y="3878685"/>
            <a:ext cx="4529100" cy="2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545600" y="3024370"/>
            <a:ext cx="4442400" cy="5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Береговая линия сильно изрезана, особенно в Норвегии, где фьорды создают удобные гавани и подчёркивают морской характер территории.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45600" y="2596785"/>
            <a:ext cx="4529100" cy="2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и рельеф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62" y="3136265"/>
            <a:ext cx="464400" cy="41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5162" y="3136265"/>
            <a:ext cx="464400" cy="41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70262" y="3110465"/>
            <a:ext cx="46440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87612" y="1183103"/>
            <a:ext cx="464400" cy="41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42712" y="1157303"/>
            <a:ext cx="464400" cy="464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14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Европа: хозяйство, культура и города
</a:t>
            </a:r>
            <a:endParaRPr lang="en-US" sz="2760" dirty="0"/>
          </a:p>
        </p:txBody>
      </p:sp>
      <p:sp>
        <p:nvSpPr>
          <p:cNvPr id="15" name="Text 2"/>
          <p:cNvSpPr txBox="1"/>
          <p:nvPr/>
        </p:nvSpPr>
        <p:spPr>
          <a:xfrm>
            <a:off x="360050" y="4183837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 связывают северные страны между собой и с внешним миром, поэтому порты, судоходство и логистика остаются важной опорой экономики.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360000" y="3631040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перевозки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215150" y="4183837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отдельных странах весомую роль играют нефть, газ и металлургия; эти отрасли поддерживают экспорт и доходы бюджета.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3215100" y="3631040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Сырьевые ресурсы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070250" y="4183837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Европа известна экологической политикой, развитием возобновляемой энергетики и высоким качеством городской среды, что влияет на образ жизни населения.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6070200" y="3631040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развитие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787600" y="223067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и переработка морских ресурсов особенно значимы для прибрежных районов, где традиции промысла сочетаются с современными технологиями.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1787550" y="167787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Рыбная отрасль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4642700" y="223067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цифровизации сделал ИТ и инновации заметной частью хозяйственного профиля, особенно в городах и технопарках.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4642650" y="167787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450" y="3012471"/>
            <a:ext cx="2716500" cy="159965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3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Европа: страны и положение на карте
</a:t>
            </a:r>
            <a:endParaRPr lang="en-US" sz="2763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9625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 Западной Европы обычно включают Великобританию, Ирландию, Францию, Бельгию, Нидерланды и Люксембург; Германию и Швейцарию часто относят сюда по традиции.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59600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региона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167050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сеть портов, рек, каналов и железных дорог сделала регион одним из самых удобных для торговли и перевозок.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67025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связность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313338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центральная часть атлантической Европы, где исторически сосредоточились важнейшие морские и сухопутные связи между островом и материком.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313313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ядро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3313325" y="36306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островных и материковых государств создаёт разнообразие, но общая ориентация на внешние связи остаётся общей чертой.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313300" y="31533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направление развития
</a:t>
            </a:r>
            <a:endParaRPr lang="en-US" sz="1300" dirty="0"/>
          </a:p>
        </p:txBody>
      </p:sp>
      <p:sp>
        <p:nvSpPr>
          <p:cNvPr id="19" name="Text 10"/>
          <p:cNvSpPr txBox="1"/>
          <p:nvPr/>
        </p:nvSpPr>
        <p:spPr>
          <a:xfrm>
            <a:off x="459613" y="36306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формировались крупнейшие финансовые и политические центры Европы, поэтому регион заметно влияет на всю континентальную экономику.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459587" y="31533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Европейское влияние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1768" y="243000"/>
            <a:ext cx="3383965" cy="465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Европа: природа и население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морской климат смягчает сезонные контрасты: зимы обычно мягкие, а лето влажное и прохладное. Это благоприятно для плотного расселения и развитой инфраструктуры.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растут в виде крупных агломераций, где сливаются функции жилья, управления, науки и производства. Особенно выделяются Лондон, Париж и районы Рейна.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сеть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отличается высокой плотностью населения и сильной урбанизацией: сельские территории здесь занимают меньшую роль, чем в большинстве других частей Европы.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Иммиграция, многоязычие и высокая мобильность населения формируют открытое общество, в котором разные культурные традиции тесно взаимодействуют.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среда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350" y="3260905"/>
            <a:ext cx="360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4650" y="3260905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7950" y="3296905"/>
            <a:ext cx="360000" cy="28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878000" y="1519195"/>
            <a:ext cx="360000" cy="3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31300" y="1499195"/>
            <a:ext cx="360000" cy="360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14" name="Text 1"/>
          <p:cNvSpPr txBox="1"/>
          <p:nvPr/>
        </p:nvSpPr>
        <p:spPr>
          <a:xfrm>
            <a:off x="360000" y="360000"/>
            <a:ext cx="8424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6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Европа: хозяйство, культура и города
</a:t>
            </a:r>
            <a:endParaRPr lang="en-US" sz="2936" dirty="0"/>
          </a:p>
        </p:txBody>
      </p:sp>
      <p:sp>
        <p:nvSpPr>
          <p:cNvPr id="15" name="Text 2"/>
          <p:cNvSpPr txBox="1"/>
          <p:nvPr/>
        </p:nvSpPr>
        <p:spPr>
          <a:xfrm>
            <a:off x="4513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и Франкфурт-на-Майне играют ведущую роль в финансах и международных расчётах, связывая европейские рынки с мировыми потоками капитала.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9363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центры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3046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Порты, биржи, компании и консалтинговые услуги делают Западную Европу важнейшим узлом международной торговли и деловой коммуникации.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7896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Деловые услуги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1579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влияние региона связано с университетами, музеями, театрами и медиа, которые задают ориентиры для всей Европы.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66429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авторитет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878000" y="195119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Машиностроение, химическая промышленность и авиация обеспечивают высокую добавленную стоимость и поддерживают экспортную специализацию региона.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2362950" y="150729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4731300" y="195119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Париж, Брюссель и Амстердам заметны не только экономически, но и как центры европейской политики, дипломатии и управления.
</a:t>
            </a:r>
            <a:endParaRPr lang="en-US" sz="1200" dirty="0"/>
          </a:p>
        </p:txBody>
      </p:sp>
      <p:sp>
        <p:nvSpPr>
          <p:cNvPr id="24" name="Text 11"/>
          <p:cNvSpPr txBox="1"/>
          <p:nvPr/>
        </p:nvSpPr>
        <p:spPr>
          <a:xfrm>
            <a:off x="5216250" y="150729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центры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4444" y="1279025"/>
            <a:ext cx="3429012" cy="350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6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Европа: страны и положение на карте
</a:t>
            </a:r>
            <a:endParaRPr lang="en-US" sz="2566" dirty="0"/>
          </a:p>
        </p:txBody>
      </p:sp>
      <p:sp>
        <p:nvSpPr>
          <p:cNvPr id="12" name="Text 2"/>
          <p:cNvSpPr txBox="1"/>
          <p:nvPr/>
        </p:nvSpPr>
        <p:spPr>
          <a:xfrm>
            <a:off x="545600" y="1600552"/>
            <a:ext cx="45291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Центральной Европе относят Германию, Польшу, Чехию, Австрию, Швейцарию, Словакию и Венгрию; в некоторых учебных традициях сюда включают и Словению.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545600" y="1314875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региона
</a:t>
            </a:r>
            <a:endParaRPr lang="en-US" sz="1081" dirty="0"/>
          </a:p>
        </p:txBody>
      </p:sp>
      <p:sp>
        <p:nvSpPr>
          <p:cNvPr id="14" name="Text 4"/>
          <p:cNvSpPr txBox="1"/>
          <p:nvPr/>
        </p:nvSpPr>
        <p:spPr>
          <a:xfrm>
            <a:off x="545600" y="4562027"/>
            <a:ext cx="45291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Европа объединяет разные исторические традиции, но сохраняет общую роль посредника между крупными частями континента.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45600" y="4276350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роль
</a:t>
            </a:r>
            <a:endParaRPr lang="en-US" sz="1081" dirty="0"/>
          </a:p>
        </p:txBody>
      </p:sp>
      <p:sp>
        <p:nvSpPr>
          <p:cNvPr id="16" name="Text 6"/>
          <p:cNvSpPr txBox="1"/>
          <p:nvPr/>
        </p:nvSpPr>
        <p:spPr>
          <a:xfrm>
            <a:off x="545600" y="3821658"/>
            <a:ext cx="45291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отличаются устойчивыми связями в сфере транспорта, энергетики и кооперации предприятий, что усиливает их взаимозависимость.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545600" y="3535982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Связность
</a:t>
            </a:r>
            <a:endParaRPr lang="en-US" sz="1081" dirty="0"/>
          </a:p>
        </p:txBody>
      </p:sp>
      <p:sp>
        <p:nvSpPr>
          <p:cNvPr id="18" name="Text 8"/>
          <p:cNvSpPr txBox="1"/>
          <p:nvPr/>
        </p:nvSpPr>
        <p:spPr>
          <a:xfrm>
            <a:off x="545600" y="3081289"/>
            <a:ext cx="45291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особенно важен для промышленности, логистики и транзитных перевозок, поскольку соединяет крупные рынки и производственные районы.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545600" y="2795613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Хозяйственное значение
</a:t>
            </a:r>
            <a:endParaRPr lang="en-US" sz="1081" dirty="0"/>
          </a:p>
        </p:txBody>
      </p:sp>
      <p:sp>
        <p:nvSpPr>
          <p:cNvPr id="20" name="Text 10"/>
          <p:cNvSpPr txBox="1"/>
          <p:nvPr/>
        </p:nvSpPr>
        <p:spPr>
          <a:xfrm>
            <a:off x="545600" y="2340921"/>
            <a:ext cx="45291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переходная зона между западной и восточной частями Европы, через которую проходят важные международные маршруты и торговые коридоры.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545600" y="2055244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Переходное положение
</a:t>
            </a:r>
            <a:endParaRPr lang="en-US" sz="108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700" dirty="0"/>
          </a:p>
        </p:txBody>
      </p:sp>
      <p:sp>
        <p:nvSpPr>
          <p:cNvPr id="6" name="Text 2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климатических влияния формируют разные природные условия региона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1878100"/>
            <a:ext cx="3504600" cy="25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Атлантическое и континентальное влияние по-разному формируют природные условия региона, а густая сеть городов поддерживает тесные связи между странами.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360000" y="4534050"/>
            <a:ext cx="3567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 зарубежной Европы, обобщение по тематическому разделу
</a:t>
            </a:r>
            <a:endParaRPr lang="en-US" sz="93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9700" dirty="0"/>
          </a:p>
        </p:txBody>
      </p:sp>
      <p:sp>
        <p:nvSpPr>
          <p:cNvPr id="6" name="Text 2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крупных городов задают экономический каркас Центральной Европы.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1878100"/>
            <a:ext cx="3504600" cy="25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промышленные кластеры и транспортные узлы соединяют страны региона с рынками всей Европы.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360000" y="4534050"/>
            <a:ext cx="3567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 Европы; ключевые центры: Берлин, Варшава, Прага, Вена, Будапешт, Цюрих.
</a:t>
            </a:r>
            <a:endParaRPr lang="en-US" sz="93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школьная география показывает Восточную Европу
</a:t>
            </a:r>
            <a:endParaRPr lang="en-US" sz="2344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традиции граница Восточной Европы подвижна: одни учебники включают только Украину и Молдову, другие добавляют Польшу, Чехию, Словакию и Венгрию. Такая схема связана не с политикой, а с историко-географическим подходом и удобством изучения.
</a:t>
            </a:r>
            <a:endParaRPr lang="en-US" sz="1097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по учебнику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Пограничное положение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Балтии нередко оказываются на стыке нескольких классификаций. На карте они выглядят как северо-восточный пояс Европы, но в разных курсах могут относиться и к Северной, и к Восточной Европе. Это показывает условность регионального деления.
</a:t>
            </a:r>
            <a:endParaRPr lang="en-US" sz="1097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ученика главное не заучить единственный список, а понять логику выделения региона. Восточная Европа помогает увидеть переход от более западных, урбанизированных территорий к континентальным равнинам и странам с иным историческим опытом, хозяйством и расселением.
</a:t>
            </a:r>
            <a:endParaRPr lang="en-US" sz="1005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такой подход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70%
</a:t>
            </a:r>
            <a:endParaRPr lang="en-US" sz="9700" dirty="0"/>
          </a:p>
        </p:txBody>
      </p:sp>
      <p:sp>
        <p:nvSpPr>
          <p:cNvPr id="6" name="Text 2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городского населения приходится в среднем на страны Восточной Европы.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1878100"/>
            <a:ext cx="3504600" cy="25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выделяются страны с разной плотностью населения: в городе людей в разы больше, чем в сельской местности.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360000" y="4534050"/>
            <a:ext cx="3567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показатель urban population (% of total), сопоставление стран региона по последним доступным данным.
</a:t>
            </a:r>
            <a:endParaRPr lang="en-US" sz="92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9700" dirty="0"/>
          </a:p>
        </p:txBody>
      </p:sp>
      <p:sp>
        <p:nvSpPr>
          <p:cNvPr id="6" name="Text 2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крупных столиц особенно ярко показывают различия в темпах развития и международных связях региона.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1878100"/>
            <a:ext cx="3504600" cy="25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Восточной Европы держится на промышленности, аграрном секторе и транзите, а города остаются главными центрами модернизации.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360000" y="4534050"/>
            <a:ext cx="3567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 Европы; опорные города: Варшава, Киев, Будапешт, Прага, Братислава, Бухарест.
</a:t>
            </a:r>
            <a:endParaRPr lang="en-US" sz="93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450" y="3012471"/>
            <a:ext cx="2716500" cy="159965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8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Европа: ключевые страны и их географическое положение
</a:t>
            </a:r>
            <a:endParaRPr lang="en-US" sz="1978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9625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 и Португалия образуют западную часть Южной Европы, обращённую к Атлантике. Их положение усиливает роль морских путей, портов и связей с Америкой и Африкой через океанское побережье.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59600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Иберийский запад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167050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Балканского полуострова образуют сложный мозаичный пояс между Центральной и Южной Европой. Здесь рядом существуют горные территории, побережья Адриатики и внутренние котловины, что влияет на хозяйство и расселение.
</a:t>
            </a:r>
            <a:endParaRPr lang="en-US" sz="979" dirty="0"/>
          </a:p>
        </p:txBody>
      </p:sp>
      <p:sp>
        <p:nvSpPr>
          <p:cNvPr id="14" name="Text 5"/>
          <p:cNvSpPr txBox="1"/>
          <p:nvPr/>
        </p:nvSpPr>
        <p:spPr>
          <a:xfrm>
            <a:off x="6167025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Балканский пояс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313338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и Греция связывают регион с античным наследием Средиземноморья. Их полуостровное положение, острова и изрезанные берега издавна определяли торговлю, мореплавание и плотное заселение прибрежных зон.
</a:t>
            </a:r>
            <a:endParaRPr lang="en-US" sz="983" dirty="0"/>
          </a:p>
        </p:txBody>
      </p:sp>
      <p:sp>
        <p:nvSpPr>
          <p:cNvPr id="16" name="Text 7"/>
          <p:cNvSpPr txBox="1"/>
          <p:nvPr/>
        </p:nvSpPr>
        <p:spPr>
          <a:xfrm>
            <a:off x="3313313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Античное ядро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3313325" y="36306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регион вытянут с запада на восток, поэтому в нём соседствуют и атлантические, и средиземноморские черты. Именно это разнообразие делает Южную Европу особенно заметной в школьном курсе.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313300" y="31533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положений
</a:t>
            </a:r>
            <a:endParaRPr lang="en-US" sz="1300" dirty="0"/>
          </a:p>
        </p:txBody>
      </p:sp>
      <p:sp>
        <p:nvSpPr>
          <p:cNvPr id="19" name="Text 10"/>
          <p:cNvSpPr txBox="1"/>
          <p:nvPr/>
        </p:nvSpPr>
        <p:spPr>
          <a:xfrm>
            <a:off x="459613" y="36306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Европа тесно связана с морями: Средиземным, Адриатическим, Ионическим и Эгейским. Морские границы делают регион открытым для туризма, торговли и культурных контактов.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459587" y="31533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открытость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40556"/>
            <a:ext cx="8424000" cy="20401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228400" cy="4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5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Европа: природные условия и расселение
</a:t>
            </a:r>
            <a:endParaRPr lang="en-US" sz="2575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Средиземноморский климат формирует длинное сухое лето и мягкую влажную зиму. Такие условия благоприятны для виноградарства, оливок и цитрусовых, но требуют осторожного обращения с водой.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Климатический режим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80850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Миграция, сезонные перемещения и высокая туристическая нагрузка заметно влияют на жизнь региона. Летом многие прибрежные районы и острова принимают значительно больше людей, чем в остальное время года.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80850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Подвижность населения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40575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концентрируется в столицах, портовых городах, долинах крупных рек и на побережьях. Внутренние горные районы и засушливые пространства обычно заселены слабее, чем приморские территории.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40575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Где живут люди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00288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Южной Европы очень контрастен: рядом с равнинами и долинами лежат горные массивы, а береговая линия часто сильно изрезана. Это создаёт множество удобных бухт и портов.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500288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Берега и горы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62" y="3136265"/>
            <a:ext cx="464400" cy="41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5162" y="3136265"/>
            <a:ext cx="464400" cy="41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70262" y="3110465"/>
            <a:ext cx="46440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87612" y="1157303"/>
            <a:ext cx="464400" cy="46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42712" y="1203743"/>
            <a:ext cx="464400" cy="3715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14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Европа: экономика, культура и города
</a:t>
            </a:r>
            <a:endParaRPr lang="en-US" sz="2892" dirty="0"/>
          </a:p>
        </p:txBody>
      </p:sp>
      <p:sp>
        <p:nvSpPr>
          <p:cNvPr id="15" name="Text 2"/>
          <p:cNvSpPr txBox="1"/>
          <p:nvPr/>
        </p:nvSpPr>
        <p:spPr>
          <a:xfrm>
            <a:off x="360050" y="4183837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остаётся одной из главных отраслей: мягкий климат, море и исторические города привлекают миллионы людей. Именно поэтому гостиницы, транспорт и сфера услуг особенно важны для доходов региона.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360000" y="3631040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как основа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215150" y="4183837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судоходные маршруты связывают страны Южной Европы между собой и с другими частями света. Морская торговля особенно важна для прибрежных государств и крупных городов-портов.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3215100" y="3631040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связи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070250" y="4183837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Европа известна древнегреческими храмами, римскими форумами, средневековыми кварталами и памятниками эпохи Возрождения. Историческое наследие здесь не только сохраняется, но и активно участвует в жизни современных городов.
</a:t>
            </a:r>
            <a:endParaRPr lang="en-US" sz="875" dirty="0"/>
          </a:p>
        </p:txBody>
      </p:sp>
      <p:sp>
        <p:nvSpPr>
          <p:cNvPr id="20" name="Text 7"/>
          <p:cNvSpPr txBox="1"/>
          <p:nvPr/>
        </p:nvSpPr>
        <p:spPr>
          <a:xfrm>
            <a:off x="6070200" y="3631040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787600" y="223067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здесь приспособлено к засушливому лету и мягкой зиме. Выращивают виноград, оливки, цитрусовые и овощи, а рядом развивается пищевая промышленность, перерабатывающая местную продукцию.
</a:t>
            </a:r>
            <a:endParaRPr lang="en-US" sz="921" dirty="0"/>
          </a:p>
        </p:txBody>
      </p:sp>
      <p:sp>
        <p:nvSpPr>
          <p:cNvPr id="22" name="Text 9"/>
          <p:cNvSpPr txBox="1"/>
          <p:nvPr/>
        </p:nvSpPr>
        <p:spPr>
          <a:xfrm>
            <a:off x="1787550" y="167787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Средиземноморское земледелие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4642700" y="223067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Мадрид, Рим, Афины, Лиссабон, Барселона и Милан выступают как политические, культурные и экономические центры. В них сосредоточены музеи, университеты, штаб-квартиры компаний и крупнейшие транспортные узлы.
</a:t>
            </a:r>
            <a:endParaRPr lang="en-US" sz="896" dirty="0"/>
          </a:p>
        </p:txBody>
      </p:sp>
      <p:sp>
        <p:nvSpPr>
          <p:cNvPr id="24" name="Text 11"/>
          <p:cNvSpPr txBox="1"/>
          <p:nvPr/>
        </p:nvSpPr>
        <p:spPr>
          <a:xfrm>
            <a:off x="4642650" y="167787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города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500547"/>
            <a:ext cx="4684800" cy="1329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субрегионов зарубежной Европы
</a:t>
            </a:r>
            <a:endParaRPr lang="en-US" sz="3003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субрегионы Европы различаются по климату, типу хозяйства и характеру расселения, хотя остаются тесно связанными через рынки, транспорт и интеграцию.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южнее и западнее, тем сильнее различаются климатические условия и структура экономики; при этом крупные города и транспортные сети связывают все субрегионы в единое пространство.
</a:t>
            </a:r>
            <a:endParaRPr lang="en-US" sz="1386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 зарубежной Европы.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6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политическая карта ведёт к интеграции
</a:t>
            </a:r>
            <a:endParaRPr lang="en-US" sz="3056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схемы — последовательность: государства региона, интеграционные объединения и итоговая экономическая связанность.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субрегионов позволяет быстро ориентироваться на карте, сравнивать страны по природным условиям и хозяйству, а также видеть общие черты и различия большой Европы. Для закрепления нанесите страны на контурную карту.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потеряться в Европе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2026-07-27T02:53:26Z</dcterms:created>
  <dcterms:modified xsi:type="dcterms:W3CDTF">2026-07-27T02:53:26Z</dcterms:modified>
</cp:coreProperties>
</file>