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разделение труда, мировая торговля и региональная интеграция
</a:t>
            </a:r>
            <a:endParaRPr lang="en-US" sz="2297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взаимосвязанных процесса объясняют, почему мир торгует и объединяется экономически: специализация, обмен и интеграция.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 географии XXI века
</a:t>
            </a:r>
            <a:endParaRPr lang="en-US" sz="2944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торговля росла быстрее производства, а в начале XXI века стала заметной частью глобального хозяйства. Контейнеры, морские перевозки, цифровые сервисы и международные институты усилили связность мира.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географического разделения труда
</a:t>
            </a:r>
            <a:endParaRPr lang="en-US" sz="2701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разделение труда — устойчивая специализация территорий на выпуске определённых товаров и услуг. Причины лежат в природных условиях, ресурсах, населении, квалификации, капитале и технологиях.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страны производят то, что получается эффективнее всего, а затем обмениваются продукцией на мировом рынке. Так формируются устойчивые хозяйственные связи между регионами.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снижает себестоимость и поддерживает рост производительности. Одновременно оно делает экономики более взаимозависимыми: изменения спроса или логистики отражаются на партнёрах.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международной специализации стран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что один и тот же фактор работает по-разному: для сырьевого сектора решают ресурсы и логистика, а для высокотехнологичного — исследования и образование.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специализации объясняется сочетанием факторов: без транспорта, инвестиций или кадров даже богатые ресурсами территории часто не добиваются конкурентных преимуществ.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факторов специализации по учебным курсам экономической географии (точные веса не приводятся; диаграмма концептуальная).
</a:t>
            </a:r>
            <a:endParaRPr lang="en-US" sz="98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специализация мира: характерные примеры
</a:t>
            </a:r>
            <a:endParaRPr lang="en-US" sz="2742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Ближний Восток и Юго-Восточная Азия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Ближний Восток играет ведущую роль в добыче и экспорте нефти и природного газа. Это формирует экономику целых стран и связывает их с потребителями в Европе, Северной Америке и Азии.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и направления потоков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экспортирует кофе, сою, сахар, цветные металлы и другие аграрно-сырьевые товары. На карте особенно заметны маршруты сырья и готовых изделий между районами производства и крупными рынками сбыта.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0474" y="1406675"/>
            <a:ext cx="3317802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экспортеры мира и их товарная специализация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страны-лидеры по экспорту и основные группы товаров/услуг, показывая, как структура производства связана с мировым спросом.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специализация часто опирается на сравнительные преимущества: сырьевые страны сильнее зависят от цен на ресурсы, а индустриальные — от технологического и производственного потенциала.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описание специализации по материалам школьных курсов географии и общедоступным статистическим обзорам торговли (без привязки к одной дате).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912" y="16128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29833"/>
            <a:ext cx="221100" cy="1965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39660"/>
            <a:ext cx="221100" cy="1768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торговля как система международного обмена
</a:t>
            </a:r>
            <a:endParaRPr lang="en-US" sz="2607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и импорт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включает обмен товарами и услугами между странами. Одни государства выступают продавцами, другие — покупателями, формируя устойчивые потоки продукции.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торговые центры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обмена тяготеют к Северной Америке, Европе и Восточной Азии. Там одновременно концентрируются рынки сбыта и мощности производства.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товарных потоков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торговле выделяются топливо, машины и оборудование, химическая продукция и продовольствие. Параллельно заметно растёт доля услуг, в том числе деловых и транспортных.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Взаимозависимость экономик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через торговлю делает национальные хозяйства чувствительными к курсам валют, ценовым колебаниям и состоянию транспортных маршрутов. Реакция ощущается у всех участников цепочки.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мировой торговли по основным группам товаров и услуг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услуг увеличивается в международном обмене: особенно растут финансовые, транспортные, цифровые сервисы. Для одних стран это означает переход к наукоёмким продуктам, для других — сохранение сырьевой роли.
</a:t>
            </a:r>
            <a:endParaRPr lang="en-US" sz="1044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индустриальный и технологический уровень, тем заметнее услуги и высокотехнологичные товары в экспорте. Для ресурсных экономик решающей остаётся торговля сырьём и агропродукцией.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структуры мировой торговли по учебным материалам; точные доли зависят от года и источника (концептуальная диаграмма).
</a:t>
            </a:r>
            <a:endParaRPr lang="en-US" sz="98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международной торговли для стран и населения
</a:t>
            </a:r>
            <a:endParaRPr lang="en-US" sz="2927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торговля расширяет рынки сбыта и позволяет странам специализироваться в наиболее выгодных отраслях. Одновременно она усиливает конкуренцию и стимулирует повышение качества.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населения торговля означает больший выбор товаров, в том числе разнообразие по цене и характеристикам. Как следствие, покупатели чаще получают продукт лучшего уровня за сопоставимые деньги.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экономики торговля открывает доступ к новым рынкам, технологиям и инвестициям. Это поддерживает занятость, увеличивает валютные поступления и формирует дополнительные налоговые доходы.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международная торговая цепочка
</a:t>
            </a:r>
            <a:endParaRPr lang="en-US" sz="2596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движения товара от производства до покупки, с возможными торговыми барьерами на этапах.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идеи до кода: проектирование в одних странах, результат — по всему миру
</a:t>
            </a:r>
            <a:pPr algn="l" indent="0" marL="0">
              <a:lnSpc>
                <a:spcPct val="115000"/>
              </a:lnSpc>
              <a:buNone/>
            </a:pPr>
            <a:r>
              <a:rPr lang="en-US" sz="60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 и программное обеспечение для устройств часто разрабатывают в США или Европе. Затем концепции превращаются в технические задания для производителей компонентов. Так появляется «первый этаж» цепочки, где решения закладывают будущие характеристики товара и маршруты его изготовления.
</a:t>
            </a:r>
            <a:endParaRPr lang="en-US" sz="1126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Микрочипы и сборка: электроника как пример точной промышленной специализации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60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Микрочипы и другие электронные компоненты производятся в странах с развитой полупроводниковой индустрией — например, в Тайване и Южной Корее. Окончательная сборка нередко выполняется в Китае и Вьетнаме. В итоге один продукт проходит через разные промышленные районы до выхода к рынку.
</a:t>
            </a:r>
            <a:endParaRPr lang="en-US" sz="1126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для будущего: редкоземельные элементы и металлы из разных регионов
</a:t>
            </a:r>
            <a:pPr algn="l" indent="0" marL="0">
              <a:lnSpc>
                <a:spcPct val="115000"/>
              </a:lnSpc>
              <a:buNone/>
            </a:pPr>
            <a:r>
              <a:rPr lang="en-US" sz="56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 аккумуляторов, металлы и редкоземельные элементы добывают в Африке, Латинской Америке и Австралии. Эти ресурсы затем поступают на переработку и в производство компонентов. Схема добавленной стоимости наглядно показывает, что «ценность» формируется на каждом этапе в разных странах.
</a:t>
            </a:r>
            <a:endParaRPr lang="en-US" sz="1052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цепочки поставок: как создаётся современная техника
</a:t>
            </a:r>
            <a:endParaRPr lang="en-US" sz="237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барьеры и защита внутреннего рынка
</a:t>
            </a:r>
            <a:endParaRPr lang="en-US" sz="2566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торговым барьерам относят таможенные пошлины и квоты, которые напрямую ограничивают импорт. Они могут быть рассчитаны на поддержку отраслей, но обычно отражаются на ценах для покупателей и устойчивости поставок.
</a:t>
            </a:r>
            <a:endParaRPr lang="en-US" sz="1094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стандарты и санитарные требования задают правила качества и безопасности. Для одних товаров это стимулирует рост уровня производства, а для других превращается в «формальный» повод усложнить доступ на рынок.
</a:t>
            </a:r>
            <a:endParaRPr lang="en-US" sz="1094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Субсидии и антидемпинговые меры защищают производителей от конкуренции, если она воспринимается как чрезмерная. Но дополнительные расходы бизнеса нередко перекладываются в стоимость конечной продукции.
</a:t>
            </a:r>
            <a:endParaRPr lang="en-US" sz="1094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ограничения часто становились причиной торговых конфликтов между странами, когда один участник отвечает на меры другого. Снижение барьеров обычно ускоряет торговлю и делает рынки более открытыми.
</a:t>
            </a:r>
            <a:endParaRPr lang="en-US" sz="109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мировой торговли и мирового производства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долгосрочного ускорения торговли особенно заметны провалы в периоды кризисов: внешние поставки сокращаются быстрее, чем производство внутри стран.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в целом показывает, что торговля сильнее зависит от глобальной конъюнктуры, но после шоков обычно возвращается к росту, что поддерживает идею устойчивых связей.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для сопоставления динамик (без привязки к конкретным статистическим значениям).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региональной экономической интеграции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интеграция объединяет государства, чтобы упростить торговлю и движение факторов производства — капитала и рабочей силы. Параллельно согласуют элементы экономической политики, уменьшая разнобой правил внутри региона.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Интеграционные объединения создаются ради устранения торговых барьеров и расширения масштаба рынка. Чем крупнее и предсказуемее спрос, тем выше стимулы для компаний инвестировать и наращивать конкурентоспособность.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интеграции идут по нарастающей: зона свободной торговли, таможенный союз, общий рынок, экономический союз и валютный союз. Рост уровня интеграции усиливает взаимозависимость участников и делает результаты совместными.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экономической интеграции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логика углубления сотрудничества: от снятия внутренних барьеров к координации политики и валютным решениям.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6446" y="1531950"/>
            <a:ext cx="1854009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интеграционные объединения мира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характеристик интеграционных объединений по открытым официальным описаниям и учебно-справочным материалам; без привязки к одной конкретной таблице.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интеграции по ключевым признакам: состав, глубина и ориентир на торговлю или более широкую координацию.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глубина интеграции проявляется в том, насколько объединение идет от торговых правил к согласованию политики и институтов.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 объединяет 27 государств Европы. Для большинства участников работает единый внутренний рынок, который поддерживает свободное движение товаров, услуг, капитала и рабочей силы.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зоне Шенгена во многих странах снят пограничный контроль на внутренних границах. Это делает перемещение людей более быстрым и снижает издержки для бизнеса и путешественников.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еврозоне используется единая валюта — евро. ЕС также устанавливает общие стандарты, регулирует конкуренцию и применяет бюджетные инструменты для поддержки регионального развития.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интеграции проявляется не только в торговле, но и в правилах, которые согласуются на наднациональном уровне. Поэтому изменения в экономике одной страны ощутимы для остальных участников.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 как пример глубокой интеграции
</a:t>
            </a:r>
            <a:endParaRPr lang="en-US" sz="28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риски интеграции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усиливает конкуренцию и расширяет рынок, но выгоды распределяются неравномерно: отрасли с разной конкурентоспособностью выигрывают по-разному.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схеме видно, что позитивный эффект часто перевешивает, однако сохраняются системные риски — от зависимости от общих кризисов до частичной потери суверенных решений.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(без привязки к точным статистическим долям).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1575" y="1842160"/>
            <a:ext cx="221100" cy="176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2600" y="1820050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1650" y="3557525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02675" y="3557525"/>
            <a:ext cx="221100" cy="221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0650" y="3579635"/>
            <a:ext cx="221100" cy="17688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22850" y="397250"/>
            <a:ext cx="78471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мировой торговле и интеграционных связях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3845550" y="1722250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энергоресурсов и сырья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3313850" y="2300850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поставляет за рубеж нефть, газ, уголь, металлы, а также удобрения и зерно. Такая структура делает торговлю чувствительной к мировым ценам на сырьевые товары.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6636575" y="1722250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техники и электроники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04875" y="2300850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Ввозятся машины, электроника и оборудование, а также товары массового потребления. Это важная часть внешних связей, влияющая на обновление технологий в экономике.
</a:t>
            </a:r>
            <a:endParaRPr lang="en-US" sz="800" dirty="0"/>
          </a:p>
        </p:txBody>
      </p:sp>
      <p:sp>
        <p:nvSpPr>
          <p:cNvPr id="18" name="Text 6"/>
          <p:cNvSpPr txBox="1"/>
          <p:nvPr/>
        </p:nvSpPr>
        <p:spPr>
          <a:xfrm>
            <a:off x="3845550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и переориентация поставок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313850" y="3996925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внешней торговли меняется под влиянием санкций, логистических маршрутов и переориентации поставок. В практическом плане это связано с доступностью транспорта и сроками доставки.
</a:t>
            </a:r>
            <a:endParaRPr lang="en-US" sz="800" dirty="0"/>
          </a:p>
        </p:txBody>
      </p:sp>
      <p:sp>
        <p:nvSpPr>
          <p:cNvPr id="20" name="Text 8"/>
          <p:cNvSpPr txBox="1"/>
          <p:nvPr/>
        </p:nvSpPr>
        <p:spPr>
          <a:xfrm>
            <a:off x="6636575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коридоры и интеграционные проекты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6104875" y="3996925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России особенно значимы транспортные коридоры и энергетический экспорт. Одновременно важна вовлеченность в евразийские интеграционные инициативы, расширяющие торговую инфраструктуру.
</a:t>
            </a:r>
            <a:endParaRPr lang="en-US" sz="800" dirty="0"/>
          </a:p>
        </p:txBody>
      </p:sp>
      <p:sp>
        <p:nvSpPr>
          <p:cNvPr id="22" name="Text 10"/>
          <p:cNvSpPr txBox="1"/>
          <p:nvPr/>
        </p:nvSpPr>
        <p:spPr>
          <a:xfrm>
            <a:off x="1095363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партнёры и региональные связи
</a:t>
            </a:r>
            <a:endParaRPr lang="en-US" sz="1100" dirty="0"/>
          </a:p>
        </p:txBody>
      </p:sp>
      <p:sp>
        <p:nvSpPr>
          <p:cNvPr id="23" name="Text 11"/>
          <p:cNvSpPr txBox="1"/>
          <p:nvPr/>
        </p:nvSpPr>
        <p:spPr>
          <a:xfrm>
            <a:off x="522825" y="3996925"/>
            <a:ext cx="25383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значимых партнеров выделяются Китай, страны ЕАЭС, Индия и Турция, а также ряд государств Азии и Ближнего Востока. Партнерство поддерживает стабильность поставок и рынков сбыта.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как специализация, торговля и интеграция связываются вместе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разделение труда задаёт специализацию регионов, мировая торговля объединяет их в систему обмена, а интеграция снижает барьеры и усиливает взаимозависимость. Успех требуют ресурсов, технологий и адаптации.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2026-05-12T00:49:48Z</dcterms:created>
  <dcterms:modified xsi:type="dcterms:W3CDTF">2026-05-12T00:49:48Z</dcterms:modified>
</cp:coreProperties>
</file>